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87" r:id="rId3"/>
    <p:sldId id="288" r:id="rId4"/>
    <p:sldId id="292" r:id="rId5"/>
    <p:sldId id="296" r:id="rId6"/>
    <p:sldId id="295" r:id="rId7"/>
    <p:sldId id="302" r:id="rId8"/>
    <p:sldId id="294" r:id="rId9"/>
    <p:sldId id="298" r:id="rId10"/>
    <p:sldId id="303" r:id="rId11"/>
    <p:sldId id="304" r:id="rId12"/>
    <p:sldId id="299" r:id="rId13"/>
    <p:sldId id="290" r:id="rId14"/>
    <p:sldId id="291" r:id="rId15"/>
    <p:sldId id="289" r:id="rId16"/>
    <p:sldId id="300" r:id="rId17"/>
    <p:sldId id="301" r:id="rId18"/>
    <p:sldId id="30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B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10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F7764-CFF0-4137-88A3-796C2412C2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C83369-CEB4-4D79-8016-718176002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C6735-83CD-4E8B-A947-A6EE1B7C9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2020-10-28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20F28-4F98-4C50-A895-BC6E2D4EA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71595-424B-4F2D-9966-1D3FFDFCC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643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19EA5-1F88-4979-8101-C8CF8ED14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3C6765-5427-4720-8927-FB5D49DCA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7A9C9-A1E9-4532-A3CF-BD1EBA82B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2020-10-28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AEF39-0A88-4E53-A3FE-D6CBC7074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A4DBA-CE95-4F9D-BA6D-50190DF43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22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8CEBA4-BDB4-4FE7-A23A-7796A75E3F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95FC6E-3E6F-49CB-9DC6-7F3C9A7D86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5A6B6-3164-4BB9-82D5-2809B1C99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2020-10-28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41173-75E1-4B83-9628-5B9BECB13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8045E-0952-45E4-BC69-F62C0D734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0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376D7-A30E-4E3F-A036-39899B199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80" y="200899"/>
            <a:ext cx="11658600" cy="69548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F24D8-2B01-431F-B507-4B40D51B8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0CB36-3D63-4CED-9869-A87AA91A0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2020-10-28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BA888-C8D7-4B04-A1C1-86AF08B1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8E90E-AC3F-4CA9-BA81-F115C54F4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CDE7180-2E6F-4E9A-A488-B752BCD1B03F}"/>
              </a:ext>
            </a:extLst>
          </p:cNvPr>
          <p:cNvCxnSpPr>
            <a:cxnSpLocks/>
          </p:cNvCxnSpPr>
          <p:nvPr userDrawn="1"/>
        </p:nvCxnSpPr>
        <p:spPr>
          <a:xfrm>
            <a:off x="297180" y="898446"/>
            <a:ext cx="11658600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394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5F922-93E1-4CC3-9F39-02A751BC1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7D2EC-3D86-4EE0-A43D-2FF83B332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B7C93-9018-4BC3-8A17-A9B56A6FD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2020-10-28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63B4A-1ACB-40FF-8BCE-D08DF7C2A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0C05E-BFFA-4219-ADA1-F751624E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103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26460-A6E6-4E89-9BC1-949D9FCCB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F0F3B-A6A5-4696-9F7F-DBDC93E8A6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72DB95-D18F-41AA-B2D9-E1DE12944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C2693-399E-4C76-BEFC-4DF0F3FD3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2020-10-28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D00030-6F0F-4EE8-8C5E-1F6120FDD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359D3-363D-4084-86D3-CD41380B8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47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09D16-7081-4D47-881C-D4E3DA573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A32A7-0AA8-4410-8CB3-D9CDA3E59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232322-BA83-4E1B-881E-62B0353E3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0C40A6-59C4-4745-9ABB-469BDF0CE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FE9302-8AC5-4767-873C-E14E91D96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8DC61B-BA3B-4800-98B7-46084A2E8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2020-10-28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2915EB-6A6F-4A25-AE61-DA335AFBA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BE3E0E-DE42-4FD0-A4FE-C5CE9F9AA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04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2F037-4D84-44D7-ADB3-63B3738EF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3DA5E9-37B2-464D-A9C2-9E009B099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2020-10-28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03BF40-CDB7-4E16-973A-6A8EE7F8F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4B95D3-325B-4C81-A3A0-CEEE298DE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81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36732C-DD5F-45DF-9B52-6790E257E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2020-10-28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E0BEB8-40A5-4A44-97D9-ADB843734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0CE3B-5BC1-47D8-B914-2554D1A4E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559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9CE72-831A-4476-B890-6A3054E41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51762-24EC-4823-A3DB-DB1D747C2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D6B0AF-2C40-4659-A5E7-177B6795F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F0696-7864-48FB-B517-676A479A0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2020-10-28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1579A-7E8C-4F93-96EE-7B00889AB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B11B8-7009-4B58-94B8-ED7198DEA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59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F2CD9-6646-4067-8158-1D0DF41E4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3567E3-3FDD-47C0-81F3-97D66224F5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CDB52F-266A-4105-92DF-F7C4C9B7E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BDC5B1-6145-45E0-9C47-D32BF5F7A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2020-10-28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03484-8B3B-4DED-8600-1CD0E5A86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FD03D-45D5-4634-AB62-F0C43B914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2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895B76-BFE6-47F0-8B81-653E4C75B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80" y="260509"/>
            <a:ext cx="11658600" cy="983615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0B86C-4FF2-4534-A816-2E075E130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F02CE-3EA0-4DE8-9666-907C26447A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27168-93E5-4C47-869C-987DB890A332}" type="datetimeFigureOut">
              <a:rPr lang="en-US" smtClean="0"/>
              <a:t>2020-10-28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D2934-E0ED-4C3E-8BE9-59CAC9984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0FDB5-68BC-4598-83DC-09B41977C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30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9838F-25CA-4100-B559-8E8F7DCD8F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3940" y="469127"/>
            <a:ext cx="11084119" cy="3935895"/>
          </a:xfrm>
        </p:spPr>
        <p:txBody>
          <a:bodyPr anchor="ctr" anchorCtr="1">
            <a:normAutofit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Data Science </a:t>
            </a:r>
            <a:br>
              <a:rPr lang="en-US" b="1" dirty="0">
                <a:latin typeface="Arial Black" panose="020B0A04020102020204" pitchFamily="34" charset="0"/>
              </a:rPr>
            </a:br>
            <a:r>
              <a:rPr lang="en-US" b="1" dirty="0">
                <a:latin typeface="Arial Black" panose="020B0A04020102020204" pitchFamily="34" charset="0"/>
              </a:rPr>
              <a:t>with </a:t>
            </a:r>
            <a:br>
              <a:rPr lang="en-US" b="1" dirty="0">
                <a:latin typeface="Arial Black" panose="020B0A04020102020204" pitchFamily="34" charset="0"/>
              </a:rPr>
            </a:br>
            <a:r>
              <a:rPr lang="en-US" b="1" dirty="0">
                <a:latin typeface="Arial Black" panose="020B0A04020102020204" pitchFamily="34" charset="0"/>
              </a:rPr>
              <a:t>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285B46-8132-4E5F-ACE7-11FF1EEC9B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7123" y="4309606"/>
            <a:ext cx="9144000" cy="1518699"/>
          </a:xfrm>
        </p:spPr>
        <p:txBody>
          <a:bodyPr>
            <a:normAutofit/>
          </a:bodyPr>
          <a:lstStyle/>
          <a:p>
            <a:r>
              <a:rPr lang="en-US" sz="3200" b="1" dirty="0"/>
              <a:t>From dataset understanding to result presentation and how to employ deep acyclic graph models in Predictive Analytics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CD0C8E-DD29-4753-A269-63E83576B176}"/>
              </a:ext>
            </a:extLst>
          </p:cNvPr>
          <p:cNvSpPr txBox="1"/>
          <p:nvPr/>
        </p:nvSpPr>
        <p:spPr>
          <a:xfrm>
            <a:off x="3293706" y="-11211"/>
            <a:ext cx="57569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DS103-3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A2071C-300F-4785-90F7-15BFE228FD08}"/>
              </a:ext>
            </a:extLst>
          </p:cNvPr>
          <p:cNvSpPr txBox="1"/>
          <p:nvPr/>
        </p:nvSpPr>
        <p:spPr>
          <a:xfrm>
            <a:off x="4839504" y="6269522"/>
            <a:ext cx="3665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Lec</a:t>
            </a:r>
            <a:r>
              <a:rPr lang="en-US" sz="2000" b="1" dirty="0"/>
              <a:t>. Andrei </a:t>
            </a:r>
            <a:r>
              <a:rPr lang="en-US" sz="2000" b="1" dirty="0" err="1"/>
              <a:t>Ionut</a:t>
            </a:r>
            <a:r>
              <a:rPr lang="en-US" sz="2000" b="1" dirty="0"/>
              <a:t> DAMIAN</a:t>
            </a:r>
          </a:p>
        </p:txBody>
      </p:sp>
    </p:spTree>
    <p:extLst>
      <p:ext uri="{BB962C8B-B14F-4D97-AF65-F5344CB8AC3E}">
        <p14:creationId xmlns:p14="http://schemas.microsoft.com/office/powerpoint/2010/main" val="3420012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C441F-916F-4BF7-B18D-8116945A8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remember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0C2F3D-F663-4F48-8B0F-491173030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629" y="1542552"/>
            <a:ext cx="8354833" cy="457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810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3088E-D954-49EF-A614-B68FCE9B0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&amp; GRU</a:t>
            </a:r>
          </a:p>
        </p:txBody>
      </p:sp>
      <p:pic>
        <p:nvPicPr>
          <p:cNvPr id="2052" name="Picture 4" descr="Imagini pentru LSTM">
            <a:extLst>
              <a:ext uri="{FF2B5EF4-FFF2-40B4-BE49-F238E27FC236}">
                <a16:creationId xmlns:a16="http://schemas.microsoft.com/office/drawing/2014/main" id="{8A916BC4-B18B-4D3F-9478-7B8D76654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02337"/>
            <a:ext cx="12192000" cy="3856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070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EE0E3-D0D1-40CD-9F1E-632F4EA7B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(DL) Tool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9285C-310C-4E7F-B04D-FF75DB913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sz="3200" dirty="0"/>
              <a:t>Bits, pieces, bells and whistles: What else is important?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Multi-dimensional encoding and decoding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Model size vs speed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Complexity vs available data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930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8C055-9EAF-47A6-959F-CAC0C4D9A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(DL) Tool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F8D08-91C0-4C86-8EED-D8198CB0D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181" y="1825625"/>
            <a:ext cx="11764948" cy="4351338"/>
          </a:xfrm>
        </p:spPr>
        <p:txBody>
          <a:bodyPr>
            <a:normAutofit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en-US" sz="3200" dirty="0"/>
              <a:t>Embeddings: multi-dimensional encoding:</a:t>
            </a:r>
          </a:p>
          <a:p>
            <a:pPr lvl="1">
              <a:lnSpc>
                <a:spcPct val="200000"/>
              </a:lnSpc>
            </a:pPr>
            <a:r>
              <a:rPr lang="en-US" sz="2800" b="1" dirty="0"/>
              <a:t>Factors, categories: embeddings</a:t>
            </a:r>
          </a:p>
          <a:p>
            <a:pPr lvl="0">
              <a:lnSpc>
                <a:spcPct val="200000"/>
              </a:lnSpc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18441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8C055-9EAF-47A6-959F-CAC0C4D9A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(DL) Tool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F8D08-91C0-4C86-8EED-D8198CB0D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181" y="1825625"/>
            <a:ext cx="11764948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3200" dirty="0"/>
              <a:t>Embeddings: multi-dimensional encoding: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Factors, categories: embeddings</a:t>
            </a:r>
          </a:p>
          <a:p>
            <a:pPr lvl="1">
              <a:lnSpc>
                <a:spcPct val="200000"/>
              </a:lnSpc>
            </a:pPr>
            <a:r>
              <a:rPr lang="en-US" sz="2800" b="1" dirty="0"/>
              <a:t>Un-supervision: more embeddings</a:t>
            </a:r>
          </a:p>
          <a:p>
            <a:pPr lvl="0">
              <a:lnSpc>
                <a:spcPct val="200000"/>
              </a:lnSpc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93643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8C055-9EAF-47A6-959F-CAC0C4D9A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(DL) Tool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F8D08-91C0-4C86-8EED-D8198CB0D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181" y="1825625"/>
            <a:ext cx="11764948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3200" dirty="0"/>
              <a:t>Embeddings: multi-dimensional encoding: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Factors, categories: embeddings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Un-supervision: more embeddings</a:t>
            </a:r>
          </a:p>
          <a:p>
            <a:pPr lvl="1">
              <a:lnSpc>
                <a:spcPct val="200000"/>
              </a:lnSpc>
            </a:pPr>
            <a:r>
              <a:rPr lang="en-US" sz="2800" b="1" dirty="0"/>
              <a:t>Explain-ability: embeddings</a:t>
            </a:r>
          </a:p>
          <a:p>
            <a:pPr marL="0" lvl="0" indent="0">
              <a:lnSpc>
                <a:spcPct val="200000"/>
              </a:lnSpc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08852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46583-D480-4E9F-AAC4-0635B8C86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(DL) Tool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F4D96-28B9-4357-84D1-373F7FDE0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127" y="1105231"/>
            <a:ext cx="11486653" cy="5685183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dirty="0"/>
              <a:t>Intuition:</a:t>
            </a:r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Neighbor. A, B, C, D are in random uniform hypersphere</a:t>
            </a:r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Ap. with x1 sqm and x2 rooms in neighbor. A costs  Y</a:t>
            </a:r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Ap. with approx. x1 sqm and approx. x2 rooms in neighbor. B costs  Y-/+eps</a:t>
            </a:r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Ap. with k1 sqm and k2 rooms in neighbor. C costs  S</a:t>
            </a:r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Ap. with approx. k1 sqm and approx. k2 rooms in neighbor. D costs  S-/+eps</a:t>
            </a:r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Model forces A and B to match close values -&gt; same area in space</a:t>
            </a:r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Model forces C and D to match close values -&gt; same area in space</a:t>
            </a:r>
          </a:p>
        </p:txBody>
      </p:sp>
    </p:spTree>
    <p:extLst>
      <p:ext uri="{BB962C8B-B14F-4D97-AF65-F5344CB8AC3E}">
        <p14:creationId xmlns:p14="http://schemas.microsoft.com/office/powerpoint/2010/main" val="2558702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FF548-EBEB-463C-BBD0-BCFB51AF9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(DL) Tool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FD1DE-F0EE-43F5-8224-491B443FB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181" y="1825625"/>
            <a:ext cx="11574116" cy="483147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Mini-project proposal #3: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At least 3 stocks (TSLA, AAPL, MSFT, GOOG, IBM, crypto,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Scrap at least 2 years worth of data or find datasets (2016-2017)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Construct simple LSTM based model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Predict T prices based on T prices (Predict from T+1 up to T+t+1 based on T up to </a:t>
            </a:r>
            <a:r>
              <a:rPr lang="en-US" dirty="0" err="1"/>
              <a:t>T+t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3649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FF548-EBEB-463C-BBD0-BCFB51AF9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(DL) Tool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FD1DE-F0EE-43F5-8224-491B443FB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181" y="1825625"/>
            <a:ext cx="11574116" cy="483147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Mini project #1: Review house prices proposals &amp; live mini-implementation</a:t>
            </a:r>
          </a:p>
          <a:p>
            <a:pPr>
              <a:lnSpc>
                <a:spcPct val="200000"/>
              </a:lnSpc>
            </a:pPr>
            <a:r>
              <a:rPr lang="en-US"/>
              <a:t>Mini project #2: restocracy</a:t>
            </a:r>
            <a:r>
              <a:rPr lang="en-US" dirty="0"/>
              <a:t>.ro scrap -&gt; data -&gt; model</a:t>
            </a:r>
          </a:p>
        </p:txBody>
      </p:sp>
    </p:spTree>
    <p:extLst>
      <p:ext uri="{BB962C8B-B14F-4D97-AF65-F5344CB8AC3E}">
        <p14:creationId xmlns:p14="http://schemas.microsoft.com/office/powerpoint/2010/main" val="3543441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2BBD7-C57C-42BB-ABC1-ECE6B66DA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486EA-B1AC-4E9E-BCDE-D930F3405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736" y="1624726"/>
            <a:ext cx="11353800" cy="50323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Mandatory papers: clear ?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Optional papers: ideas ?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Assigned projects: home vs given?</a:t>
            </a:r>
          </a:p>
        </p:txBody>
      </p:sp>
    </p:spTree>
    <p:extLst>
      <p:ext uri="{BB962C8B-B14F-4D97-AF65-F5344CB8AC3E}">
        <p14:creationId xmlns:p14="http://schemas.microsoft.com/office/powerpoint/2010/main" val="125847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8C055-9EAF-47A6-959F-CAC0C4D9A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Tool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F8D08-91C0-4C86-8EED-D8198CB0D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181" y="1825625"/>
            <a:ext cx="11764948" cy="4351338"/>
          </a:xfrm>
        </p:spPr>
        <p:txBody>
          <a:bodyPr>
            <a:normAutofit/>
          </a:bodyPr>
          <a:lstStyle/>
          <a:p>
            <a:pPr lvl="0">
              <a:lnSpc>
                <a:spcPct val="200000"/>
              </a:lnSpc>
            </a:pPr>
            <a:r>
              <a:rPr lang="en-US" sz="3200" dirty="0"/>
              <a:t>Persistence: Pandas, pickle</a:t>
            </a:r>
          </a:p>
          <a:p>
            <a:pPr lvl="0">
              <a:lnSpc>
                <a:spcPct val="200000"/>
              </a:lnSpc>
            </a:pPr>
            <a:r>
              <a:rPr lang="en-US" sz="3200" dirty="0"/>
              <a:t>Visual clarity: bokeh</a:t>
            </a:r>
          </a:p>
          <a:p>
            <a:pPr lvl="0">
              <a:lnSpc>
                <a:spcPct val="200000"/>
              </a:lnSpc>
            </a:pPr>
            <a:r>
              <a:rPr lang="en-US" sz="3200" dirty="0"/>
              <a:t>Replicability: logs (txt), git, </a:t>
            </a:r>
            <a:r>
              <a:rPr lang="en-US" sz="3200" dirty="0" err="1"/>
              <a:t>etc</a:t>
            </a:r>
            <a:endParaRPr lang="en-US" sz="3200" dirty="0"/>
          </a:p>
          <a:p>
            <a:pPr lvl="0">
              <a:lnSpc>
                <a:spcPct val="200000"/>
              </a:lnSpc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14816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F70FA-9B37-42F4-9318-9F469BB17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(DL) Tool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7F260-3DFD-4EE5-8CD9-2D29AF1C4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US" sz="4000" dirty="0"/>
              <a:t>Observation -&gt; Target/Conclusion?</a:t>
            </a:r>
          </a:p>
          <a:p>
            <a:pPr>
              <a:lnSpc>
                <a:spcPct val="200000"/>
              </a:lnSpc>
            </a:pPr>
            <a:r>
              <a:rPr lang="en-US" sz="4000" dirty="0"/>
              <a:t>Observation</a:t>
            </a:r>
            <a:r>
              <a:rPr lang="en-US" sz="4000" b="1" dirty="0"/>
              <a:t>s</a:t>
            </a:r>
            <a:r>
              <a:rPr lang="en-US" sz="4000" dirty="0"/>
              <a:t>-&gt; phenomenon -&gt; Target/Conclusion?</a:t>
            </a:r>
          </a:p>
          <a:p>
            <a:pPr>
              <a:lnSpc>
                <a:spcPct val="200000"/>
              </a:lnSpc>
            </a:pPr>
            <a:r>
              <a:rPr lang="en-US" sz="4000" dirty="0"/>
              <a:t>Observation -&gt; Action -&gt; Observation/Reward?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9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F70FA-9B37-42F4-9318-9F469BB17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(DL) Tool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7F260-3DFD-4EE5-8CD9-2D29AF1C4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5590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Observation -&gt; Target: 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Vanilla Neural Networks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Convolutional Neural Network ( “compress” some features in a higher-level feature)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Multi-column Neural Networks</a:t>
            </a:r>
          </a:p>
          <a:p>
            <a:pPr lvl="2">
              <a:lnSpc>
                <a:spcPct val="200000"/>
              </a:lnSpc>
            </a:pPr>
            <a:endParaRPr lang="en-US" b="1" dirty="0"/>
          </a:p>
          <a:p>
            <a:pPr lvl="2">
              <a:lnSpc>
                <a:spcPct val="200000"/>
              </a:lnSpc>
            </a:pPr>
            <a:endParaRPr lang="en-US" b="1" dirty="0"/>
          </a:p>
          <a:p>
            <a:pPr lvl="1"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835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F70FA-9B37-42F4-9318-9F469BB17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(DL) Tool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7F260-3DFD-4EE5-8CD9-2D29AF1C4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1586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Observation -&gt; Target: 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Vanilla Neural Networks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Convolutional Neural Network ( “compress” some features in a higher-level feature)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Multi-column Neural Networks</a:t>
            </a:r>
          </a:p>
          <a:p>
            <a:pPr lvl="1">
              <a:lnSpc>
                <a:spcPct val="200000"/>
              </a:lnSpc>
            </a:pPr>
            <a:r>
              <a:rPr lang="en-US" b="1" dirty="0"/>
              <a:t>Cost functions!</a:t>
            </a:r>
          </a:p>
          <a:p>
            <a:pPr lvl="2">
              <a:lnSpc>
                <a:spcPct val="200000"/>
              </a:lnSpc>
            </a:pPr>
            <a:endParaRPr lang="en-US" b="1" dirty="0"/>
          </a:p>
          <a:p>
            <a:pPr lvl="2">
              <a:lnSpc>
                <a:spcPct val="200000"/>
              </a:lnSpc>
            </a:pPr>
            <a:endParaRPr lang="en-US" b="1" dirty="0"/>
          </a:p>
          <a:p>
            <a:pPr lvl="1"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402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12CA5-1E9B-4B69-85C9-FC915EBA7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Cost Function</a:t>
            </a:r>
          </a:p>
        </p:txBody>
      </p:sp>
      <p:pic>
        <p:nvPicPr>
          <p:cNvPr id="1026" name="Picture 2" descr="Imagini pentru loss function">
            <a:extLst>
              <a:ext uri="{FF2B5EF4-FFF2-40B4-BE49-F238E27FC236}">
                <a16:creationId xmlns:a16="http://schemas.microsoft.com/office/drawing/2014/main" id="{EE347FAE-2DBF-437F-8E89-F7FF76C22CE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790" y="1153812"/>
            <a:ext cx="10329379" cy="559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0903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F70FA-9B37-42F4-9318-9F469BB17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(DL) Tool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7F260-3DFD-4EE5-8CD9-2D29AF1C4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235"/>
            <a:ext cx="10515600" cy="5225866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3200" b="1" dirty="0"/>
              <a:t>Cost functions</a:t>
            </a:r>
          </a:p>
          <a:p>
            <a:pPr lvl="1">
              <a:lnSpc>
                <a:spcPct val="200000"/>
              </a:lnSpc>
            </a:pPr>
            <a:r>
              <a:rPr lang="en-US" b="1" dirty="0"/>
              <a:t>Classic cost functions:</a:t>
            </a:r>
          </a:p>
          <a:p>
            <a:pPr lvl="2">
              <a:lnSpc>
                <a:spcPct val="200000"/>
              </a:lnSpc>
            </a:pPr>
            <a:r>
              <a:rPr lang="en-US" b="1" dirty="0"/>
              <a:t>Classification: cross-entropy: -sum(</a:t>
            </a:r>
            <a:r>
              <a:rPr lang="en-US" b="1" dirty="0" err="1"/>
              <a:t>ylog</a:t>
            </a:r>
            <a:r>
              <a:rPr lang="en-US" b="1" dirty="0"/>
              <a:t>(</a:t>
            </a:r>
            <a:r>
              <a:rPr lang="en-US" b="1" dirty="0" err="1"/>
              <a:t>ypred</a:t>
            </a:r>
            <a:r>
              <a:rPr lang="en-US" b="1" dirty="0"/>
              <a:t>)) or binary -(</a:t>
            </a:r>
            <a:r>
              <a:rPr lang="en-US" b="1" dirty="0" err="1"/>
              <a:t>ylogyh</a:t>
            </a:r>
            <a:r>
              <a:rPr lang="en-US" b="1" dirty="0"/>
              <a:t>+ (1-y)log(1-yh))</a:t>
            </a:r>
          </a:p>
          <a:p>
            <a:pPr lvl="2">
              <a:lnSpc>
                <a:spcPct val="200000"/>
              </a:lnSpc>
            </a:pPr>
            <a:r>
              <a:rPr lang="en-US" b="1" dirty="0"/>
              <a:t>Regression: sum(y – </a:t>
            </a:r>
            <a:r>
              <a:rPr lang="en-US" b="1" dirty="0" err="1"/>
              <a:t>ypred</a:t>
            </a:r>
            <a:r>
              <a:rPr lang="en-US" b="1" dirty="0"/>
              <a:t>)**2 or sum(abs(y-</a:t>
            </a:r>
            <a:r>
              <a:rPr lang="en-US" b="1" dirty="0" err="1"/>
              <a:t>ypre</a:t>
            </a:r>
            <a:r>
              <a:rPr lang="en-US" b="1" dirty="0"/>
              <a:t>))</a:t>
            </a:r>
          </a:p>
          <a:p>
            <a:pPr lvl="1">
              <a:lnSpc>
                <a:spcPct val="200000"/>
              </a:lnSpc>
            </a:pPr>
            <a:r>
              <a:rPr lang="en-US" b="1" dirty="0"/>
              <a:t>KWL (read: “cool”) Cost functions</a:t>
            </a:r>
          </a:p>
          <a:p>
            <a:pPr lvl="2">
              <a:lnSpc>
                <a:spcPct val="200000"/>
              </a:lnSpc>
            </a:pPr>
            <a:r>
              <a:rPr lang="en-US" b="1" dirty="0"/>
              <a:t>alpha * sum(y – ypred1) + beta * sum(y – ypred2) – gamma * sqrt(ypred3)</a:t>
            </a:r>
          </a:p>
          <a:p>
            <a:pPr lvl="1"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074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6FDE5-5E1E-4ABA-87A6-A5BDEBB5D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(DL) Tool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BD5DD-7155-4C06-8DEC-20DF1F370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9572"/>
            <a:ext cx="10515600" cy="5677231"/>
          </a:xfrm>
        </p:spPr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US" sz="3200" dirty="0"/>
              <a:t>Observation</a:t>
            </a:r>
            <a:r>
              <a:rPr lang="en-US" sz="3200" b="1" dirty="0"/>
              <a:t>s</a:t>
            </a:r>
            <a:r>
              <a:rPr lang="en-US" sz="3200" dirty="0"/>
              <a:t>-&gt; phenomenon -&gt; Target/Conclusion?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Non-DL: Moving averages, linear auto-regressive models, Markov Chain?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Recurrent Neural Networks:</a:t>
            </a:r>
          </a:p>
          <a:p>
            <a:pPr lvl="2">
              <a:lnSpc>
                <a:spcPct val="200000"/>
              </a:lnSpc>
            </a:pPr>
            <a:r>
              <a:rPr lang="en-US" sz="2400" dirty="0"/>
              <a:t>Vanilla RNN</a:t>
            </a:r>
          </a:p>
          <a:p>
            <a:pPr lvl="2">
              <a:lnSpc>
                <a:spcPct val="200000"/>
              </a:lnSpc>
            </a:pPr>
            <a:r>
              <a:rPr lang="en-US" sz="2400" dirty="0"/>
              <a:t>LSTM/GRU</a:t>
            </a:r>
          </a:p>
          <a:p>
            <a:pPr lvl="2">
              <a:lnSpc>
                <a:spcPct val="200000"/>
              </a:lnSpc>
            </a:pPr>
            <a:r>
              <a:rPr lang="en-US" sz="2400" dirty="0"/>
              <a:t>Complex DAG architectures</a:t>
            </a:r>
          </a:p>
        </p:txBody>
      </p:sp>
    </p:spTree>
    <p:extLst>
      <p:ext uri="{BB962C8B-B14F-4D97-AF65-F5344CB8AC3E}">
        <p14:creationId xmlns:p14="http://schemas.microsoft.com/office/powerpoint/2010/main" val="2739991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757</TotalTime>
  <Words>621</Words>
  <Application>Microsoft Office PowerPoint</Application>
  <PresentationFormat>Widescreen</PresentationFormat>
  <Paragraphs>81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Arial Black</vt:lpstr>
      <vt:lpstr>Calibri</vt:lpstr>
      <vt:lpstr>Calibri Light</vt:lpstr>
      <vt:lpstr>Office Theme</vt:lpstr>
      <vt:lpstr>Data Science  with  Deep Learning</vt:lpstr>
      <vt:lpstr>Operational stuff</vt:lpstr>
      <vt:lpstr>Data Science Tool Box</vt:lpstr>
      <vt:lpstr>Data Science (DL) Tool Box</vt:lpstr>
      <vt:lpstr>Data Science (DL) Tool Box</vt:lpstr>
      <vt:lpstr>Data Science (DL) Tool Box</vt:lpstr>
      <vt:lpstr>The Cost Function</vt:lpstr>
      <vt:lpstr>Data Science (DL) Tool Box</vt:lpstr>
      <vt:lpstr>Data Science (DL) Tool Box</vt:lpstr>
      <vt:lpstr>RNN remember</vt:lpstr>
      <vt:lpstr>LSTM &amp; GRU</vt:lpstr>
      <vt:lpstr>Data Science (DL) Tool Box</vt:lpstr>
      <vt:lpstr>Data Science (DL) Tool Box</vt:lpstr>
      <vt:lpstr>Data Science (DL) Tool Box</vt:lpstr>
      <vt:lpstr>Data Science (DL) Tool Box</vt:lpstr>
      <vt:lpstr>Data Science (DL) Tool Box</vt:lpstr>
      <vt:lpstr>Data Science (DL) Tool Box</vt:lpstr>
      <vt:lpstr>Data Science (DL) Tool Box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with Deep Learning</dc:title>
  <dc:creator>Andrei Damian</dc:creator>
  <cp:lastModifiedBy>Andrei Damian</cp:lastModifiedBy>
  <cp:revision>72</cp:revision>
  <dcterms:created xsi:type="dcterms:W3CDTF">2018-10-02T06:38:21Z</dcterms:created>
  <dcterms:modified xsi:type="dcterms:W3CDTF">2020-10-28T14:37:04Z</dcterms:modified>
</cp:coreProperties>
</file>