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0" r:id="rId10"/>
    <p:sldId id="259" r:id="rId11"/>
    <p:sldId id="268" r:id="rId12"/>
    <p:sldId id="267" r:id="rId13"/>
    <p:sldId id="269" r:id="rId14"/>
  </p:sldIdLst>
  <p:sldSz cx="12192000" cy="6858000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4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0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5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8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5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dirty="0"/>
              <a:t>From dataset understanding to result presentation and how to employ deep acyclic graph models in Predictive Analytics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DS103-7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As.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Alexandru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PURDILA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192" y="89638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So, we have done experiments, prepared models and executed them and deployed. Are we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CA054-967D-4765-AA65-4B652F28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0" y="2250830"/>
            <a:ext cx="5958913" cy="45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The reality: No, we are not done!</a:t>
            </a:r>
          </a:p>
          <a:p>
            <a:pPr marL="857250" indent="-74295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3600" dirty="0"/>
              <a:t>The beneficiary usually doesn’t know what is needed!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Multiple iteration through requirements it is a </a:t>
            </a:r>
            <a:r>
              <a:rPr lang="en-US" sz="3200" b="1" dirty="0">
                <a:solidFill>
                  <a:srgbClr val="FF0000"/>
                </a:solidFill>
              </a:rPr>
              <a:t>must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Assume the customer “does not get </a:t>
            </a:r>
            <a:r>
              <a:rPr lang="en-US" sz="3200" i="1" dirty="0">
                <a:solidFill>
                  <a:srgbClr val="FF0000"/>
                </a:solidFill>
              </a:rPr>
              <a:t>prediction</a:t>
            </a:r>
            <a:r>
              <a:rPr lang="en-US" sz="3200" dirty="0">
                <a:solidFill>
                  <a:srgbClr val="FF0000"/>
                </a:solidFill>
              </a:rPr>
              <a:t>” nor “</a:t>
            </a:r>
            <a:r>
              <a:rPr lang="en-US" sz="3200" i="1" dirty="0">
                <a:solidFill>
                  <a:srgbClr val="FF0000"/>
                </a:solidFill>
              </a:rPr>
              <a:t>inference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Usually the beneficiary </a:t>
            </a:r>
            <a:r>
              <a:rPr lang="en-US" sz="3200" b="1" dirty="0">
                <a:solidFill>
                  <a:srgbClr val="FF0000"/>
                </a:solidFill>
              </a:rPr>
              <a:t>understands the problem with you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Don’t get stuck: don’t fall in love with architectures or approaches</a:t>
            </a:r>
          </a:p>
          <a:p>
            <a:pPr marL="857250" indent="-742950">
              <a:buSzPct val="100000"/>
              <a:buFont typeface="+mj-lt"/>
              <a:buAutoNum type="arabicPeriod"/>
            </a:pPr>
            <a:endParaRPr lang="en-US" sz="3600" dirty="0"/>
          </a:p>
          <a:p>
            <a:pPr marL="114300" indent="0">
              <a:buNone/>
            </a:pPr>
            <a:endParaRPr lang="en-US" sz="2800" dirty="0"/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346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The reality: No, we are not done!</a:t>
            </a:r>
          </a:p>
          <a:p>
            <a:pPr marL="857250" indent="-74295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3600" dirty="0"/>
              <a:t>The beneficiary usually doesn’t know what is needed!</a:t>
            </a:r>
          </a:p>
          <a:p>
            <a:pPr marL="857250" indent="-74295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3600" dirty="0"/>
              <a:t>The Data Scientist is not trained in real life!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Data usually means Iris, MNIST, CIFAR, ImageNet, WINES, Titanic, IMDB, World Bank, Twitter, Stocks, </a:t>
            </a:r>
            <a:r>
              <a:rPr lang="en-US" sz="3200" dirty="0" err="1">
                <a:solidFill>
                  <a:srgbClr val="FF0000"/>
                </a:solidFill>
              </a:rPr>
              <a:t>etc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etc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etc</a:t>
            </a:r>
            <a:endParaRPr lang="en-US" sz="32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Data Scientist training usually involves only executing steps NOT </a:t>
            </a:r>
            <a:r>
              <a:rPr lang="en-US" sz="3200" b="1" i="1" dirty="0">
                <a:solidFill>
                  <a:srgbClr val="FF0000"/>
                </a:solidFill>
              </a:rPr>
              <a:t>understanding the problem</a:t>
            </a:r>
          </a:p>
          <a:p>
            <a:pPr marL="857250" indent="-742950">
              <a:buSzPct val="100000"/>
              <a:buFont typeface="+mj-lt"/>
              <a:buAutoNum type="arabicPeriod"/>
            </a:pPr>
            <a:endParaRPr lang="en-US" sz="3600" dirty="0"/>
          </a:p>
          <a:p>
            <a:pPr marL="114300" indent="0">
              <a:buNone/>
            </a:pPr>
            <a:endParaRPr lang="en-US" sz="2800" dirty="0"/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6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The reality: No, we are not done!</a:t>
            </a:r>
          </a:p>
          <a:p>
            <a:pPr marL="857250" indent="-74295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3600" dirty="0"/>
              <a:t>The beneficiary usually doesn’t know what is needed!</a:t>
            </a:r>
          </a:p>
          <a:p>
            <a:pPr marL="857250" indent="-74295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3600" dirty="0"/>
              <a:t>The Data Scientist is not trained in real life!</a:t>
            </a:r>
          </a:p>
          <a:p>
            <a:pPr marL="857250" indent="-74295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3600" dirty="0"/>
              <a:t>The real-life demands ongoing adaptation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Even if we did everything right it will become obsolete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3200" dirty="0">
                <a:solidFill>
                  <a:srgbClr val="FF0000"/>
                </a:solidFill>
              </a:rPr>
              <a:t>There certainly is a (much) better model than yours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 waiting…</a:t>
            </a:r>
            <a:endParaRPr lang="en-US" sz="3200" dirty="0">
              <a:solidFill>
                <a:srgbClr val="FF0000"/>
              </a:solidFill>
            </a:endParaRPr>
          </a:p>
          <a:p>
            <a:pPr marL="857250" indent="-742950">
              <a:buSzPct val="100000"/>
              <a:buFont typeface="+mj-lt"/>
              <a:buAutoNum type="arabicPeriod"/>
            </a:pPr>
            <a:endParaRPr lang="en-US" sz="3600" dirty="0"/>
          </a:p>
          <a:p>
            <a:pPr marL="114300" indent="0">
              <a:buNone/>
            </a:pPr>
            <a:endParaRPr lang="en-US" sz="2800" dirty="0"/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43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50736" y="1624726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b="1" dirty="0"/>
              <a:t>Projects Q&amp;A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5309442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Direct connection in Oracle, MS SQL, MongoDB, MySQL,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Use offline CSV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In-memory Pandas (including production-grade projects) &amp; Redis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…even Excel/Google Sheets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Manual analysis of data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Last but not least face-2-face interaction with the actual users / producers of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984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Transform variables in more advanced features (and analytics indicators)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Maybe we need special indicators that are usually computed with stats – such as RFM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Maybe we can reshape the whole data-flow and frame the problem in other way (maybe that churn prediction is dependent of whole customer history not only past year actions)</a:t>
            </a:r>
          </a:p>
          <a:p>
            <a:pPr lvl="2">
              <a:lnSpc>
                <a:spcPct val="150000"/>
              </a:lnSpc>
              <a:buSzPct val="100000"/>
            </a:pPr>
            <a:endParaRPr lang="en-US" sz="2400" dirty="0">
              <a:solidFill>
                <a:srgbClr val="FF0000"/>
              </a:solidFill>
            </a:endParaRP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91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Transform variables in more advanced features (and analytics indicators)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Perform simple experiments (such as clustering, visualizations)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Use the usual suspects such as k-Means, t-SNE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Plot offline with </a:t>
            </a:r>
            <a:r>
              <a:rPr lang="en-US" sz="2400" dirty="0" err="1">
                <a:solidFill>
                  <a:srgbClr val="FF0000"/>
                </a:solidFill>
              </a:rPr>
              <a:t>pyplot</a:t>
            </a:r>
            <a:r>
              <a:rPr lang="en-US" sz="2400" dirty="0">
                <a:solidFill>
                  <a:srgbClr val="FF0000"/>
                </a:solidFill>
              </a:rPr>
              <a:t> or online with Bokeh or </a:t>
            </a:r>
            <a:r>
              <a:rPr lang="en-US" sz="2400" dirty="0" err="1">
                <a:solidFill>
                  <a:srgbClr val="FF0000"/>
                </a:solidFill>
              </a:rPr>
              <a:t>Plotly</a:t>
            </a:r>
            <a:r>
              <a:rPr lang="en-US" sz="2400" dirty="0">
                <a:solidFill>
                  <a:srgbClr val="FF0000"/>
                </a:solidFill>
              </a:rPr>
              <a:t> (even production grade)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136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Transform variables in more advanced features (and analytics indicators)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Perform simple experiments (such as clustering, visualizations)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Better define our modeling objective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By now we should better understand the requirements and the data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Try to view the problem from different angles. Don’t view the Data Science project as a “classification problem” or “regression problem”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670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Transform variables in more advanced features (and analytics indicators)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Perform simple experiments (such as clustering, visualizations)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Better define our modeling objective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Experiment with baseline Machine Learning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FF0000"/>
                </a:solidFill>
              </a:rPr>
              <a:t>Always try (if possible) to start simple – (Logistic) Regression, </a:t>
            </a:r>
            <a:r>
              <a:rPr lang="en-US" sz="2400" dirty="0" err="1">
                <a:solidFill>
                  <a:srgbClr val="FF0000"/>
                </a:solidFill>
              </a:rPr>
              <a:t>kNN</a:t>
            </a:r>
            <a:r>
              <a:rPr lang="en-US" sz="2400" dirty="0">
                <a:solidFill>
                  <a:srgbClr val="FF0000"/>
                </a:solidFill>
              </a:rPr>
              <a:t>, SVM, ARIMA – where the problem to be solved allows classical Machine Learning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993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Transform variables in more advanced features (and analytics indicators)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Perform simple experiments (such as clustering, visualizations)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Better define our modeling objective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Experiment with baseline Machine Learning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Dive deeper with Deep Learning and search for optimal solution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b="1" dirty="0">
                <a:solidFill>
                  <a:srgbClr val="FF0000"/>
                </a:solidFill>
              </a:rPr>
              <a:t>Never fall in love with your model architecture. Experiment beyond grid-searching!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27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C9-8467-4414-9945-E0274C11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lifecycles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42E1-627B-497A-AFFB-F991C54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92" y="1153502"/>
            <a:ext cx="118696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/>
              <a:t>We (should) know how to: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Load and clean data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Transform variables in more advanced features (and analytics indicators)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Perform simple experiments (such as clustering, visualizations)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Better define our modeling objective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Experiment with baseline Machine Learning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Dive deeper with Deep Learning and search for optimal solution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dirty="0"/>
              <a:t>Deploy</a:t>
            </a:r>
          </a:p>
          <a:p>
            <a:pPr marL="108585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2800" dirty="0"/>
          </a:p>
          <a:p>
            <a:pPr marL="857250" indent="-742950">
              <a:buFont typeface="+mj-lt"/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84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758</Words>
  <Application>Microsoft Office PowerPoint</Application>
  <PresentationFormat>Widescreen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 Black</vt:lpstr>
      <vt:lpstr>Arial</vt:lpstr>
      <vt:lpstr>Office Theme</vt:lpstr>
      <vt:lpstr>Data Science  with  Deep Learning</vt:lpstr>
      <vt:lpstr>Operational stuff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  <vt:lpstr>Full lifecycles in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dc:creator>Andrei Damian</dc:creator>
  <cp:lastModifiedBy>Andrei Damian</cp:lastModifiedBy>
  <cp:revision>26</cp:revision>
  <dcterms:modified xsi:type="dcterms:W3CDTF">2021-01-14T07:18:34Z</dcterms:modified>
</cp:coreProperties>
</file>