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e66ace0b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e66ace0b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e66ace0b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e66ace0b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e66ace0b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e66ace0b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9f44b7a5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9f44b7a5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9f44b7a5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9f44b7a5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9f44b7a5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9f44b7a5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9f44b7a5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9f44b7a5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9f44b7a5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9f44b7a5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9f44b7a5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9f44b7a5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9f44b7a5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9f44b7a5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e66ace0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e66ace0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4a5a6b8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4a5a6b8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4a5a6b81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4a5a6b81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4a5a6b81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4a5a6b81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4a5a6b81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4a5a6b81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4a5a6b81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4a5a6b81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e66ace0b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e66ace0b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e66ace0b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e66ace0b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9f44b7a5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9f44b7a5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e66ace0b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e66ace0b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e66ace0b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e66ace0b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e66ace0b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e66ace0b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e66ace0b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e66ace0b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9f44b7a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9f44b7a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122225"/>
            <a:ext cx="8520600" cy="572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 b="1">
                <a:solidFill>
                  <a:srgbClr val="07376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solidFill>
                  <a:srgbClr val="1C4587"/>
                </a:solidFill>
              </a:rPr>
              <a:t>Demand forecasting </a:t>
            </a:r>
            <a:endParaRPr b="1" sz="55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solidFill>
                  <a:srgbClr val="1C4587"/>
                </a:solidFill>
              </a:rPr>
              <a:t>101</a:t>
            </a:r>
            <a:endParaRPr b="1" sz="5500">
              <a:solidFill>
                <a:srgbClr val="1C4587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68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Lummetry.AI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12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 demand forecasting pros and cons</a:t>
            </a:r>
            <a:endParaRPr b="1"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225275"/>
            <a:ext cx="8520600" cy="3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300"/>
              <a:buChar char="●"/>
            </a:pPr>
            <a:r>
              <a:rPr b="1" lang="en" sz="2300">
                <a:solidFill>
                  <a:srgbClr val="38761D"/>
                </a:solidFill>
              </a:rPr>
              <a:t>The logic is simple so the business user relates to the logic of the predictions</a:t>
            </a:r>
            <a:br>
              <a:rPr b="1" lang="en" sz="2300">
                <a:solidFill>
                  <a:srgbClr val="38761D"/>
                </a:solidFill>
              </a:rPr>
            </a:br>
            <a:endParaRPr b="1" sz="2300">
              <a:solidFill>
                <a:srgbClr val="38761D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300"/>
              <a:buChar char="●"/>
            </a:pPr>
            <a:r>
              <a:rPr b="1" lang="en" sz="2300">
                <a:solidFill>
                  <a:srgbClr val="990000"/>
                </a:solidFill>
              </a:rPr>
              <a:t>Almost impossible to generate patterns unless the trend is </a:t>
            </a:r>
            <a:r>
              <a:rPr b="1" lang="en" sz="2300">
                <a:solidFill>
                  <a:srgbClr val="990000"/>
                </a:solidFill>
              </a:rPr>
              <a:t>extremely</a:t>
            </a:r>
            <a:r>
              <a:rPr b="1" lang="en" sz="2300">
                <a:solidFill>
                  <a:srgbClr val="990000"/>
                </a:solidFill>
              </a:rPr>
              <a:t> predictable (such as a weekend-only sold item)</a:t>
            </a:r>
            <a:endParaRPr b="1" sz="23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12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advanced approaches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900"/>
              <a:buChar char="●"/>
            </a:pPr>
            <a:r>
              <a:rPr b="1" lang="en" sz="1900">
                <a:solidFill>
                  <a:srgbClr val="990000"/>
                </a:solidFill>
              </a:rPr>
              <a:t>Expensive to build and maintain</a:t>
            </a:r>
            <a:endParaRPr b="1" sz="1900">
              <a:solidFill>
                <a:srgbClr val="990000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900"/>
              <a:buChar char="●"/>
            </a:pPr>
            <a:r>
              <a:rPr b="1" lang="en" sz="1900">
                <a:solidFill>
                  <a:srgbClr val="990000"/>
                </a:solidFill>
              </a:rPr>
              <a:t>Explainability is (almost) zero - usually seen as “black-boxes”</a:t>
            </a:r>
            <a:br>
              <a:rPr b="1" lang="en" sz="1900">
                <a:solidFill>
                  <a:srgbClr val="990000"/>
                </a:solidFill>
              </a:rPr>
            </a:br>
            <a:endParaRPr b="1" sz="1900">
              <a:solidFill>
                <a:srgbClr val="990000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900"/>
              <a:buChar char="●"/>
            </a:pPr>
            <a:r>
              <a:rPr b="1" lang="en" sz="1900">
                <a:solidFill>
                  <a:srgbClr val="38761D"/>
                </a:solidFill>
              </a:rPr>
              <a:t>Use advanced models and ingest exogenous data (such as promotions or weather) and can be used for A/B testing </a:t>
            </a:r>
            <a:endParaRPr b="1" sz="1900">
              <a:solidFill>
                <a:srgbClr val="38761D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900"/>
              <a:buChar char="●"/>
            </a:pPr>
            <a:r>
              <a:rPr b="1" lang="en" sz="1900">
                <a:solidFill>
                  <a:srgbClr val="38761D"/>
                </a:solidFill>
              </a:rPr>
              <a:t>Almost invariantly will best the classic approaches for any kind of use-case</a:t>
            </a:r>
            <a:endParaRPr b="1" sz="19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12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Wait, better? How do I know who’s better?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121300" y="1152475"/>
            <a:ext cx="8904000" cy="3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AutoNum type="arabicPeriod"/>
            </a:pPr>
            <a:r>
              <a:rPr b="1" lang="en">
                <a:solidFill>
                  <a:srgbClr val="20124D"/>
                </a:solidFill>
              </a:rPr>
              <a:t>Start from your data - automatic or manual analysis</a:t>
            </a:r>
            <a:endParaRPr b="1">
              <a:solidFill>
                <a:srgbClr val="20124D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Understand your business process objectives and requ</a:t>
            </a:r>
            <a:r>
              <a:rPr b="1" lang="en">
                <a:solidFill>
                  <a:srgbClr val="0000FF"/>
                </a:solidFill>
              </a:rPr>
              <a:t>irements including but not limited to:</a:t>
            </a:r>
            <a:endParaRPr b="1">
              <a:solidFill>
                <a:srgbClr val="0000FF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400"/>
              <a:buChar char="○"/>
            </a:pPr>
            <a:r>
              <a:rPr b="1" lang="en">
                <a:solidFill>
                  <a:srgbClr val="0000FF"/>
                </a:solidFill>
              </a:rPr>
              <a:t>Final objective (replenishment, marketing sensitivity simulation, etc)</a:t>
            </a:r>
            <a:endParaRPr b="1">
              <a:solidFill>
                <a:srgbClr val="0000FF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○"/>
            </a:pPr>
            <a:r>
              <a:rPr b="1" lang="en">
                <a:solidFill>
                  <a:srgbClr val="0000FF"/>
                </a:solidFill>
              </a:rPr>
              <a:t>Aggregation levels (day, week, etc)</a:t>
            </a:r>
            <a:endParaRPr b="1">
              <a:solidFill>
                <a:srgbClr val="0000FF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○"/>
            </a:pPr>
            <a:r>
              <a:rPr b="1" lang="en">
                <a:solidFill>
                  <a:srgbClr val="0000FF"/>
                </a:solidFill>
              </a:rPr>
              <a:t>Endogen (date, time, quantity sold yesterday, etc) and exogen variables (weather, promotion)</a:t>
            </a:r>
            <a:endParaRPr b="1">
              <a:solidFill>
                <a:srgbClr val="0000FF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○"/>
            </a:pPr>
            <a:r>
              <a:rPr b="1" lang="en">
                <a:solidFill>
                  <a:srgbClr val="0000FF"/>
                </a:solidFill>
              </a:rPr>
              <a:t>etc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12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Wait, better? How do I know who’s better?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121300" y="1152475"/>
            <a:ext cx="8904000" cy="3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2">
                <a:solidFill>
                  <a:srgbClr val="20124D"/>
                </a:solidFill>
              </a:rPr>
              <a:t>2. </a:t>
            </a:r>
            <a:r>
              <a:rPr b="1" lang="en" sz="2152">
                <a:solidFill>
                  <a:srgbClr val="20124D"/>
                </a:solidFill>
              </a:rPr>
              <a:t>If you have already predictions then you could skip next step...</a:t>
            </a:r>
            <a:endParaRPr b="1" sz="2152">
              <a:solidFill>
                <a:srgbClr val="20124D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124D"/>
                </a:solidFill>
              </a:rPr>
              <a:t>.. </a:t>
            </a:r>
            <a:r>
              <a:rPr b="1" lang="en">
                <a:solidFill>
                  <a:srgbClr val="0000FF"/>
                </a:solidFill>
              </a:rPr>
              <a:t>however if you don’t have predictions or a existing forecasting model you have to analyze what fits you best:</a:t>
            </a:r>
            <a:endParaRPr b="1">
              <a:solidFill>
                <a:srgbClr val="0000FF"/>
              </a:solidFill>
            </a:endParaRPr>
          </a:p>
          <a:p>
            <a:pPr indent="-325755" lvl="0" marL="13716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b="1" lang="en">
                <a:solidFill>
                  <a:srgbClr val="0000FF"/>
                </a:solidFill>
              </a:rPr>
              <a:t>Multi-level averages (most likely </a:t>
            </a:r>
            <a:r>
              <a:rPr b="1" lang="en">
                <a:solidFill>
                  <a:srgbClr val="0000FF"/>
                </a:solidFill>
              </a:rPr>
              <a:t>usually</a:t>
            </a:r>
            <a:r>
              <a:rPr b="1" lang="en">
                <a:solidFill>
                  <a:srgbClr val="0000FF"/>
                </a:solidFill>
              </a:rPr>
              <a:t> implemented.. skip to next step then)</a:t>
            </a:r>
            <a:endParaRPr b="1">
              <a:solidFill>
                <a:srgbClr val="0000FF"/>
              </a:solidFill>
            </a:endParaRPr>
          </a:p>
          <a:p>
            <a:pPr indent="-325755" lvl="0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b="1" lang="en">
                <a:solidFill>
                  <a:srgbClr val="0000FF"/>
                </a:solidFill>
              </a:rPr>
              <a:t>Linear models (most likely best candidate)</a:t>
            </a:r>
            <a:endParaRPr b="1">
              <a:solidFill>
                <a:srgbClr val="0000FF"/>
              </a:solidFill>
            </a:endParaRPr>
          </a:p>
          <a:p>
            <a:pPr indent="-325755" lvl="0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b="1" lang="en">
                <a:solidFill>
                  <a:srgbClr val="0000FF"/>
                </a:solidFill>
              </a:rPr>
              <a:t>Moving averages </a:t>
            </a:r>
            <a:endParaRPr b="1">
              <a:solidFill>
                <a:srgbClr val="0000FF"/>
              </a:solidFill>
            </a:endParaRPr>
          </a:p>
          <a:p>
            <a:pPr indent="-325755" lvl="0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b="1" lang="en">
                <a:solidFill>
                  <a:srgbClr val="0000FF"/>
                </a:solidFill>
              </a:rPr>
              <a:t>Other</a:t>
            </a:r>
            <a:endParaRPr b="1"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20124D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12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Wait, better? How do I know who’s better?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121300" y="1152475"/>
            <a:ext cx="8904000" cy="3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124D"/>
                </a:solidFill>
              </a:rPr>
              <a:t>3. </a:t>
            </a:r>
            <a:r>
              <a:rPr b="1" lang="en">
                <a:solidFill>
                  <a:srgbClr val="20124D"/>
                </a:solidFill>
              </a:rPr>
              <a:t>Adopt the explainable approaches that you relate with (even all)?</a:t>
            </a:r>
            <a:endParaRPr b="1">
              <a:solidFill>
                <a:srgbClr val="20124D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rgbClr val="0000FF"/>
                </a:solidFill>
              </a:rPr>
              <a:t>Usually medium and large business are using statistical based heuristics that they already employed in previous years/periods</a:t>
            </a:r>
            <a:endParaRPr b="1" sz="15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12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Wait, better? How do I know who’s better?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121300" y="1152475"/>
            <a:ext cx="8904000" cy="3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124D"/>
                </a:solidFill>
              </a:rPr>
              <a:t>4. </a:t>
            </a:r>
            <a:r>
              <a:rPr b="1" lang="en">
                <a:solidFill>
                  <a:srgbClr val="20124D"/>
                </a:solidFill>
              </a:rPr>
              <a:t>Establish a test base - what to consider history and what is (known) future</a:t>
            </a:r>
            <a:endParaRPr b="1">
              <a:solidFill>
                <a:srgbClr val="20124D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b="1" lang="en" sz="1500">
                <a:solidFill>
                  <a:srgbClr val="0000FF"/>
                </a:solidFill>
              </a:rPr>
              <a:t>If the backlog data (history) is too long it might not be relevant to current trends (see pre and post COVID-19)</a:t>
            </a:r>
            <a:endParaRPr b="1" sz="1500">
              <a:solidFill>
                <a:srgbClr val="0000FF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b="1" lang="en" sz="1500">
                <a:solidFill>
                  <a:srgbClr val="0000FF"/>
                </a:solidFill>
              </a:rPr>
              <a:t>If the backlog data is too short then some methods are </a:t>
            </a:r>
            <a:r>
              <a:rPr b="1" lang="en" sz="1500">
                <a:solidFill>
                  <a:srgbClr val="0000FF"/>
                </a:solidFill>
              </a:rPr>
              <a:t>inapplicable</a:t>
            </a:r>
            <a:r>
              <a:rPr b="1" lang="en" sz="1500">
                <a:solidFill>
                  <a:srgbClr val="0000FF"/>
                </a:solidFill>
              </a:rPr>
              <a:t> (eg. weighted averages of similar 30 days period for past 2 years with last 3 months worth of trend data will not work if you only have 200 days backlog)</a:t>
            </a:r>
            <a:endParaRPr b="1" sz="1500">
              <a:solidFill>
                <a:srgbClr val="0000FF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b="1" lang="en" sz="1500">
                <a:solidFill>
                  <a:srgbClr val="0000FF"/>
                </a:solidFill>
              </a:rPr>
              <a:t>Last but not least: select what means “past” (real data that is available to all methods) and what is designated as “future” (real historical data that is kept private)</a:t>
            </a:r>
            <a:endParaRPr b="1" sz="15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12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Wait, better? How do I know who’s better?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121300" y="1152475"/>
            <a:ext cx="8904000" cy="3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124D"/>
                </a:solidFill>
              </a:rPr>
              <a:t>5. </a:t>
            </a:r>
            <a:r>
              <a:rPr b="1" lang="en">
                <a:solidFill>
                  <a:srgbClr val="20124D"/>
                </a:solidFill>
              </a:rPr>
              <a:t>Apply your adopted explainable approach and generate forecasts</a:t>
            </a:r>
            <a:endParaRPr b="1">
              <a:solidFill>
                <a:srgbClr val="20124D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</a:rPr>
              <a:t>At this moment you have a couple of options:</a:t>
            </a:r>
            <a:endParaRPr b="1" sz="1500">
              <a:solidFill>
                <a:srgbClr val="0000FF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500"/>
              <a:buChar char="-"/>
            </a:pPr>
            <a:r>
              <a:rPr b="1" lang="en" sz="1500">
                <a:solidFill>
                  <a:srgbClr val="0000FF"/>
                </a:solidFill>
              </a:rPr>
              <a:t>Get data from ERP systems if it already exists for “future” historical data (not the real backlog but rather the forecasts generated at that time such as order quantities)</a:t>
            </a:r>
            <a:endParaRPr b="1" sz="1500">
              <a:solidFill>
                <a:srgbClr val="0000FF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-"/>
            </a:pPr>
            <a:r>
              <a:rPr b="1" lang="en" sz="1500">
                <a:solidFill>
                  <a:srgbClr val="0000FF"/>
                </a:solidFill>
              </a:rPr>
              <a:t>Or re-run your heuristics or models using “past” data and generate “future” values</a:t>
            </a:r>
            <a:endParaRPr b="1" sz="15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12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Wait, better? How do I know who’s better?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121300" y="1152475"/>
            <a:ext cx="8904000" cy="3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124D"/>
                </a:solidFill>
              </a:rPr>
              <a:t>6. </a:t>
            </a:r>
            <a:r>
              <a:rPr b="1" lang="en">
                <a:solidFill>
                  <a:srgbClr val="20124D"/>
                </a:solidFill>
              </a:rPr>
              <a:t>Use the advanced techniques to generate </a:t>
            </a:r>
            <a:r>
              <a:rPr b="1" i="1" lang="en">
                <a:solidFill>
                  <a:srgbClr val="20124D"/>
                </a:solidFill>
              </a:rPr>
              <a:t>advanced </a:t>
            </a:r>
            <a:r>
              <a:rPr b="1" lang="en">
                <a:solidFill>
                  <a:srgbClr val="20124D"/>
                </a:solidFill>
              </a:rPr>
              <a:t>forecasts</a:t>
            </a:r>
            <a:endParaRPr b="1">
              <a:solidFill>
                <a:srgbClr val="20124D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b="1" lang="en" sz="1500">
                <a:solidFill>
                  <a:srgbClr val="0000FF"/>
                </a:solidFill>
              </a:rPr>
              <a:t>Feed the “past” in the advanced models (Deep Learning, etc) and obtain the predicted “future”</a:t>
            </a:r>
            <a:endParaRPr b="1" sz="1500">
              <a:solidFill>
                <a:srgbClr val="0000FF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b="1" lang="en" sz="1500">
                <a:solidFill>
                  <a:srgbClr val="0000FF"/>
                </a:solidFill>
              </a:rPr>
              <a:t>Maybe get several “opinions” (multiple models) each with its pros and cons such as speed vs accuracy</a:t>
            </a:r>
            <a:endParaRPr b="1" sz="15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12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Wait, better? How do I know who’s better?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121300" y="1152475"/>
            <a:ext cx="8904000" cy="3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124D"/>
                </a:solidFill>
              </a:rPr>
              <a:t>7. </a:t>
            </a:r>
            <a:r>
              <a:rPr b="1" lang="en">
                <a:solidFill>
                  <a:srgbClr val="20124D"/>
                </a:solidFill>
              </a:rPr>
              <a:t>Compare both classic and advanced results vs reality and judge.</a:t>
            </a:r>
            <a:endParaRPr b="1">
              <a:solidFill>
                <a:srgbClr val="20124D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</a:rPr>
              <a:t>How to compare predictions from the two worlds:</a:t>
            </a:r>
            <a:endParaRPr b="1" sz="1600">
              <a:solidFill>
                <a:srgbClr val="0000FF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b="1" lang="en" sz="1600">
                <a:solidFill>
                  <a:srgbClr val="0000FF"/>
                </a:solidFill>
              </a:rPr>
              <a:t>Step by step including average error and visual comparison</a:t>
            </a:r>
            <a:endParaRPr b="1" sz="1600">
              <a:solidFill>
                <a:srgbClr val="0000FF"/>
              </a:solidFill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○"/>
            </a:pPr>
            <a:r>
              <a:rPr b="1" lang="en" sz="1200">
                <a:solidFill>
                  <a:srgbClr val="0000FF"/>
                </a:solidFill>
              </a:rPr>
              <a:t>Step by step can mean hour by hour, day by day, week by week</a:t>
            </a:r>
            <a:endParaRPr b="1" sz="1200">
              <a:solidFill>
                <a:srgbClr val="0000FF"/>
              </a:solidFill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○"/>
            </a:pPr>
            <a:r>
              <a:rPr b="1" lang="en" sz="1200">
                <a:solidFill>
                  <a:srgbClr val="0000FF"/>
                </a:solidFill>
              </a:rPr>
              <a:t>Analyse each autoregressive step and compare with baseline as well as reality</a:t>
            </a:r>
            <a:endParaRPr b="1" sz="1200">
              <a:solidFill>
                <a:srgbClr val="0000FF"/>
              </a:solidFill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○"/>
            </a:pPr>
            <a:r>
              <a:rPr b="1" lang="en" sz="1200">
                <a:solidFill>
                  <a:srgbClr val="0000FF"/>
                </a:solidFill>
              </a:rPr>
              <a:t>Visually compare by overlapping predictive steps of both models with reality</a:t>
            </a:r>
            <a:endParaRPr b="1" sz="1200">
              <a:solidFill>
                <a:srgbClr val="0000FF"/>
              </a:solidFill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○"/>
            </a:pPr>
            <a:r>
              <a:rPr b="1" lang="en" sz="1200">
                <a:solidFill>
                  <a:srgbClr val="0000FF"/>
                </a:solidFill>
              </a:rPr>
              <a:t>Almost impossible to “guess” the right answer</a:t>
            </a:r>
            <a:endParaRPr b="1" sz="1200">
              <a:solidFill>
                <a:srgbClr val="20124D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2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Wait, better? How do I know who’s better?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121300" y="1152475"/>
            <a:ext cx="8904000" cy="3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124D"/>
                </a:solidFill>
              </a:rPr>
              <a:t>7. Compare both classic and advanced results vs reality and judge.</a:t>
            </a:r>
            <a:endParaRPr b="1">
              <a:solidFill>
                <a:srgbClr val="20124D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</a:rPr>
              <a:t>How to compare predictions from the two worlds:</a:t>
            </a:r>
            <a:endParaRPr b="1" sz="1700">
              <a:solidFill>
                <a:srgbClr val="0000FF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700"/>
              <a:buChar char="●"/>
            </a:pPr>
            <a:r>
              <a:rPr b="1" lang="en" sz="1700">
                <a:solidFill>
                  <a:srgbClr val="0000FF"/>
                </a:solidFill>
              </a:rPr>
              <a:t>Period based amount comparison and error measurement</a:t>
            </a:r>
            <a:endParaRPr b="1" sz="1700">
              <a:solidFill>
                <a:srgbClr val="0000FF"/>
              </a:solidFill>
            </a:endParaRPr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Char char="○"/>
            </a:pPr>
            <a:r>
              <a:rPr b="1" lang="en" sz="1300">
                <a:solidFill>
                  <a:srgbClr val="0000FF"/>
                </a:solidFill>
              </a:rPr>
              <a:t>Useful when </a:t>
            </a:r>
            <a:r>
              <a:rPr b="1" i="1" lang="en" sz="1300">
                <a:solidFill>
                  <a:srgbClr val="0000FF"/>
                </a:solidFill>
              </a:rPr>
              <a:t>step</a:t>
            </a:r>
            <a:r>
              <a:rPr b="1" lang="en" sz="1300">
                <a:solidFill>
                  <a:srgbClr val="0000FF"/>
                </a:solidFill>
              </a:rPr>
              <a:t> prediction is not that important but the aggregated one is vital for business</a:t>
            </a:r>
            <a:endParaRPr b="1" sz="1300">
              <a:solidFill>
                <a:srgbClr val="0000FF"/>
              </a:solidFill>
            </a:endParaRPr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Char char="○"/>
            </a:pPr>
            <a:r>
              <a:rPr b="1" lang="en" sz="1300">
                <a:solidFill>
                  <a:srgbClr val="0000FF"/>
                </a:solidFill>
              </a:rPr>
              <a:t>Aggregate all predicted steps and analyse the result vs baseline vs reality</a:t>
            </a:r>
            <a:endParaRPr b="1" sz="1300">
              <a:solidFill>
                <a:srgbClr val="0000FF"/>
              </a:solidFill>
            </a:endParaRPr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Char char="○"/>
            </a:pPr>
            <a:r>
              <a:rPr b="1" lang="en" sz="1300">
                <a:solidFill>
                  <a:srgbClr val="0000FF"/>
                </a:solidFill>
              </a:rPr>
              <a:t>More prone to miss-judgments than step-by-step and requires multiple tests</a:t>
            </a:r>
            <a:endParaRPr b="1" sz="1300">
              <a:solidFill>
                <a:srgbClr val="20124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2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Purpose and definitions 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671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0"/>
              <a:buChar char="●"/>
            </a:pPr>
            <a:r>
              <a:rPr lang="en" sz="1860">
                <a:solidFill>
                  <a:schemeClr val="dk1"/>
                </a:solidFill>
              </a:rPr>
              <a:t>Historical sales data is used to develop an estimate of an expected forecast of customer demand for services or products</a:t>
            </a:r>
            <a:br>
              <a:rPr lang="en" sz="1860">
                <a:solidFill>
                  <a:schemeClr val="dk1"/>
                </a:solidFill>
              </a:rPr>
            </a:br>
            <a:endParaRPr sz="2060">
              <a:solidFill>
                <a:schemeClr val="dk1"/>
              </a:solidFill>
            </a:endParaRPr>
          </a:p>
          <a:p>
            <a:pPr indent="-34671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0"/>
              <a:buChar char="●"/>
            </a:pPr>
            <a:r>
              <a:rPr lang="en" sz="1860">
                <a:solidFill>
                  <a:schemeClr val="dk1"/>
                </a:solidFill>
              </a:rPr>
              <a:t>The estimates impact critical business (future) assumptions like turnover, profit margins, cash flow, operational expenditure, capital expenditure, risk assessment and mitigation plans, capacity planning and other </a:t>
            </a:r>
            <a:br>
              <a:rPr lang="en" sz="1860">
                <a:solidFill>
                  <a:schemeClr val="dk1"/>
                </a:solidFill>
              </a:rPr>
            </a:br>
            <a:endParaRPr sz="18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86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12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the right expectations</a:t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Between two extremes: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glorified random number generators</a:t>
            </a:r>
            <a:r>
              <a:rPr lang="en"/>
              <a:t>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truly</a:t>
            </a:r>
            <a:r>
              <a:rPr lang="en">
                <a:solidFill>
                  <a:srgbClr val="0000FF"/>
                </a:solidFill>
              </a:rPr>
              <a:t> intelligent models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475" y="2034271"/>
            <a:ext cx="4670224" cy="26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12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Setting the right expectations</a:t>
            </a:r>
            <a:endParaRPr/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FF"/>
                </a:solidFill>
              </a:rPr>
              <a:t>Critical AI failure in 2022:</a:t>
            </a:r>
            <a:endParaRPr b="1" sz="1900">
              <a:solidFill>
                <a:srgbClr val="0000FF"/>
              </a:solidFill>
            </a:endParaRPr>
          </a:p>
          <a:p>
            <a:pPr indent="-323850" lvl="0" marL="9144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b="1" i="1" lang="en" sz="1500">
                <a:solidFill>
                  <a:srgbClr val="0000FF"/>
                </a:solidFill>
              </a:rPr>
              <a:t>Data drift </a:t>
            </a:r>
            <a:endParaRPr b="1" i="1" sz="1500">
              <a:solidFill>
                <a:srgbClr val="0000FF"/>
              </a:solidFill>
            </a:endParaRPr>
          </a:p>
          <a:p>
            <a:pPr indent="-3238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b="1" i="1" lang="en" sz="1500">
                <a:solidFill>
                  <a:srgbClr val="0000FF"/>
                </a:solidFill>
              </a:rPr>
              <a:t>Concept drift</a:t>
            </a:r>
            <a:endParaRPr b="1" i="1" sz="1500">
              <a:solidFill>
                <a:srgbClr val="0000FF"/>
              </a:solidFill>
            </a:endParaRPr>
          </a:p>
          <a:p>
            <a:pPr indent="-3238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b="1" i="1" lang="en" sz="1500">
                <a:solidFill>
                  <a:srgbClr val="0000FF"/>
                </a:solidFill>
              </a:rPr>
              <a:t>Changing requirements</a:t>
            </a:r>
            <a:endParaRPr b="1" i="1" sz="15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12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the right expectations</a:t>
            </a:r>
            <a:endParaRPr/>
          </a:p>
        </p:txBody>
      </p:sp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FF"/>
                </a:solidFill>
              </a:rPr>
              <a:t>Critical AI failure in 2022 - Data drift</a:t>
            </a:r>
            <a:endParaRPr b="1" sz="14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FF"/>
                </a:solidFill>
              </a:rPr>
              <a:t>The model was trained on a certain distribution of inputs, but this distribution changes over time. Example we trained a model to estimate demand for electricity from historical data, but climate change is causing unprecedented changes to weather, so the model’s accuracy degrades. See COVID.</a:t>
            </a:r>
            <a:endParaRPr b="1" sz="14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12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the right expectations</a:t>
            </a:r>
            <a:endParaRPr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FF"/>
                </a:solidFill>
              </a:rPr>
              <a:t>Critical AI failure in 2022 - Concept drift</a:t>
            </a:r>
            <a:endParaRPr b="1" sz="14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FF"/>
                </a:solidFill>
              </a:rPr>
              <a:t>The model was trained to learn an x-&gt;y mapping such as to predict the time to unload a automatic delivery box based on data, location, sex and age of customer, but the statistical relationship between x and y changes, so the same input x now demands a different prediction y - such as we need the actual time of day when the customer will unload. For example, a model that predicts housing prices based on square footage will lose accuracy as inflation causes prices to rise.</a:t>
            </a:r>
            <a:endParaRPr b="1" sz="14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311700" y="12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the right expectations</a:t>
            </a:r>
            <a:endParaRPr/>
          </a:p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FF"/>
                </a:solidFill>
              </a:rPr>
              <a:t>Critical AI failure in 2022 - Changing requirements</a:t>
            </a:r>
            <a:endParaRPr b="1" sz="14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FF"/>
                </a:solidFill>
              </a:rPr>
              <a:t>The model was built to perform a particular task, but the product team decides to modify its capabilities. For instance, a model detects construction workers who wander into a dangerous area without a hard hat for more than 5 seconds. But safety requirements change, and now it must flag hatless workers who enter the area for more than 3 seconds. (This issue sometimes manifests as concept drift, but I put it in a different category because it’s often driven by changes in the product specification rather than changes in the world.)</a:t>
            </a:r>
            <a:endParaRPr b="1" sz="14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311700" y="12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the impact</a:t>
            </a:r>
            <a:endParaRPr/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2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Purpose and definitions 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Short (1 to 6 months) as well as mid and long term (6+ months) estimates are employed for various purposes: </a:t>
            </a:r>
            <a:endParaRPr sz="21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pre-building, 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make-to-stock, 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make-to-order, 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contract manufacturing, 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supply planning, 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network balancing, 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etc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2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Demand forecasting techniques</a:t>
            </a:r>
            <a:endParaRPr b="1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Two options:</a:t>
            </a:r>
            <a:endParaRPr sz="2500"/>
          </a:p>
          <a:p>
            <a:pPr indent="-3873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500"/>
              <a:t>Qualitative </a:t>
            </a:r>
            <a:r>
              <a:rPr i="1" lang="en" sz="2500"/>
              <a:t>Research </a:t>
            </a:r>
            <a:r>
              <a:rPr lang="en" sz="2500"/>
              <a:t>- human focused research on specific product/service or meta-product</a:t>
            </a:r>
            <a:endParaRPr sz="2500"/>
          </a:p>
          <a:p>
            <a:pPr indent="-3873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500"/>
              <a:t>Quantitative </a:t>
            </a:r>
            <a:r>
              <a:rPr i="1" lang="en" sz="2500"/>
              <a:t>Research </a:t>
            </a:r>
            <a:r>
              <a:rPr lang="en" sz="2500"/>
              <a:t>- statistical and </a:t>
            </a:r>
            <a:r>
              <a:rPr lang="en" sz="2500"/>
              <a:t>usually</a:t>
            </a:r>
            <a:r>
              <a:rPr lang="en" sz="2500"/>
              <a:t> automatic (computer aided)</a:t>
            </a:r>
            <a:endParaRPr sz="25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2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Demand forecasting techniques</a:t>
            </a:r>
            <a:endParaRPr b="1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Qualitative approach - use market research experts, sales teams or average purchase/operations opinions:</a:t>
            </a:r>
            <a:endParaRPr sz="2500"/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High granularity</a:t>
            </a:r>
            <a:endParaRPr sz="2100"/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Long-term</a:t>
            </a:r>
            <a:endParaRPr sz="2100"/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Biased towards specific products</a:t>
            </a:r>
            <a:endParaRPr sz="2100"/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Focus on expert individual </a:t>
            </a:r>
            <a:r>
              <a:rPr lang="en" sz="2100"/>
              <a:t>expertise</a:t>
            </a:r>
            <a:r>
              <a:rPr lang="en" sz="2100"/>
              <a:t> areas</a:t>
            </a:r>
            <a:endParaRPr sz="21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12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Demand forecasting quantitative techniques</a:t>
            </a:r>
            <a:endParaRPr b="1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Quantitative approach that use data and apply statistical methods:</a:t>
            </a:r>
            <a:endParaRPr sz="2100"/>
          </a:p>
          <a:p>
            <a:pPr indent="-336550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Static forecasting</a:t>
            </a:r>
            <a:r>
              <a:rPr lang="en" sz="1700"/>
              <a:t>: average of historical data based on business </a:t>
            </a:r>
            <a:r>
              <a:rPr lang="en" sz="1700"/>
              <a:t>relevant</a:t>
            </a:r>
            <a:r>
              <a:rPr lang="en" sz="1700"/>
              <a:t> historical data</a:t>
            </a:r>
            <a:endParaRPr sz="1700"/>
          </a:p>
          <a:p>
            <a:pPr indent="-336550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Trend projection</a:t>
            </a:r>
            <a:r>
              <a:rPr lang="en" sz="1700"/>
              <a:t>: use advanced statistical methods to project trends: moving averages and  least-square methods</a:t>
            </a:r>
            <a:endParaRPr sz="1700"/>
          </a:p>
          <a:p>
            <a:pPr indent="-336550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Barometric (econometric) forecasting</a:t>
            </a:r>
            <a:r>
              <a:rPr lang="en" sz="1700"/>
              <a:t>: use macro-economic models to project high-granularity and </a:t>
            </a:r>
            <a:r>
              <a:rPr lang="en" sz="1700"/>
              <a:t>potential</a:t>
            </a:r>
            <a:r>
              <a:rPr lang="en" sz="1700"/>
              <a:t> long-term forecasts (similar and closely related to </a:t>
            </a:r>
            <a:r>
              <a:rPr b="1" i="1" lang="en" sz="1700"/>
              <a:t>qualitative analysis</a:t>
            </a:r>
            <a:r>
              <a:rPr lang="en" sz="1700"/>
              <a:t> but based on macroeconomic data)</a:t>
            </a:r>
            <a:endParaRPr sz="1700"/>
          </a:p>
          <a:p>
            <a:pPr indent="0" lvl="0" marL="457200" rtl="0" algn="l">
              <a:lnSpc>
                <a:spcPct val="1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12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Most usual approaches</a:t>
            </a:r>
            <a:endParaRPr b="1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Simple static forecasting by averaging historical data</a:t>
            </a:r>
            <a:br>
              <a:rPr lang="en" sz="1900"/>
            </a:b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Advanced static forecasting with weighted averages (eg: combine average weekly sales in last month with average weekly sales in last year)</a:t>
            </a:r>
            <a:br>
              <a:rPr lang="en" sz="1900"/>
            </a:b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Advanced static forecasting with weighted averages and re-adjusted with experts opinion: after computing static forecast a purchase/sales expert adjusts based on personal opinion (or bias)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12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Most usual approaches</a:t>
            </a:r>
            <a:endParaRPr b="1"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Trend projection based on moving averages</a:t>
            </a:r>
            <a:br>
              <a:rPr lang="en" sz="1900"/>
            </a:br>
            <a:endParaRPr sz="19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800" y="1674325"/>
            <a:ext cx="4867550" cy="28995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/>
        </p:nvSpPr>
        <p:spPr>
          <a:xfrm>
            <a:off x="3004813" y="4440300"/>
            <a:ext cx="3134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Picture courtesy of fcgu.edu</a:t>
            </a:r>
            <a:endParaRPr i="1"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12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Most usual approaches</a:t>
            </a:r>
            <a:endParaRPr b="1"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Trend projection based on least square (basic machine learning)</a:t>
            </a:r>
            <a:endParaRPr sz="1900"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447" y="1725175"/>
            <a:ext cx="5026503" cy="28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/>
        </p:nvSpPr>
        <p:spPr>
          <a:xfrm>
            <a:off x="2963763" y="4554150"/>
            <a:ext cx="3134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Picture </a:t>
            </a:r>
            <a:r>
              <a:rPr i="1" lang="en" sz="1100"/>
              <a:t>courtesy of </a:t>
            </a:r>
            <a:r>
              <a:rPr i="1" lang="en" sz="1100"/>
              <a:t>fcgu.edu</a:t>
            </a:r>
            <a:endParaRPr i="1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