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Comfortaa Light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Roboto Light"/>
      <p:regular r:id="rId38"/>
      <p:bold r:id="rId39"/>
      <p:italic r:id="rId40"/>
      <p:boldItalic r:id="rId41"/>
    </p:embeddedFont>
    <p:embeddedFont>
      <p:font typeface="Comfortaa Medium"/>
      <p:regular r:id="rId42"/>
      <p:bold r:id="rId43"/>
    </p:embeddedFont>
    <p:embeddedFont>
      <p:font typeface="Comforta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jYrN1TLYwBGqBhTGvCcq318yAk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italic.fntdata"/><Relationship Id="rId20" Type="http://schemas.openxmlformats.org/officeDocument/2006/relationships/slide" Target="slides/slide15.xml"/><Relationship Id="rId42" Type="http://schemas.openxmlformats.org/officeDocument/2006/relationships/font" Target="fonts/ComfortaaMedium-regular.fntdata"/><Relationship Id="rId41" Type="http://schemas.openxmlformats.org/officeDocument/2006/relationships/font" Target="fonts/RobotoLight-boldItalic.fntdata"/><Relationship Id="rId22" Type="http://schemas.openxmlformats.org/officeDocument/2006/relationships/slide" Target="slides/slide17.xml"/><Relationship Id="rId44" Type="http://schemas.openxmlformats.org/officeDocument/2006/relationships/font" Target="fonts/Comfortaa-regular.fntdata"/><Relationship Id="rId21" Type="http://schemas.openxmlformats.org/officeDocument/2006/relationships/slide" Target="slides/slide16.xml"/><Relationship Id="rId43" Type="http://schemas.openxmlformats.org/officeDocument/2006/relationships/font" Target="fonts/ComfortaaMedium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mfortaaLight-bold.fntdata"/><Relationship Id="rId10" Type="http://schemas.openxmlformats.org/officeDocument/2006/relationships/slide" Target="slides/slide5.xml"/><Relationship Id="rId32" Type="http://schemas.openxmlformats.org/officeDocument/2006/relationships/font" Target="fonts/ComfortaaLight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RobotoLight-bold.fntdata"/><Relationship Id="rId16" Type="http://schemas.openxmlformats.org/officeDocument/2006/relationships/slide" Target="slides/slide11.xml"/><Relationship Id="rId38" Type="http://schemas.openxmlformats.org/officeDocument/2006/relationships/font" Target="fonts/Roboto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8ba5fa58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a8ba5fa58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8ba5fa58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a8ba5fa58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8ba5fa58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a8ba5fa58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8ba5fa58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a8ba5fa58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8ba5fa58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a8ba5fa58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8ba5fa58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a8ba5fa58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8ba5fa58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a8ba5fa58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8ba5fa58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a8ba5fa58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8ba5fa58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a8ba5fa58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a8ba5fa58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a8ba5fa58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8ba5fa5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a8ba5fa5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8ba5fa58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a8ba5fa58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a8ba5fa58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a8ba5fa58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8ba5fa58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a8ba5fa58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a8ba5fa58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a8ba5fa58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8ba5fa58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a8ba5fa58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8ba5fa58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a8ba5fa58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a8ba5fa58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a8ba5fa58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8ba5fa58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a8ba5fa58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8ba5fa5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a8ba5fa5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8ba5fa58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a8ba5fa58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8ba5fa58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a8ba5fa58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8ba5fa58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a8ba5fa58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8ba5fa58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a8ba5fa58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8ba5fa58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a8ba5fa58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311700" y="1222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 b="1">
                <a:solidFill>
                  <a:srgbClr val="0737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Google Shape;1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hyperlink" Target="https://www.picsellia.com/post/what-is-data-drift-and-how-to-detect-it-with-mlop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hyperlink" Target="https://medium.com/eliiza-ai/why-your-models-might-not-work-after-covid-19-a00509e4920b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25" y="1167525"/>
            <a:ext cx="6463677" cy="43017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ctrTitle"/>
          </p:nvPr>
        </p:nvSpPr>
        <p:spPr>
          <a:xfrm>
            <a:off x="634426" y="172800"/>
            <a:ext cx="7360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n" sz="4650">
                <a:latin typeface="Comfortaa"/>
                <a:ea typeface="Comfortaa"/>
                <a:cs typeface="Comfortaa"/>
                <a:sym typeface="Comfortaa"/>
              </a:rPr>
              <a:t>Demand forecasting </a:t>
            </a:r>
            <a:endParaRPr b="1" sz="46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en" sz="4650">
                <a:latin typeface="Comfortaa"/>
                <a:ea typeface="Comfortaa"/>
                <a:cs typeface="Comfortaa"/>
                <a:sym typeface="Comfortaa"/>
              </a:rPr>
              <a:t>DS 105-02</a:t>
            </a:r>
            <a:endParaRPr b="1" sz="465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8ba5fa587_0_100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Classic demand forecasting: pros &amp; cons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0" name="Google Shape;140;g1a8ba5fa587_0_100"/>
          <p:cNvCxnSpPr/>
          <p:nvPr/>
        </p:nvCxnSpPr>
        <p:spPr>
          <a:xfrm>
            <a:off x="4572000" y="1221500"/>
            <a:ext cx="0" cy="314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g1a8ba5fa587_0_100"/>
          <p:cNvSpPr txBox="1"/>
          <p:nvPr/>
        </p:nvSpPr>
        <p:spPr>
          <a:xfrm>
            <a:off x="1422388" y="2695550"/>
            <a:ext cx="2484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38761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The logic is simple so the business user can relate to the logic of the predictions</a:t>
            </a:r>
            <a:endParaRPr i="0" sz="1800" u="none" cap="none" strike="noStrike"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42" name="Google Shape;142;g1a8ba5fa587_0_100"/>
          <p:cNvSpPr txBox="1"/>
          <p:nvPr/>
        </p:nvSpPr>
        <p:spPr>
          <a:xfrm>
            <a:off x="4903800" y="2695550"/>
            <a:ext cx="3325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99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Almost impossible to generate patterns unless the trend is extremely predictable (such as a weekend-only sold item)</a:t>
            </a:r>
            <a:endParaRPr i="0" sz="1800" u="none" cap="none" strike="noStrike"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43" name="Google Shape;143;g1a8ba5fa587_0_100"/>
          <p:cNvPicPr preferRelativeResize="0"/>
          <p:nvPr/>
        </p:nvPicPr>
        <p:blipFill rotWithShape="1">
          <a:blip r:embed="rId3">
            <a:alphaModFix/>
          </a:blip>
          <a:srcRect b="18394" l="1236" r="54907" t="16746"/>
          <a:stretch/>
        </p:blipFill>
        <p:spPr>
          <a:xfrm>
            <a:off x="2081438" y="1137725"/>
            <a:ext cx="1166477" cy="115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a8ba5fa587_0_100"/>
          <p:cNvPicPr preferRelativeResize="0"/>
          <p:nvPr/>
        </p:nvPicPr>
        <p:blipFill rotWithShape="1">
          <a:blip r:embed="rId3">
            <a:alphaModFix/>
          </a:blip>
          <a:srcRect b="18898" l="54260" r="0" t="17317"/>
          <a:stretch/>
        </p:blipFill>
        <p:spPr>
          <a:xfrm>
            <a:off x="5923175" y="1149403"/>
            <a:ext cx="1286451" cy="11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a8ba5fa587_0_100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8ba5fa587_0_117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Advanced demand forecasting: pros &amp; cons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51" name="Google Shape;151;g1a8ba5fa587_0_117"/>
          <p:cNvCxnSpPr/>
          <p:nvPr/>
        </p:nvCxnSpPr>
        <p:spPr>
          <a:xfrm>
            <a:off x="4572000" y="1221500"/>
            <a:ext cx="0" cy="314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g1a8ba5fa587_0_117"/>
          <p:cNvSpPr txBox="1"/>
          <p:nvPr/>
        </p:nvSpPr>
        <p:spPr>
          <a:xfrm>
            <a:off x="1202190" y="2288400"/>
            <a:ext cx="2925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omfortaa Light"/>
              <a:buChar char="●"/>
            </a:pPr>
            <a:r>
              <a:rPr i="0" lang="en" sz="1400" u="none" cap="none" strike="noStrike">
                <a:solidFill>
                  <a:srgbClr val="38761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Use advanced models to ingest exogenous data (such as promotions or weather) that can be used for A/B testing</a:t>
            </a:r>
            <a:endParaRPr i="0" sz="1400" u="none" cap="none" strike="noStrike">
              <a:solidFill>
                <a:srgbClr val="38761D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omfortaa Light"/>
              <a:buChar char="●"/>
            </a:pPr>
            <a:r>
              <a:rPr i="0" lang="en" sz="1400" u="none" cap="none" strike="noStrike">
                <a:solidFill>
                  <a:srgbClr val="38761D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Almost invariably outperform classic approaches for any kind of use-case</a:t>
            </a:r>
            <a:endParaRPr i="0" sz="1400" u="none" cap="none" strike="noStrike">
              <a:solidFill>
                <a:srgbClr val="38761D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153" name="Google Shape;153;g1a8ba5fa587_0_117"/>
          <p:cNvPicPr preferRelativeResize="0"/>
          <p:nvPr/>
        </p:nvPicPr>
        <p:blipFill rotWithShape="1">
          <a:blip r:embed="rId3">
            <a:alphaModFix/>
          </a:blip>
          <a:srcRect b="18394" l="1236" r="54907" t="16746"/>
          <a:stretch/>
        </p:blipFill>
        <p:spPr>
          <a:xfrm>
            <a:off x="2081438" y="1137725"/>
            <a:ext cx="1166477" cy="115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a8ba5fa587_0_117"/>
          <p:cNvPicPr preferRelativeResize="0"/>
          <p:nvPr/>
        </p:nvPicPr>
        <p:blipFill rotWithShape="1">
          <a:blip r:embed="rId3">
            <a:alphaModFix/>
          </a:blip>
          <a:srcRect b="18898" l="54260" r="0" t="17317"/>
          <a:stretch/>
        </p:blipFill>
        <p:spPr>
          <a:xfrm>
            <a:off x="5923175" y="1149403"/>
            <a:ext cx="1286451" cy="11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a8ba5fa587_0_117"/>
          <p:cNvSpPr txBox="1"/>
          <p:nvPr/>
        </p:nvSpPr>
        <p:spPr>
          <a:xfrm>
            <a:off x="5103890" y="2661775"/>
            <a:ext cx="292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omfortaa Light"/>
              <a:buChar char="●"/>
            </a:pPr>
            <a:r>
              <a:rPr i="0" lang="en" sz="1400" u="none" cap="none" strike="noStrike">
                <a:solidFill>
                  <a:srgbClr val="99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Expensive to build and maintain</a:t>
            </a:r>
            <a:endParaRPr i="0" sz="1400" u="none" cap="none" strike="noStrike">
              <a:solidFill>
                <a:srgbClr val="38761D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omfortaa Light"/>
              <a:buChar char="●"/>
            </a:pPr>
            <a:r>
              <a:rPr i="0" lang="en" sz="1400" u="none" cap="none" strike="noStrike">
                <a:solidFill>
                  <a:srgbClr val="990000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Explainability is (almost) zero - generally seen as “black-boxes”</a:t>
            </a:r>
            <a:endParaRPr i="0" sz="1400" u="none" cap="none" strike="noStrike">
              <a:solidFill>
                <a:srgbClr val="38761D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56" name="Google Shape;156;g1a8ba5fa587_0_117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8ba5fa587_0_128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to choose what’s best?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g1a8ba5fa587_0_128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1 - Start from your data - manual or automatic analysis</a:t>
            </a:r>
            <a:br>
              <a:rPr lang="en" sz="20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 sz="20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Understand your business process objectives and requirements including but not limited to: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Final objective</a:t>
            </a: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(e.g., replenishment, marketing sensitivity simulation)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Aggregation levels</a:t>
            </a: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(e.g., day, week)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Endogenous </a:t>
            </a: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(e.g., date, time, quantity sold yesterday) and </a:t>
            </a:r>
            <a:r>
              <a:rPr lang="en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exogenous variables</a:t>
            </a: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(e.g. weather, promotion)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●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…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63" name="Google Shape;163;g1a8ba5fa587_0_128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8ba5fa587_0_139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to choose what’s best?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g1a8ba5fa587_0_139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2 - If you already have predictions then you could skip to the next step...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18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.. however if you don’t have predictions or an existing forecasting model you have to analyze what fits you best: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Multi-level averages 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(most likely already implemented… if so, skip to the next step)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Linear models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(most likely the best candidate)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Moving averages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●"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…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70" name="Google Shape;170;g1a8ba5fa587_0_139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8ba5fa587_0_145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to choose what’s best?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g1a8ba5fa587_0_145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3 - Adopt the explainable approaches that you already have at hand?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Usually medium and large business are using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statistical based heuristics that they already employed in previous years/periods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77" name="Google Shape;177;g1a8ba5fa587_0_145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8ba5fa587_0_151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to choose what’s best?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g1a8ba5fa587_0_151"/>
          <p:cNvSpPr txBox="1"/>
          <p:nvPr>
            <p:ph idx="1" type="body"/>
          </p:nvPr>
        </p:nvSpPr>
        <p:spPr>
          <a:xfrm>
            <a:off x="830600" y="1185275"/>
            <a:ext cx="79524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4 - Establish a test base - what to consider history and what is (known) future?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If the backlog data (history) is too long it might not be relevant to current trends 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(see pre and post COVID-19)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If the backlog data is too short then some methods are inapplicable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(e.g., you can’t predict yearly seasonality with 6 months of data)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Select what “past” means 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(real data that is available to all methods) and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what is designated as “future”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(real historical data that is kept private)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84" name="Google Shape;184;g1a8ba5fa587_0_151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8ba5fa587_0_157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to choose what’s best?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g1a8ba5fa587_0_157"/>
          <p:cNvSpPr txBox="1"/>
          <p:nvPr>
            <p:ph idx="1" type="body"/>
          </p:nvPr>
        </p:nvSpPr>
        <p:spPr>
          <a:xfrm>
            <a:off x="830600" y="1185275"/>
            <a:ext cx="79524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5 - Apply your adopted explainable approach and generate forecasts</a:t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At this stage, you have a couple of options: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Get data from ERP systems if it already exists for “future” historical data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(not the real backlog but rather the forecasts generated at that time such as order quantities)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Re-run your heuristics/models using “past” data and generate “future” values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91" name="Google Shape;191;g1a8ba5fa587_0_157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8ba5fa587_0_163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Classic or advanced: how to choose what’s best?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g1a8ba5fa587_0_163"/>
          <p:cNvSpPr txBox="1"/>
          <p:nvPr>
            <p:ph idx="1" type="body"/>
          </p:nvPr>
        </p:nvSpPr>
        <p:spPr>
          <a:xfrm>
            <a:off x="830600" y="1185275"/>
            <a:ext cx="79524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6 - Use the advanced techniques to generate </a:t>
            </a:r>
            <a:r>
              <a:rPr i="1"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advanced </a:t>
            </a: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forecasts</a:t>
            </a:r>
            <a:endParaRPr sz="2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Feed the “past” in the advanced models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(such as Deep Learning models)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and obtain the predicted “future”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Get several “opinions”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(multiple models) each with its pros and cons such as speed vs accuracy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98" name="Google Shape;198;g1a8ba5fa587_0_163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8ba5fa587_0_169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Classic or advanced: how to choose what’s best?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g1a8ba5fa587_0_169"/>
          <p:cNvSpPr txBox="1"/>
          <p:nvPr>
            <p:ph idx="1" type="body"/>
          </p:nvPr>
        </p:nvSpPr>
        <p:spPr>
          <a:xfrm>
            <a:off x="830600" y="1185275"/>
            <a:ext cx="79524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7 - Compare both classic and advanced results vs reality and judge</a:t>
            </a:r>
            <a:b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Step by step including average error and visual comparison</a:t>
            </a:r>
            <a:b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Step by step can mean hour by hour, day by day, week by week etc.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Analyze each autoregressive step and compare with baseline as well as reality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Visually compare by overlapping predictive steps of both models with reality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Almost impossible to “guess” the right answer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05" name="Google Shape;205;g1a8ba5fa587_0_169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8ba5fa587_0_175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Classic or advanced: how to choose what’s best?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1" name="Google Shape;211;g1a8ba5fa587_0_175"/>
          <p:cNvSpPr txBox="1"/>
          <p:nvPr>
            <p:ph idx="1" type="body"/>
          </p:nvPr>
        </p:nvSpPr>
        <p:spPr>
          <a:xfrm>
            <a:off x="830600" y="1185275"/>
            <a:ext cx="79524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7 - Compare both classic and advanced results vs reality and judge</a:t>
            </a:r>
            <a:br>
              <a:rPr lang="en" sz="2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Period-based amount comparison and error measurement</a:t>
            </a:r>
            <a:b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Useful when </a:t>
            </a:r>
            <a:r>
              <a:rPr i="1"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step</a:t>
            </a: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prediction is not that important but the aggregated one is vital for the business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Aggregate all predicted steps and analyze the result vs baseline vs reality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More prone to miss-judgments than step-by-step and requires multiple tests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12" name="Google Shape;212;g1a8ba5fa587_0_175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8ba5fa587_0_0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emand forecasting?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g1a8ba5fa587_0_0"/>
          <p:cNvSpPr txBox="1"/>
          <p:nvPr>
            <p:ph idx="1" type="body"/>
          </p:nvPr>
        </p:nvSpPr>
        <p:spPr>
          <a:xfrm>
            <a:off x="3060375" y="2534100"/>
            <a:ext cx="5925000" cy="24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Estimates include: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Char char="●"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Production Estimates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Char char="●"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Inventory Level Estimates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Char char="●"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Staffing and Labor Estimates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Char char="●"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Raw Material Procurement Estimates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Char char="●"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Advertising and Promotion Budget Estimates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Char char="●"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Warehouse Space and Logistics Estimates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Char char="●"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..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g1a8ba5fa587_0_0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" name="Google Shape;63;g1a8ba5fa5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05195">
            <a:off x="7297249" y="145184"/>
            <a:ext cx="764426" cy="1204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1a8ba5fa5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51703">
            <a:off x="8017092" y="1801344"/>
            <a:ext cx="978017" cy="154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1a8ba5fa58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46" y="1491596"/>
            <a:ext cx="2152950" cy="17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1a8ba5fa587_0_0"/>
          <p:cNvSpPr txBox="1"/>
          <p:nvPr/>
        </p:nvSpPr>
        <p:spPr>
          <a:xfrm>
            <a:off x="3060375" y="1123000"/>
            <a:ext cx="46464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Future estimates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to inform decisions on 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production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inventory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and 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resource allocation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based on anticipated 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customer demand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8ba5fa587_0_181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Setting the right expectations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8" name="Google Shape;218;g1a8ba5fa587_0_181"/>
          <p:cNvSpPr txBox="1"/>
          <p:nvPr/>
        </p:nvSpPr>
        <p:spPr>
          <a:xfrm>
            <a:off x="1366875" y="2004675"/>
            <a:ext cx="248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Glorified random number generators  </a:t>
            </a:r>
            <a:endParaRPr i="0" sz="18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19" name="Google Shape;219;g1a8ba5fa587_0_181"/>
          <p:cNvSpPr txBox="1"/>
          <p:nvPr/>
        </p:nvSpPr>
        <p:spPr>
          <a:xfrm>
            <a:off x="5615775" y="2004675"/>
            <a:ext cx="24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Truly intelligent models </a:t>
            </a:r>
            <a:endParaRPr i="0" sz="18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20" name="Google Shape;220;g1a8ba5fa587_0_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452" y="1308688"/>
            <a:ext cx="936349" cy="179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a8ba5fa587_0_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1688" y="3224923"/>
            <a:ext cx="2702824" cy="152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a8ba5fa587_0_181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8ba5fa587_0_191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Critical failures of AI in 2023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8" name="Google Shape;228;g1a8ba5fa587_0_191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Data drift</a:t>
            </a:r>
            <a:b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Concept drift</a:t>
            </a:r>
            <a:b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Changing requirements</a:t>
            </a:r>
            <a:b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Refusal to ask chatGPT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29" name="Google Shape;229;g1a8ba5fa587_0_191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a8ba5fa587_0_201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Critical failures of AI in 2023: data drift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g1a8ba5fa587_0_201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The model was trained on a certain distribution of inputs, but this distribution changes over time. For example, let’s imagine we trained a model to estimate demand for electricity from historical data, but climate change is causing unprecedented changes to weather, so the model’s accuracy degrades. </a:t>
            </a:r>
            <a:endParaRPr sz="14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236" name="Google Shape;236;g1a8ba5fa587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1064" y="2280725"/>
            <a:ext cx="3911976" cy="240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a8ba5fa587_0_201"/>
          <p:cNvSpPr txBox="1"/>
          <p:nvPr/>
        </p:nvSpPr>
        <p:spPr>
          <a:xfrm>
            <a:off x="3320075" y="45462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Figure source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g1a8ba5fa587_0_201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8ba5fa587_0_208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Critical failures of AI in 2022: concept drift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4" name="Google Shape;244;g1a8ba5fa587_0_208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The patterns, trends, and relationships in the data that were initially observed and used to build a forecasting model may evolve or shift, leading to a decrease in the model's predictive accuracy. This can happen due to various factors, such as changes in consumer behavior, market conditions, economic trends, or external events.</a:t>
            </a:r>
            <a:endParaRPr sz="14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245" name="Google Shape;245;g1a8ba5fa587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9290" y="2226025"/>
            <a:ext cx="4895524" cy="23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a8ba5fa587_0_208"/>
          <p:cNvSpPr txBox="1"/>
          <p:nvPr/>
        </p:nvSpPr>
        <p:spPr>
          <a:xfrm>
            <a:off x="3109500" y="4525944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Figure source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g1a8ba5fa587_0_208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a8ba5fa587_0_216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Critical failures of AI in 2022: changing reqs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3" name="Google Shape;253;g1a8ba5fa587_0_216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The model was built to perform a particular task, but the product team decides to modify its capabilities. For instance, a model detects construction workers who wander into a dangerous area without a hard hat for more than 5 seconds. But safety requirements change, and now it must flag hatless workers who enter the area for more than 3 seconds. This issue sometimes manifests as concept drift, but we put it in a different category because it’s often driven by changes in product specifications rather than changes in the real world.</a:t>
            </a:r>
            <a:endParaRPr sz="14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54" name="Google Shape;254;g1a8ba5fa587_0_216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8ba5fa587_0_223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Measuring the impact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0" name="Google Shape;260;g1a8ba5fa587_0_223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Last but not least - measuring the impact with actual business perspective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●"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More qualitative and less quantitative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●"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Different from use-case to use-case for the same class of models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●"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Simple questions might not always be enough: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How much did I save on locked-up funds due to less over-stocks?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○"/>
            </a:pPr>
            <a:r>
              <a:rPr lang="en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How much did I gain by stocking-up and selling more?</a:t>
            </a:r>
            <a:endParaRPr sz="1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261" name="Google Shape;261;g1a8ba5fa587_0_223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a8ba5fa587_0_232"/>
          <p:cNvSpPr txBox="1"/>
          <p:nvPr>
            <p:ph type="title"/>
          </p:nvPr>
        </p:nvSpPr>
        <p:spPr>
          <a:xfrm>
            <a:off x="311700" y="22328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Thank you!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7" name="Google Shape;267;g1a8ba5fa587_0_232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8ba5fa587_0_21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echniques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2" name="Google Shape;72;g1a8ba5fa587_0_21"/>
          <p:cNvCxnSpPr/>
          <p:nvPr/>
        </p:nvCxnSpPr>
        <p:spPr>
          <a:xfrm>
            <a:off x="4572000" y="1221500"/>
            <a:ext cx="0" cy="314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a8ba5fa587_0_21"/>
          <p:cNvSpPr txBox="1"/>
          <p:nvPr/>
        </p:nvSpPr>
        <p:spPr>
          <a:xfrm>
            <a:off x="1038675" y="1221500"/>
            <a:ext cx="31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Qualitative</a:t>
            </a:r>
            <a:endParaRPr i="0" sz="18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74" name="Google Shape;74;g1a8ba5fa587_0_21"/>
          <p:cNvSpPr txBox="1"/>
          <p:nvPr/>
        </p:nvSpPr>
        <p:spPr>
          <a:xfrm>
            <a:off x="5046625" y="1221500"/>
            <a:ext cx="31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Quantitative</a:t>
            </a:r>
            <a:endParaRPr i="0" sz="18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75" name="Google Shape;75;g1a8ba5fa587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375" y="2879025"/>
            <a:ext cx="2373576" cy="14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a8ba5fa587_0_21"/>
          <p:cNvSpPr txBox="1"/>
          <p:nvPr/>
        </p:nvSpPr>
        <p:spPr>
          <a:xfrm>
            <a:off x="1366875" y="2004675"/>
            <a:ext cx="24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Human-focused research </a:t>
            </a:r>
            <a:endParaRPr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g1a8ba5fa587_0_21"/>
          <p:cNvSpPr txBox="1"/>
          <p:nvPr/>
        </p:nvSpPr>
        <p:spPr>
          <a:xfrm>
            <a:off x="5374813" y="1789125"/>
            <a:ext cx="248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Statistical and generally automated (computer-aided) research </a:t>
            </a:r>
            <a:endParaRPr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8" name="Google Shape;78;g1a8ba5fa587_0_21"/>
          <p:cNvPicPr preferRelativeResize="0"/>
          <p:nvPr/>
        </p:nvPicPr>
        <p:blipFill rotWithShape="1">
          <a:blip r:embed="rId4">
            <a:alphaModFix/>
          </a:blip>
          <a:srcRect b="9390" l="23300" r="21010" t="10819"/>
          <a:stretch/>
        </p:blipFill>
        <p:spPr>
          <a:xfrm>
            <a:off x="5661525" y="2912262"/>
            <a:ext cx="1911201" cy="14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a8ba5fa587_0_21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8ba5fa587_0_11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Business value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g1a8ba5fa587_0_11"/>
          <p:cNvSpPr txBox="1"/>
          <p:nvPr>
            <p:ph idx="1" type="body"/>
          </p:nvPr>
        </p:nvSpPr>
        <p:spPr>
          <a:xfrm>
            <a:off x="830600" y="1185275"/>
            <a:ext cx="77529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Short- 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(1 to 6 months) as well as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mid-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,and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long-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term (6+ months) estimates are used for: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Pre-building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Make-to-stock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Make-to-order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Contract manufacturing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Supply planning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Network balancing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Light"/>
              <a:buChar char="●"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… 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6" name="Google Shape;86;g1a8ba5fa587_0_11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8ba5fa587_0_34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qualitative approach</a:t>
            </a:r>
            <a:endParaRPr sz="272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g1a8ba5fa587_0_34"/>
          <p:cNvSpPr txBox="1"/>
          <p:nvPr>
            <p:ph idx="1" type="body"/>
          </p:nvPr>
        </p:nvSpPr>
        <p:spPr>
          <a:xfrm>
            <a:off x="830600" y="1185275"/>
            <a:ext cx="79392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Uses the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expertise of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market research experts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ales / purchase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/operations teams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.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" name="Google Shape;93;g1a8ba5fa587_0_34"/>
          <p:cNvSpPr/>
          <p:nvPr/>
        </p:nvSpPr>
        <p:spPr>
          <a:xfrm>
            <a:off x="3645450" y="2622875"/>
            <a:ext cx="1853100" cy="1263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Qualitative </a:t>
            </a:r>
            <a:endParaRPr b="1" i="0" sz="1400" u="none" cap="none" strike="noStrike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demand forecasting</a:t>
            </a:r>
            <a:endParaRPr b="1" i="0" sz="1400" u="none" cap="none" strike="noStrike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g1a8ba5fa587_0_34"/>
          <p:cNvSpPr/>
          <p:nvPr/>
        </p:nvSpPr>
        <p:spPr>
          <a:xfrm>
            <a:off x="3645450" y="4317325"/>
            <a:ext cx="1853100" cy="450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Highly granular</a:t>
            </a:r>
            <a:endParaRPr b="1" i="0" sz="12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g1a8ba5fa587_0_34"/>
          <p:cNvSpPr/>
          <p:nvPr/>
        </p:nvSpPr>
        <p:spPr>
          <a:xfrm>
            <a:off x="3645450" y="1741425"/>
            <a:ext cx="1853100" cy="4500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Long term</a:t>
            </a:r>
            <a:endParaRPr b="1" i="0" sz="12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g1a8ba5fa587_0_34"/>
          <p:cNvSpPr/>
          <p:nvPr/>
        </p:nvSpPr>
        <p:spPr>
          <a:xfrm>
            <a:off x="947725" y="2862125"/>
            <a:ext cx="1853100" cy="784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Biased towards specific products/services</a:t>
            </a:r>
            <a:endParaRPr b="1" i="0" sz="12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g1a8ba5fa587_0_34"/>
          <p:cNvSpPr/>
          <p:nvPr/>
        </p:nvSpPr>
        <p:spPr>
          <a:xfrm>
            <a:off x="6316831" y="2862125"/>
            <a:ext cx="1853100" cy="784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Based on the expert’s area of expertise </a:t>
            </a:r>
            <a:endParaRPr b="1" i="0" sz="12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98" name="Google Shape;98;g1a8ba5fa587_0_34"/>
          <p:cNvCxnSpPr>
            <a:stCxn id="93" idx="0"/>
            <a:endCxn id="95" idx="2"/>
          </p:cNvCxnSpPr>
          <p:nvPr/>
        </p:nvCxnSpPr>
        <p:spPr>
          <a:xfrm rot="10800000">
            <a:off x="4572000" y="2191475"/>
            <a:ext cx="0" cy="43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" name="Google Shape;99;g1a8ba5fa587_0_34"/>
          <p:cNvCxnSpPr/>
          <p:nvPr/>
        </p:nvCxnSpPr>
        <p:spPr>
          <a:xfrm rot="10800000">
            <a:off x="4572000" y="3885875"/>
            <a:ext cx="0" cy="43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00" name="Google Shape;100;g1a8ba5fa587_0_34"/>
          <p:cNvCxnSpPr>
            <a:stCxn id="93" idx="1"/>
            <a:endCxn id="96" idx="3"/>
          </p:cNvCxnSpPr>
          <p:nvPr/>
        </p:nvCxnSpPr>
        <p:spPr>
          <a:xfrm rot="10800000">
            <a:off x="2800950" y="3254375"/>
            <a:ext cx="844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" name="Google Shape;101;g1a8ba5fa587_0_34"/>
          <p:cNvCxnSpPr/>
          <p:nvPr/>
        </p:nvCxnSpPr>
        <p:spPr>
          <a:xfrm rot="10800000">
            <a:off x="5488975" y="3254375"/>
            <a:ext cx="844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02" name="Google Shape;102;g1a8ba5fa587_0_34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8ba5fa587_0_59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quantitative approach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g1a8ba5fa587_0_59"/>
          <p:cNvSpPr txBox="1"/>
          <p:nvPr>
            <p:ph idx="1" type="body"/>
          </p:nvPr>
        </p:nvSpPr>
        <p:spPr>
          <a:xfrm>
            <a:off x="830600" y="1185275"/>
            <a:ext cx="80937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Quantitative techniques that </a:t>
            </a: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use and apply statistical methods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: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Static forecasting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: average of historical data based on relevant business historical data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Trend projection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: uses advanced statistical methods to project trends: moving averages and least-square methods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Barometric (econometric) forecasting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: uses macro-economic models to project high-granularity and potential long-term forecasts (similar and closely related to qualitative analysis but based on macroeconomic data)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09" name="Google Shape;109;g1a8ba5fa587_0_59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8ba5fa587_0_74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Commonly used methods for quantitative analysis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g1a8ba5fa587_0_74"/>
          <p:cNvSpPr txBox="1"/>
          <p:nvPr>
            <p:ph idx="1" type="body"/>
          </p:nvPr>
        </p:nvSpPr>
        <p:spPr>
          <a:xfrm>
            <a:off x="830600" y="1185275"/>
            <a:ext cx="80937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Simple static forecasting by averaging historical data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Advanced static forecasting with weighted averages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(i.e., combining average weekly sales over the last month with average weekly sales in the last year)</a:t>
            </a: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Advanced static forecasting with weighted averages and re-adjusted based on experts’ opinion</a:t>
            </a:r>
            <a: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(after computing the static forecast, a purchase/sales expert adjusts it based on their personal opinion (or bias))</a:t>
            </a: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</a:br>
            <a:endParaRPr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16" name="Google Shape;116;g1a8ba5fa587_0_74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8ba5fa587_0_80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Trend projection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2" name="Google Shape;122;g1a8ba5fa587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7800" y="1674325"/>
            <a:ext cx="4867550" cy="28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a8ba5fa587_0_80"/>
          <p:cNvSpPr txBox="1"/>
          <p:nvPr/>
        </p:nvSpPr>
        <p:spPr>
          <a:xfrm>
            <a:off x="3004813" y="4440300"/>
            <a:ext cx="313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Picture courtesy of fcgu.edu</a:t>
            </a:r>
            <a:endParaRPr i="1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g1a8ba5fa587_0_80"/>
          <p:cNvSpPr txBox="1"/>
          <p:nvPr/>
        </p:nvSpPr>
        <p:spPr>
          <a:xfrm>
            <a:off x="1247875" y="1113450"/>
            <a:ext cx="664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sz="1900" u="none" cap="none" strike="noStrik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Trend projection based on moving averages</a:t>
            </a:r>
            <a:endParaRPr i="0" sz="1900" u="none" cap="none" strike="noStrike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25" name="Google Shape;125;g1a8ba5fa587_0_80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8ba5fa587_0_90"/>
          <p:cNvSpPr txBox="1"/>
          <p:nvPr>
            <p:ph type="title"/>
          </p:nvPr>
        </p:nvSpPr>
        <p:spPr>
          <a:xfrm>
            <a:off x="698175" y="2967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Trend projection</a:t>
            </a:r>
            <a:endParaRPr sz="2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g1a8ba5fa587_0_90"/>
          <p:cNvSpPr txBox="1"/>
          <p:nvPr/>
        </p:nvSpPr>
        <p:spPr>
          <a:xfrm>
            <a:off x="1247875" y="1113450"/>
            <a:ext cx="664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sz="1900" u="none" cap="none" strike="noStrik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Trend projection based on least squares (basic ML)</a:t>
            </a:r>
            <a:endParaRPr i="0" sz="1900" u="none" cap="none" strike="noStrike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32" name="Google Shape;132;g1a8ba5fa587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322" y="1590450"/>
            <a:ext cx="5026503" cy="28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a8ba5fa587_0_90"/>
          <p:cNvSpPr txBox="1"/>
          <p:nvPr/>
        </p:nvSpPr>
        <p:spPr>
          <a:xfrm>
            <a:off x="2996638" y="4419425"/>
            <a:ext cx="313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Picture courtesy of fcgu.edu</a:t>
            </a:r>
            <a:endParaRPr i="1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g1a8ba5fa587_0_90"/>
          <p:cNvSpPr txBox="1"/>
          <p:nvPr/>
        </p:nvSpPr>
        <p:spPr>
          <a:xfrm>
            <a:off x="3109500" y="4869356"/>
            <a:ext cx="292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 forecasting 101 - DS105-02</a:t>
            </a:r>
            <a:endParaRPr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