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7" r:id="rId3"/>
    <p:sldId id="288" r:id="rId4"/>
    <p:sldId id="292" r:id="rId5"/>
    <p:sldId id="296" r:id="rId6"/>
    <p:sldId id="295" r:id="rId7"/>
    <p:sldId id="302" r:id="rId8"/>
    <p:sldId id="294" r:id="rId9"/>
    <p:sldId id="298" r:id="rId10"/>
    <p:sldId id="303" r:id="rId11"/>
    <p:sldId id="304" r:id="rId12"/>
    <p:sldId id="299" r:id="rId13"/>
    <p:sldId id="290" r:id="rId14"/>
    <p:sldId id="291" r:id="rId15"/>
    <p:sldId id="289" r:id="rId16"/>
    <p:sldId id="300" r:id="rId17"/>
    <p:sldId id="30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7764-CFF0-4137-88A3-796C2412C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83369-CEB4-4D79-8016-718176002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C6735-83CD-4E8B-A947-A6EE1B7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2023-11-20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20F28-4F98-4C50-A895-BC6E2D4E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71595-424B-4F2D-9966-1D3FFDFC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4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9EA5-1F88-4979-8101-C8CF8ED1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C6765-5427-4720-8927-FB5D49DCA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7A9C9-A1E9-4532-A3CF-BD1EBA82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2023-11-20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AEF39-0A88-4E53-A3FE-D6CBC707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A4DBA-CE95-4F9D-BA6D-50190DF4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2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CEBA4-BDB4-4FE7-A23A-7796A75E3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5FC6E-3E6F-49CB-9DC6-7F3C9A7D8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5A6B6-3164-4BB9-82D5-2809B1C9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2023-11-20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1173-75E1-4B83-9628-5B9BECB1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8045E-0952-45E4-BC69-F62C0D73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76D7-A30E-4E3F-A036-39899B19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00899"/>
            <a:ext cx="11658600" cy="69548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24D8-2B01-431F-B507-4B40D51B8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0CB36-3D63-4CED-9869-A87AA91A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2023-11-20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BA888-C8D7-4B04-A1C1-86AF08B1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8E90E-AC3F-4CA9-BA81-F115C54F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DE7180-2E6F-4E9A-A488-B752BCD1B03F}"/>
              </a:ext>
            </a:extLst>
          </p:cNvPr>
          <p:cNvCxnSpPr>
            <a:cxnSpLocks/>
          </p:cNvCxnSpPr>
          <p:nvPr userDrawn="1"/>
        </p:nvCxnSpPr>
        <p:spPr>
          <a:xfrm>
            <a:off x="297180" y="898446"/>
            <a:ext cx="1165860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39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F922-93E1-4CC3-9F39-02A751BC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7D2EC-3D86-4EE0-A43D-2FF83B332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B7C93-9018-4BC3-8A17-A9B56A6F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2023-11-20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63B4A-1ACB-40FF-8BCE-D08DF7C2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0C05E-BFFA-4219-ADA1-F751624E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0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6460-A6E6-4E89-9BC1-949D9FCCB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F0F3B-A6A5-4696-9F7F-DBDC93E8A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2DB95-D18F-41AA-B2D9-E1DE12944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C2693-399E-4C76-BEFC-4DF0F3FD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2023-11-20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00030-6F0F-4EE8-8C5E-1F6120FD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359D3-363D-4084-86D3-CD41380B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9D16-7081-4D47-881C-D4E3DA573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A32A7-0AA8-4410-8CB3-D9CDA3E59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32322-BA83-4E1B-881E-62B0353E3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C40A6-59C4-4745-9ABB-469BDF0CE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E9302-8AC5-4767-873C-E14E91D96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DC61B-BA3B-4800-98B7-46084A2E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2023-11-20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915EB-6A6F-4A25-AE61-DA335AFB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E3E0E-DE42-4FD0-A4FE-C5CE9F9A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0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F037-4D84-44D7-ADB3-63B3738E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DA5E9-37B2-464D-A9C2-9E009B09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2023-11-20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3BF40-CDB7-4E16-973A-6A8EE7F8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B95D3-325B-4C81-A3A0-CEEE298D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8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36732C-DD5F-45DF-9B52-6790E257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2023-11-20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0BEB8-40A5-4A44-97D9-ADB84373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0CE3B-5BC1-47D8-B914-2554D1A4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5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CE72-831A-4476-B890-6A3054E4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51762-24EC-4823-A3DB-DB1D747C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6B0AF-2C40-4659-A5E7-177B6795F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F0696-7864-48FB-B517-676A479A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2023-11-20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1579A-7E8C-4F93-96EE-7B00889A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B11B8-7009-4B58-94B8-ED7198DE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5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CD9-6646-4067-8158-1D0DF41E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567E3-3FDD-47C0-81F3-97D66224F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DB52F-266A-4105-92DF-F7C4C9B7E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DC5B1-6145-45E0-9C47-D32BF5F7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2023-11-20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03484-8B3B-4DED-8600-1CD0E5A8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FD03D-45D5-4634-AB62-F0C43B91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95B76-BFE6-47F0-8B81-653E4C75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60509"/>
            <a:ext cx="11658600" cy="98361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0B86C-4FF2-4534-A816-2E075E130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F02CE-3EA0-4DE8-9666-907C26447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7168-93E5-4C47-869C-987DB890A332}" type="datetimeFigureOut">
              <a:rPr lang="en-US" smtClean="0"/>
              <a:t>2023-11-20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D2934-E0ED-4C3E-8BE9-59CAC9984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0FDB5-68BC-4598-83DC-09B41977C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3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838F-25CA-4100-B559-8E8F7DCD8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940" y="469127"/>
            <a:ext cx="11084119" cy="3935895"/>
          </a:xfrm>
        </p:spPr>
        <p:txBody>
          <a:bodyPr anchor="ctr" anchorCtr="1"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Data Science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with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85B46-8132-4E5F-ACE7-11FF1EEC9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7123" y="4309606"/>
            <a:ext cx="9144000" cy="1518699"/>
          </a:xfrm>
        </p:spPr>
        <p:txBody>
          <a:bodyPr>
            <a:normAutofit/>
          </a:bodyPr>
          <a:lstStyle/>
          <a:p>
            <a:r>
              <a:rPr lang="en-US" sz="3200" b="1" dirty="0"/>
              <a:t>From dataset understanding to result presentation and how to employ deep acyclic graph models in Predictive Analytics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D0C8E-DD29-4753-A269-63E83576B176}"/>
              </a:ext>
            </a:extLst>
          </p:cNvPr>
          <p:cNvSpPr txBox="1"/>
          <p:nvPr/>
        </p:nvSpPr>
        <p:spPr>
          <a:xfrm>
            <a:off x="3293706" y="-11211"/>
            <a:ext cx="5756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DS105-02  Lecture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2071C-300F-4785-90F7-15BFE228FD08}"/>
              </a:ext>
            </a:extLst>
          </p:cNvPr>
          <p:cNvSpPr txBox="1"/>
          <p:nvPr/>
        </p:nvSpPr>
        <p:spPr>
          <a:xfrm>
            <a:off x="2958822" y="6269522"/>
            <a:ext cx="3137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Lec</a:t>
            </a:r>
            <a:r>
              <a:rPr lang="en-US" sz="2000" b="1" dirty="0"/>
              <a:t>. Andrei </a:t>
            </a:r>
            <a:r>
              <a:rPr lang="en-US" sz="2000" b="1" dirty="0" err="1"/>
              <a:t>Ionut</a:t>
            </a:r>
            <a:r>
              <a:rPr lang="en-US" sz="2000" b="1" dirty="0"/>
              <a:t> DAMIAN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AF9934-B1D2-4952-A72E-2253E0067455}"/>
              </a:ext>
            </a:extLst>
          </p:cNvPr>
          <p:cNvSpPr txBox="1"/>
          <p:nvPr/>
        </p:nvSpPr>
        <p:spPr>
          <a:xfrm>
            <a:off x="7284388" y="6280916"/>
            <a:ext cx="3137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As. Beatrice Milik</a:t>
            </a:r>
          </a:p>
        </p:txBody>
      </p:sp>
    </p:spTree>
    <p:extLst>
      <p:ext uri="{BB962C8B-B14F-4D97-AF65-F5344CB8AC3E}">
        <p14:creationId xmlns:p14="http://schemas.microsoft.com/office/powerpoint/2010/main" val="3420012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C441F-916F-4BF7-B18D-8116945A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remember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0C2F3D-F663-4F48-8B0F-491173030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629" y="1542552"/>
            <a:ext cx="8354833" cy="457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810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3088E-D954-49EF-A614-B68FCE9B0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&amp; GRU</a:t>
            </a:r>
          </a:p>
        </p:txBody>
      </p:sp>
      <p:pic>
        <p:nvPicPr>
          <p:cNvPr id="2052" name="Picture 4" descr="Imagini pentru LSTM">
            <a:extLst>
              <a:ext uri="{FF2B5EF4-FFF2-40B4-BE49-F238E27FC236}">
                <a16:creationId xmlns:a16="http://schemas.microsoft.com/office/drawing/2014/main" id="{8A916BC4-B18B-4D3F-9478-7B8D76654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2337"/>
            <a:ext cx="12192000" cy="385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070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EE0E3-D0D1-40CD-9F1E-632F4EA7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9285C-310C-4E7F-B04D-FF75DB913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3200" dirty="0"/>
              <a:t>Bits, pieces, bells and whistles: What else is important?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Multi-dimensional encoding and decoding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Model size vs speed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Complexity vs available data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930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C055-9EAF-47A6-959F-CAC0C4D9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F8D08-91C0-4C86-8EED-D8198CB0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1825625"/>
            <a:ext cx="11764948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en-US" sz="3200" dirty="0"/>
              <a:t>Embeddings: multi-dimensional encoding:</a:t>
            </a:r>
          </a:p>
          <a:p>
            <a:pPr lvl="1">
              <a:lnSpc>
                <a:spcPct val="200000"/>
              </a:lnSpc>
            </a:pPr>
            <a:r>
              <a:rPr lang="en-US" sz="2800" b="1" dirty="0"/>
              <a:t>Factors, categories: embeddings</a:t>
            </a:r>
          </a:p>
          <a:p>
            <a:pPr lvl="0">
              <a:lnSpc>
                <a:spcPct val="20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8441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C055-9EAF-47A6-959F-CAC0C4D9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F8D08-91C0-4C86-8EED-D8198CB0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1825625"/>
            <a:ext cx="11764948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200" dirty="0"/>
              <a:t>Embeddings: multi-dimensional encoding: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Factors, categories: embeddings</a:t>
            </a:r>
          </a:p>
          <a:p>
            <a:pPr lvl="1">
              <a:lnSpc>
                <a:spcPct val="200000"/>
              </a:lnSpc>
            </a:pPr>
            <a:r>
              <a:rPr lang="en-US" sz="2800" b="1" dirty="0"/>
              <a:t>Un-supervision: more embeddings</a:t>
            </a:r>
          </a:p>
          <a:p>
            <a:pPr lvl="0">
              <a:lnSpc>
                <a:spcPct val="20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93643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C055-9EAF-47A6-959F-CAC0C4D9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F8D08-91C0-4C86-8EED-D8198CB0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1277566"/>
            <a:ext cx="11764948" cy="509080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200" b="1" dirty="0"/>
              <a:t>Representational learning, again…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3200" dirty="0"/>
              <a:t>Embeddings: multi-dimensional encoding: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Factors, categories: embeddings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Un-supervision: more embeddings</a:t>
            </a:r>
          </a:p>
          <a:p>
            <a:pPr lvl="1">
              <a:lnSpc>
                <a:spcPct val="200000"/>
              </a:lnSpc>
            </a:pPr>
            <a:r>
              <a:rPr lang="en-US" sz="2800" b="1" dirty="0"/>
              <a:t>Explain-ability: embeddings</a:t>
            </a:r>
          </a:p>
          <a:p>
            <a:pPr marL="0" lvl="0" indent="0">
              <a:lnSpc>
                <a:spcPct val="200000"/>
              </a:lnSpc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8852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46583-D480-4E9F-AAC4-0635B8C8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F4D96-28B9-4357-84D1-373F7FDE0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7" y="1105231"/>
            <a:ext cx="11486653" cy="568518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Intuition: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Neighbor. A, B, C, D are in random uniform hypersphere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Ap. with x1 sqm and x2 rooms in neighbor. A costs  Y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Ap. with approx. x1 sqm and approx. x2 rooms in neighbor. B costs  Y-/+eps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Ap. with k1 sqm and k2 rooms in neighbor. C costs  S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Ap. with approx. k1 sqm and approx. k2 rooms in neighbor. D costs  S-/+eps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Model forces A and B to match close values -&gt; same area in space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Model forces C and D to match close values -&gt; same area in space</a:t>
            </a:r>
          </a:p>
        </p:txBody>
      </p:sp>
    </p:spTree>
    <p:extLst>
      <p:ext uri="{BB962C8B-B14F-4D97-AF65-F5344CB8AC3E}">
        <p14:creationId xmlns:p14="http://schemas.microsoft.com/office/powerpoint/2010/main" val="2558702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F548-EBEB-463C-BBD0-BCFB51AF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D1DE-F0EE-43F5-8224-491B443FB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1825625"/>
            <a:ext cx="11574116" cy="483147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Mini project #1: Review house prices proposals &amp; live mini-implementation</a:t>
            </a:r>
          </a:p>
          <a:p>
            <a:pPr>
              <a:lnSpc>
                <a:spcPct val="200000"/>
              </a:lnSpc>
            </a:pPr>
            <a:r>
              <a:rPr lang="en-US" dirty="0"/>
              <a:t>Mini project #2: restocracy.ro scrap -&gt; data -&gt; model</a:t>
            </a:r>
          </a:p>
          <a:p>
            <a:pPr>
              <a:lnSpc>
                <a:spcPct val="200000"/>
              </a:lnSpc>
            </a:pPr>
            <a:r>
              <a:rPr lang="en-US" dirty="0"/>
              <a:t>Mini-project #3: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At least 3 stocks (TSLA, AAPL, MSFT, GOOG, IBM, crypto,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Scrap at least 2 years worth of data or find datasets (2016-2017)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Construct simple LSTM based model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Predict T prices based on T prices (Predict from T+1 up to T+t+1 based on T up to </a:t>
            </a:r>
            <a:r>
              <a:rPr lang="en-US" dirty="0" err="1"/>
              <a:t>T+t</a:t>
            </a:r>
            <a:r>
              <a:rPr lang="en-US" dirty="0"/>
              <a:t>)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44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BBD7-C57C-42BB-ABC1-ECE6B66D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486EA-B1AC-4E9E-BCDE-D930F3405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36" y="1624726"/>
            <a:ext cx="11353800" cy="5032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Mandatory papers: clear ?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Optional papers: ideas ?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Assigned projects: home vs given?</a:t>
            </a:r>
          </a:p>
        </p:txBody>
      </p:sp>
    </p:spTree>
    <p:extLst>
      <p:ext uri="{BB962C8B-B14F-4D97-AF65-F5344CB8AC3E}">
        <p14:creationId xmlns:p14="http://schemas.microsoft.com/office/powerpoint/2010/main" val="12584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C055-9EAF-47A6-959F-CAC0C4D9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F8D08-91C0-4C86-8EED-D8198CB0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1131216"/>
            <a:ext cx="11764948" cy="5525885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200000"/>
              </a:lnSpc>
            </a:pPr>
            <a:r>
              <a:rPr lang="en-US" sz="3200" dirty="0"/>
              <a:t>Persistence: Pandas, pickle</a:t>
            </a:r>
          </a:p>
          <a:p>
            <a:pPr lvl="0">
              <a:lnSpc>
                <a:spcPct val="200000"/>
              </a:lnSpc>
            </a:pPr>
            <a:r>
              <a:rPr lang="en-US" sz="3200" dirty="0"/>
              <a:t>Visual clarity: bokeh</a:t>
            </a:r>
          </a:p>
          <a:p>
            <a:pPr lvl="0">
              <a:lnSpc>
                <a:spcPct val="200000"/>
              </a:lnSpc>
            </a:pPr>
            <a:r>
              <a:rPr lang="en-US" sz="3200" dirty="0"/>
              <a:t>Replicability: 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Logs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Git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Environments (workspaces)</a:t>
            </a:r>
          </a:p>
          <a:p>
            <a:pPr lvl="0">
              <a:lnSpc>
                <a:spcPct val="20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1481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70FA-9B37-42F4-9318-9F469BB1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7F260-3DFD-4EE5-8CD9-2D29AF1C4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872"/>
            <a:ext cx="10515600" cy="481509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4000" dirty="0"/>
              <a:t>Decide tools based on the observed phenomena:</a:t>
            </a:r>
          </a:p>
          <a:p>
            <a:pPr>
              <a:lnSpc>
                <a:spcPct val="200000"/>
              </a:lnSpc>
            </a:pPr>
            <a:r>
              <a:rPr lang="en-US" sz="4000" dirty="0"/>
              <a:t>Observation -&gt; Target/Conclusion?</a:t>
            </a:r>
          </a:p>
          <a:p>
            <a:pPr>
              <a:lnSpc>
                <a:spcPct val="200000"/>
              </a:lnSpc>
            </a:pPr>
            <a:r>
              <a:rPr lang="en-US" sz="4000" dirty="0"/>
              <a:t>Observation</a:t>
            </a:r>
            <a:r>
              <a:rPr lang="en-US" sz="4000" b="1" dirty="0"/>
              <a:t>s</a:t>
            </a:r>
            <a:r>
              <a:rPr lang="en-US" sz="4000" dirty="0"/>
              <a:t>-&gt; phenomenon -&gt; Target/Conclusion?</a:t>
            </a:r>
          </a:p>
          <a:p>
            <a:pPr>
              <a:lnSpc>
                <a:spcPct val="200000"/>
              </a:lnSpc>
            </a:pPr>
            <a:r>
              <a:rPr lang="en-US" sz="4000" dirty="0"/>
              <a:t>Observation -&gt; Action -&gt; Observation/Reward?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9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70FA-9B37-42F4-9318-9F469BB1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7F260-3DFD-4EE5-8CD9-2D29AF1C4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590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Observation -&gt; Target: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Vanilla Neural Networks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Convolutional Neural Network ( “compress” some features in a higher-level feature)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Multi-column Neural Networks</a:t>
            </a:r>
          </a:p>
          <a:p>
            <a:pPr lvl="2">
              <a:lnSpc>
                <a:spcPct val="200000"/>
              </a:lnSpc>
            </a:pPr>
            <a:endParaRPr lang="en-US" b="1" dirty="0"/>
          </a:p>
          <a:p>
            <a:pPr lvl="2">
              <a:lnSpc>
                <a:spcPct val="200000"/>
              </a:lnSpc>
            </a:pPr>
            <a:endParaRPr lang="en-US" b="1" dirty="0"/>
          </a:p>
          <a:p>
            <a:pPr lvl="1"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35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70FA-9B37-42F4-9318-9F469BB1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7F260-3DFD-4EE5-8CD9-2D29AF1C4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1586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Observation -&gt; Target: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Vanilla Neural Networks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Convolutional Neural Network ( “compress” some features in a higher-level feature)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Multi-column Neural Networks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Cost functions!</a:t>
            </a:r>
          </a:p>
          <a:p>
            <a:pPr lvl="2">
              <a:lnSpc>
                <a:spcPct val="200000"/>
              </a:lnSpc>
            </a:pPr>
            <a:endParaRPr lang="en-US" b="1" dirty="0"/>
          </a:p>
          <a:p>
            <a:pPr lvl="2">
              <a:lnSpc>
                <a:spcPct val="200000"/>
              </a:lnSpc>
            </a:pPr>
            <a:endParaRPr lang="en-US" b="1" dirty="0"/>
          </a:p>
          <a:p>
            <a:pPr lvl="1"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40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2CA5-1E9B-4B69-85C9-FC915EBA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Cost Function</a:t>
            </a:r>
          </a:p>
        </p:txBody>
      </p:sp>
      <p:pic>
        <p:nvPicPr>
          <p:cNvPr id="1026" name="Picture 2" descr="Imagini pentru loss function">
            <a:extLst>
              <a:ext uri="{FF2B5EF4-FFF2-40B4-BE49-F238E27FC236}">
                <a16:creationId xmlns:a16="http://schemas.microsoft.com/office/drawing/2014/main" id="{EE347FAE-2DBF-437F-8E89-F7FF76C22C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90" y="1153812"/>
            <a:ext cx="10329379" cy="559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903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70FA-9B37-42F4-9318-9F469BB1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7F260-3DFD-4EE5-8CD9-2D29AF1C4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235"/>
            <a:ext cx="10515600" cy="5225866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200" b="1" dirty="0"/>
              <a:t>Cost functions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Classic cost functions:</a:t>
            </a:r>
          </a:p>
          <a:p>
            <a:pPr lvl="2">
              <a:lnSpc>
                <a:spcPct val="200000"/>
              </a:lnSpc>
            </a:pPr>
            <a:r>
              <a:rPr lang="en-US" b="1" dirty="0"/>
              <a:t>Classification: cross-entropy: -sum(</a:t>
            </a:r>
            <a:r>
              <a:rPr lang="en-US" b="1" dirty="0" err="1"/>
              <a:t>ylog</a:t>
            </a:r>
            <a:r>
              <a:rPr lang="en-US" b="1" dirty="0"/>
              <a:t>(</a:t>
            </a:r>
            <a:r>
              <a:rPr lang="en-US" b="1" dirty="0" err="1"/>
              <a:t>ypred</a:t>
            </a:r>
            <a:r>
              <a:rPr lang="en-US" b="1" dirty="0"/>
              <a:t>)) or binary -(</a:t>
            </a:r>
            <a:r>
              <a:rPr lang="en-US" b="1" dirty="0" err="1"/>
              <a:t>ylogyh</a:t>
            </a:r>
            <a:r>
              <a:rPr lang="en-US" b="1" dirty="0"/>
              <a:t>+ (1-y)log(1-yh))</a:t>
            </a:r>
          </a:p>
          <a:p>
            <a:pPr lvl="2">
              <a:lnSpc>
                <a:spcPct val="200000"/>
              </a:lnSpc>
            </a:pPr>
            <a:r>
              <a:rPr lang="en-US" b="1" dirty="0"/>
              <a:t>Regression: sum(y – </a:t>
            </a:r>
            <a:r>
              <a:rPr lang="en-US" b="1" dirty="0" err="1"/>
              <a:t>ypred</a:t>
            </a:r>
            <a:r>
              <a:rPr lang="en-US" b="1" dirty="0"/>
              <a:t>)**2 or sum(abs(y-</a:t>
            </a:r>
            <a:r>
              <a:rPr lang="en-US" b="1" dirty="0" err="1"/>
              <a:t>ypre</a:t>
            </a:r>
            <a:r>
              <a:rPr lang="en-US" b="1" dirty="0"/>
              <a:t>))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KWL (read: “cool”) Cost functions</a:t>
            </a:r>
          </a:p>
          <a:p>
            <a:pPr lvl="2">
              <a:lnSpc>
                <a:spcPct val="200000"/>
              </a:lnSpc>
            </a:pPr>
            <a:r>
              <a:rPr lang="en-US" b="1" dirty="0"/>
              <a:t>alpha * sum(y – ypred1) + beta * sum(y – ypred2) – gamma * sqrt(ypred3)</a:t>
            </a:r>
          </a:p>
          <a:p>
            <a:pPr lvl="1"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74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6FDE5-5E1E-4ABA-87A6-A5BDEBB5D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BD5DD-7155-4C06-8DEC-20DF1F370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9572"/>
            <a:ext cx="10515600" cy="5677231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Observation</a:t>
            </a:r>
            <a:r>
              <a:rPr lang="en-US" sz="3200" b="1" dirty="0"/>
              <a:t>s</a:t>
            </a:r>
            <a:r>
              <a:rPr lang="en-US" sz="3200" dirty="0"/>
              <a:t>-&gt; phenomenon -&gt; Target/Conclusion?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Non-DL: Moving averages, linear auto-regressive models, Markov Chain?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Recurrent Neural Networks:</a:t>
            </a:r>
          </a:p>
          <a:p>
            <a:pPr lvl="2">
              <a:lnSpc>
                <a:spcPct val="200000"/>
              </a:lnSpc>
            </a:pPr>
            <a:r>
              <a:rPr lang="en-US" sz="2400" dirty="0"/>
              <a:t>Vanilla RNN</a:t>
            </a:r>
          </a:p>
          <a:p>
            <a:pPr lvl="2">
              <a:lnSpc>
                <a:spcPct val="200000"/>
              </a:lnSpc>
            </a:pPr>
            <a:r>
              <a:rPr lang="en-US" sz="2400" dirty="0"/>
              <a:t>LSTM/GRU</a:t>
            </a:r>
          </a:p>
          <a:p>
            <a:pPr lvl="2">
              <a:lnSpc>
                <a:spcPct val="200000"/>
              </a:lnSpc>
            </a:pPr>
            <a:r>
              <a:rPr lang="en-US" sz="2400" dirty="0"/>
              <a:t>Complex DAG architectures</a:t>
            </a:r>
          </a:p>
        </p:txBody>
      </p:sp>
    </p:spTree>
    <p:extLst>
      <p:ext uri="{BB962C8B-B14F-4D97-AF65-F5344CB8AC3E}">
        <p14:creationId xmlns:p14="http://schemas.microsoft.com/office/powerpoint/2010/main" val="2739991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</TotalTime>
  <Words>631</Words>
  <Application>Microsoft Office PowerPoint</Application>
  <PresentationFormat>Widescreen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Office Theme</vt:lpstr>
      <vt:lpstr>Data Science  with  Deep Learning</vt:lpstr>
      <vt:lpstr>Operational stuff</vt:lpstr>
      <vt:lpstr>Data Science Tool Box</vt:lpstr>
      <vt:lpstr>Data Science (DL) Tool Box</vt:lpstr>
      <vt:lpstr>Data Science (DL) Tool Box</vt:lpstr>
      <vt:lpstr>Data Science (DL) Tool Box</vt:lpstr>
      <vt:lpstr>The Cost Function</vt:lpstr>
      <vt:lpstr>Data Science (DL) Tool Box</vt:lpstr>
      <vt:lpstr>Data Science (DL) Tool Box</vt:lpstr>
      <vt:lpstr>RNN remember</vt:lpstr>
      <vt:lpstr>LSTM &amp; GRU</vt:lpstr>
      <vt:lpstr>Data Science (DL) Tool Box</vt:lpstr>
      <vt:lpstr>Data Science (DL) Tool Box</vt:lpstr>
      <vt:lpstr>Data Science (DL) Tool Box</vt:lpstr>
      <vt:lpstr>Data Science (DL) Tool Box</vt:lpstr>
      <vt:lpstr>Data Science (DL) Tool Box</vt:lpstr>
      <vt:lpstr>Data Science (DL) Tool Box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with Deep Learning</dc:title>
  <dc:creator>Andrei Damian</dc:creator>
  <cp:lastModifiedBy>A</cp:lastModifiedBy>
  <cp:revision>77</cp:revision>
  <dcterms:created xsi:type="dcterms:W3CDTF">2018-10-02T06:38:21Z</dcterms:created>
  <dcterms:modified xsi:type="dcterms:W3CDTF">2023-11-20T16:31:23Z</dcterms:modified>
</cp:coreProperties>
</file>