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8" r:id="rId4"/>
    <p:sldId id="292" r:id="rId5"/>
    <p:sldId id="296" r:id="rId6"/>
    <p:sldId id="295" r:id="rId7"/>
    <p:sldId id="302" r:id="rId8"/>
    <p:sldId id="294" r:id="rId9"/>
    <p:sldId id="298" r:id="rId10"/>
    <p:sldId id="303" r:id="rId11"/>
    <p:sldId id="304" r:id="rId12"/>
    <p:sldId id="299" r:id="rId13"/>
    <p:sldId id="290" r:id="rId14"/>
    <p:sldId id="291" r:id="rId15"/>
    <p:sldId id="289" r:id="rId16"/>
    <p:sldId id="300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3293706" y="-11211"/>
            <a:ext cx="575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DS105-4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2958822" y="6269522"/>
            <a:ext cx="313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F9934-B1D2-4952-A72E-2253E0067455}"/>
              </a:ext>
            </a:extLst>
          </p:cNvPr>
          <p:cNvSpPr txBox="1"/>
          <p:nvPr/>
        </p:nvSpPr>
        <p:spPr>
          <a:xfrm>
            <a:off x="7284388" y="6280916"/>
            <a:ext cx="3137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As. Beatrice Milik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441F-916F-4BF7-B18D-8116945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remember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C2F3D-F663-4F48-8B0F-49117303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29" y="1542552"/>
            <a:ext cx="8354833" cy="45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10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88E-D954-49EF-A614-B68FCE9B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&amp; GRU</a:t>
            </a:r>
          </a:p>
        </p:txBody>
      </p:sp>
      <p:pic>
        <p:nvPicPr>
          <p:cNvPr id="2052" name="Picture 4" descr="Imagini pentru LSTM">
            <a:extLst>
              <a:ext uri="{FF2B5EF4-FFF2-40B4-BE49-F238E27FC236}">
                <a16:creationId xmlns:a16="http://schemas.microsoft.com/office/drawing/2014/main" id="{8A916BC4-B18B-4D3F-9478-7B8D7665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2337"/>
            <a:ext cx="12192000" cy="385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0E3-D0D1-40CD-9F1E-632F4EA7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285C-310C-4E7F-B04D-FF75DB91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/>
              <a:t>Bits, pieces, bells and whistles: What else is important?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Multi-dimensional encoding and decoding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Model size vs speed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Complexity vs available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3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Factors, categories: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44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Un-supervision: more embeddings</a:t>
            </a:r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364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277566"/>
            <a:ext cx="11764948" cy="509080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Representational learning, again…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Embeddings: multi-dimensional encoding: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Factors, categories: embeddings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Un-supervision: more embeddings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Explain-ability: embeddings</a:t>
            </a:r>
          </a:p>
          <a:p>
            <a:pPr marL="0" lvl="0" indent="0">
              <a:lnSpc>
                <a:spcPct val="20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85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6583-D480-4E9F-AAC4-0635B8C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4D96-28B9-4357-84D1-373F7F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7" y="1105231"/>
            <a:ext cx="11486653" cy="568518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Intuition: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Neighbor. A, B, C, D are in random uniform hypersphere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x1 sqm and x2 rooms in neighbor. A costs  Y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x1 sqm and approx. x2 rooms in neighbor. B costs  Y-/+eps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k1 sqm and k2 rooms in neighbor. C costs  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Ap. with approx. k1 sqm and approx. k2 rooms in neighbor. D costs  S-/+eps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A and B to match close values -&gt; same area in space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Model forces C and D to match close values -&gt; same area in space</a:t>
            </a:r>
          </a:p>
        </p:txBody>
      </p:sp>
    </p:spTree>
    <p:extLst>
      <p:ext uri="{BB962C8B-B14F-4D97-AF65-F5344CB8AC3E}">
        <p14:creationId xmlns:p14="http://schemas.microsoft.com/office/powerpoint/2010/main" val="255870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F548-EBEB-463C-BBD0-BCFB51AF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D1DE-F0EE-43F5-8224-491B443F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574116" cy="48314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Mini project #1: Review house prices proposals &amp; live mini-implementation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Mini project #2: restocracy.ro scrap -&gt; data -&gt; model</a:t>
            </a:r>
          </a:p>
          <a:p>
            <a:pPr>
              <a:lnSpc>
                <a:spcPct val="200000"/>
              </a:lnSpc>
            </a:pPr>
            <a:r>
              <a:rPr lang="en-US" dirty="0"/>
              <a:t>Mini-project #3: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least 3 stocks (TSLA, AAPL, MSFT, GOOG, IBM, crypto,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Scrap at least 2 years worth of data or find datasets (2016-2017)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Construct simple LSTM based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Predict T prices based on T prices (Predict from T+1 up to T+t+1 based on T up to </a:t>
            </a:r>
            <a:r>
              <a:rPr lang="en-US" dirty="0" err="1"/>
              <a:t>T+t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Mandatory papers: clear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papers: ideas ?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Assigned projects: home vs given?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C055-9EAF-47A6-959F-CAC0C4D9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D08-91C0-4C86-8EED-D8198CB0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1" y="1825625"/>
            <a:ext cx="11764948" cy="4351338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en-US" sz="3200" dirty="0"/>
              <a:t>Persistence: Pandas, pickle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Visual clarity: bokeh</a:t>
            </a:r>
          </a:p>
          <a:p>
            <a:pPr lvl="0">
              <a:lnSpc>
                <a:spcPct val="200000"/>
              </a:lnSpc>
            </a:pPr>
            <a:r>
              <a:rPr lang="en-US" sz="3200" dirty="0"/>
              <a:t>Replicability: logs (txt), git, </a:t>
            </a:r>
            <a:r>
              <a:rPr lang="en-US" sz="3200" dirty="0" err="1"/>
              <a:t>etc</a:t>
            </a:r>
            <a:endParaRPr lang="en-US" sz="3200" dirty="0"/>
          </a:p>
          <a:p>
            <a:pPr lvl="0">
              <a:lnSpc>
                <a:spcPct val="2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481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72"/>
            <a:ext cx="10515600" cy="481509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Decide tools based on the observed phenomena: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</a:t>
            </a:r>
            <a:r>
              <a:rPr lang="en-US" sz="4000" b="1" dirty="0"/>
              <a:t>s</a:t>
            </a:r>
            <a:r>
              <a:rPr lang="en-US" sz="4000" dirty="0"/>
              <a:t>-&gt; phenomenon -&gt; Target/Conclusion?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Observation -&gt; Action -&gt; Observation/Reward?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3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58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Observation -&gt; Target: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Vanilla Neural Networks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Convolutional Neural Network ( “compress” some features in a higher-level feature)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Multi-column Neural Networks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Cost functions!</a:t>
            </a:r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2">
              <a:lnSpc>
                <a:spcPct val="200000"/>
              </a:lnSpc>
            </a:pPr>
            <a:endParaRPr lang="en-US" b="1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CA5-1E9B-4B69-85C9-FC915EBA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</a:t>
            </a:r>
          </a:p>
        </p:txBody>
      </p:sp>
      <p:pic>
        <p:nvPicPr>
          <p:cNvPr id="1026" name="Picture 2" descr="Imagini pentru loss function">
            <a:extLst>
              <a:ext uri="{FF2B5EF4-FFF2-40B4-BE49-F238E27FC236}">
                <a16:creationId xmlns:a16="http://schemas.microsoft.com/office/drawing/2014/main" id="{EE347FAE-2DBF-437F-8E89-F7FF76C22C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0" y="1153812"/>
            <a:ext cx="10329379" cy="559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70FA-9B37-42F4-9318-9F469BB1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F260-3DFD-4EE5-8CD9-2D29AF1C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22586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200" b="1" dirty="0"/>
              <a:t>Cost functions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Classic cost functions: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Classification: cross-entropy: -sum(</a:t>
            </a:r>
            <a:r>
              <a:rPr lang="en-US" b="1" dirty="0" err="1"/>
              <a:t>ylog</a:t>
            </a:r>
            <a:r>
              <a:rPr lang="en-US" b="1" dirty="0"/>
              <a:t>(</a:t>
            </a:r>
            <a:r>
              <a:rPr lang="en-US" b="1" dirty="0" err="1"/>
              <a:t>ypred</a:t>
            </a:r>
            <a:r>
              <a:rPr lang="en-US" b="1" dirty="0"/>
              <a:t>)) or binary -(</a:t>
            </a:r>
            <a:r>
              <a:rPr lang="en-US" b="1" dirty="0" err="1"/>
              <a:t>ylogyh</a:t>
            </a:r>
            <a:r>
              <a:rPr lang="en-US" b="1" dirty="0"/>
              <a:t>+ (1-y)log(1-yh))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Regression: sum(y – </a:t>
            </a:r>
            <a:r>
              <a:rPr lang="en-US" b="1" dirty="0" err="1"/>
              <a:t>ypred</a:t>
            </a:r>
            <a:r>
              <a:rPr lang="en-US" b="1" dirty="0"/>
              <a:t>)**2 or sum(abs(y-</a:t>
            </a:r>
            <a:r>
              <a:rPr lang="en-US" b="1" dirty="0" err="1"/>
              <a:t>ypre</a:t>
            </a:r>
            <a:r>
              <a:rPr lang="en-US" b="1" dirty="0"/>
              <a:t>))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KWL (read: “cool”) Cost functions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alpha * sum(y – ypred1) + beta * sum(y – ypred2) – gamma * sqrt(ypred3)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FDE5-5E1E-4ABA-87A6-A5BDEBB5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(DL) Tool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D5DD-7155-4C06-8DEC-20DF1F3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572"/>
            <a:ext cx="10515600" cy="5677231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</a:t>
            </a:r>
            <a:r>
              <a:rPr lang="en-US" sz="3200" b="1" dirty="0"/>
              <a:t>s</a:t>
            </a:r>
            <a:r>
              <a:rPr lang="en-US" sz="3200" dirty="0"/>
              <a:t>-&gt; phenomenon -&gt; Target/Conclusion?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Non-DL: Moving averages, linear auto-regressive models, Markov Chain?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Recurrent Neural Networks: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Vanilla RNN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LSTM/GRU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Complex DAG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3999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</TotalTime>
  <Words>630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Operational stuff</vt:lpstr>
      <vt:lpstr>Data Science Tool Box</vt:lpstr>
      <vt:lpstr>Data Science (DL) Tool Box</vt:lpstr>
      <vt:lpstr>Data Science (DL) Tool Box</vt:lpstr>
      <vt:lpstr>Data Science (DL) Tool Box</vt:lpstr>
      <vt:lpstr>The Cost Function</vt:lpstr>
      <vt:lpstr>Data Science (DL) Tool Box</vt:lpstr>
      <vt:lpstr>Data Science (DL) Tool Box</vt:lpstr>
      <vt:lpstr>RNN remember</vt:lpstr>
      <vt:lpstr>LSTM &amp; GRU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  <vt:lpstr>Data Science (DL) Tool 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 </cp:lastModifiedBy>
  <cp:revision>75</cp:revision>
  <dcterms:created xsi:type="dcterms:W3CDTF">2018-10-02T06:38:21Z</dcterms:created>
  <dcterms:modified xsi:type="dcterms:W3CDTF">2022-11-23T19:23:37Z</dcterms:modified>
</cp:coreProperties>
</file>