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XwZsjP3+r9ngk34rNThQxSCH4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5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8ba5fa5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a8ba5fa5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8ba5fa5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8ba5fa5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8ba5fa58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a8ba5fa58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8ba5fa5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a8ba5fa5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8ba5fa5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a8ba5fa5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8ba5fa58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a8ba5fa58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ba5fa58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a8ba5fa58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ba5fa58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a8ba5fa58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8ba5fa58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a8ba5fa58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8ba5fa58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a8ba5fa58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8ba5fa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a8ba5fa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8ba5fa58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a8ba5fa58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8ba5fa58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a8ba5fa58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8ba5fa58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a8ba5fa58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8ba5fa58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a8ba5fa58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8ba5fa58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a8ba5fa58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8ba5fa58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a8ba5fa58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8ba5fa58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a8ba5fa58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8ba5fa5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a8ba5fa5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ba5fa5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a8ba5fa5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8ba5fa5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a8ba5fa5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ba5fa5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a8ba5fa5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8ba5fa58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a8ba5fa58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8ba5fa5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a8ba5fa5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8ba5fa5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a8ba5fa5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b="1">
                <a:solidFill>
                  <a:srgbClr val="07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www.picsellia.com/post/what-is-data-drift-and-how-to-detect-it-with-mlop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hyperlink" Target="https://medium.com/eliiza-ai/why-your-models-might-not-work-after-covid-19-a00509e4920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5651" l="0" r="15275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121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5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Demand forecasting </a:t>
            </a:r>
            <a:endParaRPr b="1" sz="55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5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105-05</a:t>
            </a:r>
            <a:endParaRPr b="1" sz="55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156400" y="41753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Lummetry.AI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8ba5fa587_0_10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Classic demand 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forecasting: pros &amp; cons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1a8ba5fa587_0_10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g1a8ba5fa587_0_100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g1a8ba5fa587_0_100"/>
          <p:cNvSpPr txBox="1"/>
          <p:nvPr/>
        </p:nvSpPr>
        <p:spPr>
          <a:xfrm>
            <a:off x="1422388" y="2695550"/>
            <a:ext cx="248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The logic is simple so the business user can relate to the logic of the predictions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g1a8ba5fa587_0_100"/>
          <p:cNvSpPr txBox="1"/>
          <p:nvPr/>
        </p:nvSpPr>
        <p:spPr>
          <a:xfrm>
            <a:off x="4903800" y="2695550"/>
            <a:ext cx="332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Roboto Light"/>
                <a:ea typeface="Roboto Light"/>
                <a:cs typeface="Roboto Light"/>
                <a:sym typeface="Roboto Light"/>
              </a:rPr>
              <a:t>Almost impossible to generate patterns unless the trend is extremely predictable (such as a weekend-only sold item)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4" name="Google Shape;144;g1a8ba5fa587_0_100"/>
          <p:cNvPicPr preferRelativeResize="0"/>
          <p:nvPr/>
        </p:nvPicPr>
        <p:blipFill rotWithShape="1">
          <a:blip r:embed="rId3">
            <a:alphaModFix/>
          </a:blip>
          <a:srcRect b="18394" l="1236" r="54907" t="16746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a8ba5fa587_0_100"/>
          <p:cNvPicPr preferRelativeResize="0"/>
          <p:nvPr/>
        </p:nvPicPr>
        <p:blipFill rotWithShape="1">
          <a:blip r:embed="rId3">
            <a:alphaModFix/>
          </a:blip>
          <a:srcRect b="18899" l="54260" r="0" t="17317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8ba5fa587_0_117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demand forecasting: pros &amp; cons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1a8ba5fa587_0_117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g1a8ba5fa587_0_117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g1a8ba5fa587_0_117"/>
          <p:cNvSpPr txBox="1"/>
          <p:nvPr/>
        </p:nvSpPr>
        <p:spPr>
          <a:xfrm>
            <a:off x="1202190" y="2288400"/>
            <a:ext cx="292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Use advanced models to ingest exogenous data (such as promotions or weather) that can be used for A/B testing</a:t>
            </a:r>
            <a:endParaRPr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Almost invariably outperform classic approaches for any kind of use-case</a:t>
            </a:r>
            <a:endParaRPr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4" name="Google Shape;154;g1a8ba5fa587_0_117"/>
          <p:cNvPicPr preferRelativeResize="0"/>
          <p:nvPr/>
        </p:nvPicPr>
        <p:blipFill rotWithShape="1">
          <a:blip r:embed="rId3">
            <a:alphaModFix/>
          </a:blip>
          <a:srcRect b="18394" l="1236" r="54907" t="16746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a8ba5fa587_0_117"/>
          <p:cNvPicPr preferRelativeResize="0"/>
          <p:nvPr/>
        </p:nvPicPr>
        <p:blipFill rotWithShape="1">
          <a:blip r:embed="rId3">
            <a:alphaModFix/>
          </a:blip>
          <a:srcRect b="18899" l="54260" r="0" t="17317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a8ba5fa587_0_117"/>
          <p:cNvSpPr txBox="1"/>
          <p:nvPr/>
        </p:nvSpPr>
        <p:spPr>
          <a:xfrm>
            <a:off x="5103890" y="2661775"/>
            <a:ext cx="292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990000"/>
                </a:solidFill>
                <a:latin typeface="Roboto Light"/>
                <a:ea typeface="Roboto Light"/>
                <a:cs typeface="Roboto Light"/>
                <a:sym typeface="Roboto Light"/>
              </a:rPr>
              <a:t>Expensive to build and maintain</a:t>
            </a:r>
            <a:endParaRPr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990000"/>
                </a:solidFill>
                <a:latin typeface="Roboto Light"/>
                <a:ea typeface="Roboto Light"/>
                <a:cs typeface="Roboto Light"/>
                <a:sym typeface="Roboto Light"/>
              </a:rPr>
              <a:t>Explainability is (almost) zero - generally seen as “black-boxes”</a:t>
            </a:r>
            <a:endParaRPr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8ba5fa587_0_128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a8ba5fa587_0_128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1a8ba5fa587_0_128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1 - Start from your data - manual or automatic analysis</a:t>
            </a:r>
            <a:br>
              <a:rPr lang="en" sz="2000">
                <a:solidFill>
                  <a:srgbClr val="351C75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2000">
              <a:solidFill>
                <a:srgbClr val="351C7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Understand your business process objectives and requirements including but not limited to: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Final objective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(e.g., replenishment, marketing sensitivity simulation)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Aggregation levels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(e.g., day, week)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Endogenous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(e.g., date, time, quantity sold yesterday) and </a:t>
            </a: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exogenous variables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(e.g. weather, promotion)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8ba5fa587_0_13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1a8ba5fa587_0_13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1a8ba5fa587_0_139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you already have predictions then you could skip to the next step...</a:t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.. however if you don’t have predictions or an existing forecasting model you have to analyze what fits you best: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Multi-level averages 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(most likely already implemented… if so, skip to the next step)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Linear models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(most likely the best candidate)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Moving averages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8ba5fa587_0_145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1a8ba5fa587_0_145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1a8ba5fa587_0_145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Adopt the explainable approaches that you already have at hand?</a:t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Usually medium and large business are using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statistical based heuristics that they already employed in previous years/periods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8ba5fa587_0_15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1a8ba5fa587_0_15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1a8ba5fa587_0_151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Establish a test base - what to consider history and what is (known) future?</a:t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the backlog data (history) is too long it might not be relevant to current trends 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(see pre and post COVID-19)</a:t>
            </a:r>
            <a:b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the backlog data is too short then some methods are inapplicable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(e.g., you can’t predict yearly seasonality with 6 months of data)</a:t>
            </a:r>
            <a:b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Select what “past” means 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(real data that is available to all methods) and </a:t>
            </a: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is designated as “future”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(real historical data that is kept private)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8ba5fa587_0_157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1a8ba5fa587_0_157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1a8ba5fa587_0_157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Apply your adopted explainable approach and generate forecasts</a:t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At this stage, you have a couple of options: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Get data from ERP systems if it already exists for “future” historical data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(not the real backlog but rather the forecasts generated at that time such as order quantities)</a:t>
            </a:r>
            <a:b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Re-run your heuristics/models using “past” data and generate “future” values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8ba5fa587_0_163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Classic or advanced: how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1a8ba5fa587_0_163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1a8ba5fa587_0_163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 the advanced techniques to generate </a:t>
            </a:r>
            <a:r>
              <a:rPr i="1"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advanced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forecasts</a:t>
            </a:r>
            <a:endParaRPr sz="22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Feed the “past” in the advanced models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(such as Deep Learning models) </a:t>
            </a: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obtain the predicted “future”</a:t>
            </a:r>
            <a:b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Get several “opinions”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(multiple models) each with its pros and cons such as speed vs accuracy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8ba5fa587_0_16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Classic or advanced: how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1a8ba5fa587_0_16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1a8ba5fa587_0_169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 - </a:t>
            </a: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Compare both classic and advanced results vs reality and judge</a:t>
            </a:r>
            <a:b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1" sz="16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 by step including average error and visual comparison</a:t>
            </a:r>
            <a:b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Step by step can mean hour by hour, day by day, week by week etc.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Analyze each autoregressive step and compare with baseline as well as reality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Visually compare by overlapping predictive steps of both models with reality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Almost impossible to “guess” the right answer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8ba5fa587_0_175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Classic or advanced: how to choose what’s best?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1a8ba5fa587_0_175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1a8ba5fa587_0_175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  <a:t>7 - Compare both classic and advanced results vs reality and judge</a:t>
            </a:r>
            <a:br>
              <a:rPr lang="en" sz="2000">
                <a:solidFill>
                  <a:srgbClr val="351C7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1" sz="16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Period-based amount comparison and error measurement</a:t>
            </a:r>
            <a:b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Useful when </a:t>
            </a:r>
            <a:r>
              <a:rPr i="1"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step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prediction is not that important but the aggregated one is vital for the business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Aggregate all predicted steps and analyze the result vs baseline vs reality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More prone to miss-judgments than step-by-step and requires multiple tests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1C7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8ba5fa587_0_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What is demand forecasting?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1a8ba5fa587_0_0"/>
          <p:cNvSpPr txBox="1"/>
          <p:nvPr>
            <p:ph idx="1" type="body"/>
          </p:nvPr>
        </p:nvSpPr>
        <p:spPr>
          <a:xfrm>
            <a:off x="2666975" y="1293725"/>
            <a:ext cx="5925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It’s the process of making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future estimations for services/products in relation to customer demand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over a specific period. Demand forecasting makes use of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historical sales data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3" name="Google Shape;63;g1a8ba5fa5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76" y="1046975"/>
            <a:ext cx="1636251" cy="17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a8ba5fa587_0_0"/>
          <p:cNvSpPr/>
          <p:nvPr/>
        </p:nvSpPr>
        <p:spPr>
          <a:xfrm>
            <a:off x="5159975" y="2700525"/>
            <a:ext cx="939000" cy="62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a8ba5fa587_0_0"/>
          <p:cNvSpPr txBox="1"/>
          <p:nvPr>
            <p:ph idx="1" type="body"/>
          </p:nvPr>
        </p:nvSpPr>
        <p:spPr>
          <a:xfrm>
            <a:off x="2666975" y="3365575"/>
            <a:ext cx="5925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res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ulting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estimates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include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critical business metrics for the future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turnover, profit margins, cash flow, operational expenses, capital expenses, risk assessment and mitigation plans, capacity planning etc.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" name="Google Shape;66;g1a8ba5fa587_0_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8ba5fa587_0_18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Setting the right expectations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1a8ba5fa587_0_18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1a8ba5fa587_0_181"/>
          <p:cNvSpPr txBox="1"/>
          <p:nvPr/>
        </p:nvSpPr>
        <p:spPr>
          <a:xfrm>
            <a:off x="1366875" y="2004675"/>
            <a:ext cx="24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Glorified random number generators 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0" name="Google Shape;220;g1a8ba5fa587_0_181"/>
          <p:cNvSpPr txBox="1"/>
          <p:nvPr/>
        </p:nvSpPr>
        <p:spPr>
          <a:xfrm>
            <a:off x="5615775" y="2004675"/>
            <a:ext cx="24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Truly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 intelligent models 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1" name="Google Shape;221;g1a8ba5fa587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452" y="1308688"/>
            <a:ext cx="936349" cy="17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a8ba5fa587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688" y="3224923"/>
            <a:ext cx="2702824" cy="15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8ba5fa587_0_19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Critical failures of AI in 2022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1a8ba5fa587_0_19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1a8ba5fa587_0_19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drift</a:t>
            </a:r>
            <a:b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 drift</a:t>
            </a:r>
            <a:b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Changing requirements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8ba5fa587_0_20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Critical failures of AI in 2022: data drift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a8ba5fa587_0_20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a8ba5fa587_0_20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model was trained on a certain distribution of inputs, but this distribution changes over time. For example, let’s imagine we trained a model to estimate demand for electricity from historical data, but climate change is causing unprecedented changes to weather, so the model’s accuracy degrades. See COVID-19.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7" name="Google Shape;237;g1a8ba5fa587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064" y="2280725"/>
            <a:ext cx="3911976" cy="24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a8ba5fa587_0_201"/>
          <p:cNvSpPr txBox="1"/>
          <p:nvPr/>
        </p:nvSpPr>
        <p:spPr>
          <a:xfrm>
            <a:off x="3320075" y="45462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8ba5fa587_0_208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Critical failures of AI in 2022: concept drift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1a8ba5fa587_0_208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1a8ba5fa587_0_208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model was trained to learn an x-&gt;y mapping such as to predict the time to unload an automatic delivery box based on data, location, sex and age of customer, but the statistical relationship between x and y changes, so the same input x now demands a different prediction y - such that we need the actual time of the day when the customer will unload. For example, a model that predicts housing prices based on square footage will lose accuracy as inflation causes prices to rise.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6" name="Google Shape;246;g1a8ba5fa587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38" y="2567225"/>
            <a:ext cx="4171325" cy="20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a8ba5fa587_0_208"/>
          <p:cNvSpPr txBox="1"/>
          <p:nvPr/>
        </p:nvSpPr>
        <p:spPr>
          <a:xfrm>
            <a:off x="3109500" y="4525944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8ba5fa587_0_216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Critical failures of AI in 2022: changing reqs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1a8ba5fa587_0_216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1a8ba5fa587_0_216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model was built to perform a particular task, but the product team decides to modify its capabilities. For instance, a model detects construction workers who wander into a dangerous area without a hard hat for more than 5 seconds. But safety requirements change, and now it must flag hatless workers who enter the area for more than 3 seconds. This issue sometimes manifests as concept drift, but we put it in a different category because it’s often driven by changes in product specifications rather than changes in the real world.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8ba5fa587_0_223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Measuring the impact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1a8ba5fa587_0_223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g1a8ba5fa587_0_223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Last but not least - measuring the impact with actual business perspective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More qualitative and less quantitative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 from use-case to use-case for the same class of models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Simple questions might not always be enough: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much did I save on locked-up funds due to less over-stocks?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much did I gain by stocking-up and selling more?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8ba5fa587_0_232"/>
          <p:cNvSpPr txBox="1"/>
          <p:nvPr>
            <p:ph type="title"/>
          </p:nvPr>
        </p:nvSpPr>
        <p:spPr>
          <a:xfrm>
            <a:off x="311700" y="22328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1a8ba5fa587_0_232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ba5fa587_0_2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Demand forecasting techniques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1a8ba5fa587_0_2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g1a8ba5fa587_0_21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g1a8ba5fa587_0_21"/>
          <p:cNvSpPr txBox="1"/>
          <p:nvPr/>
        </p:nvSpPr>
        <p:spPr>
          <a:xfrm>
            <a:off x="103867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Qualitative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g1a8ba5fa587_0_21"/>
          <p:cNvSpPr txBox="1"/>
          <p:nvPr/>
        </p:nvSpPr>
        <p:spPr>
          <a:xfrm>
            <a:off x="504662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Quantitative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6" name="Google Shape;76;g1a8ba5fa58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75" y="2879025"/>
            <a:ext cx="2373576" cy="1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a8ba5fa587_0_21"/>
          <p:cNvSpPr txBox="1"/>
          <p:nvPr/>
        </p:nvSpPr>
        <p:spPr>
          <a:xfrm>
            <a:off x="1366875" y="2004675"/>
            <a:ext cx="24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Human-focused research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1a8ba5fa587_0_21"/>
          <p:cNvSpPr txBox="1"/>
          <p:nvPr/>
        </p:nvSpPr>
        <p:spPr>
          <a:xfrm>
            <a:off x="5374813" y="1789125"/>
            <a:ext cx="248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Statistical and generally automated (computer-aided) research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g1a8ba5fa587_0_21"/>
          <p:cNvPicPr preferRelativeResize="0"/>
          <p:nvPr/>
        </p:nvPicPr>
        <p:blipFill rotWithShape="1">
          <a:blip r:embed="rId4">
            <a:alphaModFix/>
          </a:blip>
          <a:srcRect b="9391" l="23300" r="21011" t="10819"/>
          <a:stretch/>
        </p:blipFill>
        <p:spPr>
          <a:xfrm>
            <a:off x="5661525" y="2912262"/>
            <a:ext cx="1911201" cy="1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8ba5fa587_0_1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Business value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1a8ba5fa587_0_1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Short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(1 to 6 months) as well as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mid-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,and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long-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term (6+ months) estimates are used for: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Pre-building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Make-to-stock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Make-to-order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Contract manufacturing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Supply planning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Network balancing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g1a8ba5fa587_0_1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8ba5fa587_0_34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The qualitative approach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1a8ba5fa587_0_34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a8ba5fa587_0_34"/>
          <p:cNvSpPr txBox="1"/>
          <p:nvPr>
            <p:ph idx="1" type="body"/>
          </p:nvPr>
        </p:nvSpPr>
        <p:spPr>
          <a:xfrm>
            <a:off x="830600" y="1185275"/>
            <a:ext cx="80937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Uses the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expertise of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market research experts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sales/purchase/operations teams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g1a8ba5fa587_0_34"/>
          <p:cNvSpPr/>
          <p:nvPr/>
        </p:nvSpPr>
        <p:spPr>
          <a:xfrm>
            <a:off x="3645450" y="2622875"/>
            <a:ext cx="1853100" cy="1263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Qualitative </a:t>
            </a:r>
            <a:endParaRPr b="1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demand forecasting</a:t>
            </a:r>
            <a:endParaRPr b="1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a8ba5fa587_0_34"/>
          <p:cNvSpPr/>
          <p:nvPr/>
        </p:nvSpPr>
        <p:spPr>
          <a:xfrm>
            <a:off x="3645450" y="4317325"/>
            <a:ext cx="1853100" cy="4500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Highly granular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1a8ba5fa587_0_34"/>
          <p:cNvSpPr/>
          <p:nvPr/>
        </p:nvSpPr>
        <p:spPr>
          <a:xfrm>
            <a:off x="3645450" y="1741425"/>
            <a:ext cx="1853100" cy="4500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Long term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1a8ba5fa587_0_34"/>
          <p:cNvSpPr/>
          <p:nvPr/>
        </p:nvSpPr>
        <p:spPr>
          <a:xfrm>
            <a:off x="947725" y="2862125"/>
            <a:ext cx="1853100" cy="784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Biased towards specific products/services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1a8ba5fa587_0_34"/>
          <p:cNvSpPr/>
          <p:nvPr/>
        </p:nvSpPr>
        <p:spPr>
          <a:xfrm>
            <a:off x="6316831" y="2862125"/>
            <a:ext cx="1853100" cy="784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Based on the expert’s area of expertise </a:t>
            </a:r>
            <a:endParaRPr b="1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g1a8ba5fa587_0_34"/>
          <p:cNvCxnSpPr>
            <a:stCxn id="94" idx="0"/>
            <a:endCxn id="96" idx="2"/>
          </p:cNvCxnSpPr>
          <p:nvPr/>
        </p:nvCxnSpPr>
        <p:spPr>
          <a:xfrm rot="10800000">
            <a:off x="4572000" y="2191475"/>
            <a:ext cx="0" cy="43140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g1a8ba5fa587_0_34"/>
          <p:cNvCxnSpPr/>
          <p:nvPr/>
        </p:nvCxnSpPr>
        <p:spPr>
          <a:xfrm rot="10800000">
            <a:off x="4572000" y="3885875"/>
            <a:ext cx="0" cy="43140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" name="Google Shape;101;g1a8ba5fa587_0_34"/>
          <p:cNvCxnSpPr>
            <a:stCxn id="94" idx="1"/>
            <a:endCxn id="97" idx="3"/>
          </p:cNvCxnSpPr>
          <p:nvPr/>
        </p:nvCxnSpPr>
        <p:spPr>
          <a:xfrm rot="10800000">
            <a:off x="2800950" y="3254375"/>
            <a:ext cx="844500" cy="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g1a8ba5fa587_0_34"/>
          <p:cNvCxnSpPr/>
          <p:nvPr/>
        </p:nvCxnSpPr>
        <p:spPr>
          <a:xfrm rot="10800000">
            <a:off x="5488975" y="3254375"/>
            <a:ext cx="844500" cy="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8ba5fa587_0_5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The quantitative approach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a8ba5fa587_0_5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1a8ba5fa587_0_59"/>
          <p:cNvSpPr txBox="1"/>
          <p:nvPr>
            <p:ph idx="1" type="body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Quantitative techniques that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 and apply statistical methods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Static forecasting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average of historical data based on relevant business historical data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Trend projection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uses advanced statistical methods to project trends: moving averages and least-square methods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Barometric (econometric) forecasting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uses macro-economic models to project high-granularity and potential long-term forecasts (similar and closely related to qualitative analysis but based on macroeconomic data)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8ba5fa587_0_74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Commonly used methods for quantitative analysis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1a8ba5fa587_0_74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1a8ba5fa587_0_74"/>
          <p:cNvSpPr txBox="1"/>
          <p:nvPr>
            <p:ph idx="1" type="body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Simple static forecasting by averaging historical data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Advanced static forecasting with weighted averages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(i.e., combining average weekly sales over the last month with average weekly sales in the last year)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Advanced static forecasting with weighted averages and re-adjusted based on experts’ opinion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(after computing the static forecast, a purchase/sales expert adjusts it based on their personal opinion (or bias))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8ba5fa587_0_8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Trend projection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1a8ba5fa587_0_8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g1a8ba5fa587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800" y="1674325"/>
            <a:ext cx="4867550" cy="2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a8ba5fa587_0_80"/>
          <p:cNvSpPr txBox="1"/>
          <p:nvPr/>
        </p:nvSpPr>
        <p:spPr>
          <a:xfrm>
            <a:off x="3004813" y="4440300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courtesy of fcgu.edu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a8ba5fa587_0_8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Trend projection based on moving averages</a:t>
            </a:r>
            <a:endParaRPr sz="1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8ba5fa587_0_9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Trend projection</a:t>
            </a:r>
            <a:endParaRPr sz="272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1a8ba5fa587_0_9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Demand forecasting 101 - DS105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1a8ba5fa587_0_9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Trend projection based on least squares (basic ML)</a:t>
            </a:r>
            <a:endParaRPr sz="1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" name="Google Shape;133;g1a8ba5fa587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322" y="1590450"/>
            <a:ext cx="5026503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a8ba5fa587_0_90"/>
          <p:cNvSpPr txBox="1"/>
          <p:nvPr/>
        </p:nvSpPr>
        <p:spPr>
          <a:xfrm>
            <a:off x="2996638" y="4419425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courtesy of fcgu.edu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