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99" r:id="rId4"/>
    <p:sldId id="300" r:id="rId5"/>
    <p:sldId id="301" r:id="rId6"/>
    <p:sldId id="302" r:id="rId7"/>
    <p:sldId id="303" r:id="rId8"/>
    <p:sldId id="304" r:id="rId9"/>
    <p:sldId id="30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512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3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4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7287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47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06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8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9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6661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7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060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emploi.afjv.com/" TargetMode="External"/><Relationship Id="rId7" Type="http://schemas.openxmlformats.org/officeDocument/2006/relationships/hyperlink" Target="https://www.civiwe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ordinationsud.org/" TargetMode="External"/><Relationship Id="rId5" Type="http://schemas.openxmlformats.org/officeDocument/2006/relationships/hyperlink" Target="https://www.place-emploi-public.gouv.fr/" TargetMode="External"/><Relationship Id="rId4" Type="http://schemas.openxmlformats.org/officeDocument/2006/relationships/hyperlink" Target="https://fr.jobs.gam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13FD92C-96BA-475F-895E-13A26F698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3" t="13249"/>
          <a:stretch/>
        </p:blipFill>
        <p:spPr>
          <a:xfrm>
            <a:off x="8474161" y="599758"/>
            <a:ext cx="3429740" cy="7057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5F7FB2-8376-4C20-A58A-22FBC99C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016" y="206579"/>
            <a:ext cx="6015897" cy="1492132"/>
          </a:xfrm>
        </p:spPr>
        <p:txBody>
          <a:bodyPr>
            <a:normAutofit/>
          </a:bodyPr>
          <a:lstStyle/>
          <a:p>
            <a:r>
              <a:rPr lang="fr-FR" dirty="0"/>
              <a:t>Où chercher une OFFRE 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985" y="1754197"/>
            <a:ext cx="6637831" cy="4897224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les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moteurs de recherche de l’emploi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Indeed, APEC, Pole Emploi, Monster, Google, Météo job,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Leboncoin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etc…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sites spécialisés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https://emploi.afjv.com/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Agence française pour le jeux vidéos,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https://fr.jobs.game/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Plateforme spécialisée dans le jeux vidéos et l’</a:t>
            </a:r>
            <a:r>
              <a:rPr lang="fr-F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e-sport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https://www.place-emploi-public.gouv.fr/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Place de l’emploi public (postes de la fonction publique),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F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cloé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siaten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(poste de l’enseignement),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https://www.coordinationsud.org/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coordinationsud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(postes associatifs ou en ONG),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https://www.civiweb.com/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(pour le volontariat à l’international),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réseaux sociaux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suivre les pages LinkedIn, Facebook des entreprises qui vous intéressent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Solliciter ses contacts sur les réseaux en message privé quand la demande est ciblée, dans le fil d’actualité pour interpeller l’ensemble du réseau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Auprès de v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connaissances pros et persos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informer vos contacts professionnels, maître de stage/alternance, professeurs que vous êtes à la recherche d’un emploi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Vous rendre à des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salons professionnels :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pas oublier d’amener votre CV et de travailler votre pitch sur votre PPP. Vous pouvez vous renseigner en amont sur les entreprises qui seront présentes pour affiner votre discours.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Vous rapprocher des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cabinets de recrutement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votre domaine.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solidFill>
                  <a:srgbClr val="96C8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Astuce :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 le site/la plateforme le permet, activer les alertes automatiques.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6066C1-6144-4D6E-B7AF-544F47575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4591" y="1305532"/>
            <a:ext cx="5008194" cy="5008194"/>
          </a:xfrm>
          <a:prstGeom prst="rect">
            <a:avLst/>
          </a:prstGeom>
        </p:spPr>
      </p:pic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63316269-7A85-4854-93EE-FCDA1FEF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7525" y="6378417"/>
            <a:ext cx="4953000" cy="34579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000" b="1" dirty="0"/>
              <a:t>PROCESSUS DE RECRUTEMENT • </a:t>
            </a:r>
            <a:r>
              <a:rPr lang="en-US" sz="1000" dirty="0">
                <a:solidFill>
                  <a:srgbClr val="96C839"/>
                </a:solidFill>
              </a:rPr>
              <a:t>LA SUITE DES ÉTAPES DE LA CANDIDATURE</a:t>
            </a:r>
          </a:p>
        </p:txBody>
      </p:sp>
    </p:spTree>
    <p:extLst>
      <p:ext uri="{BB962C8B-B14F-4D97-AF65-F5344CB8AC3E}">
        <p14:creationId xmlns:p14="http://schemas.microsoft.com/office/powerpoint/2010/main" val="249327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BAA4678-E124-4453-99E9-2B4952362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7495" r="-33927" b="246"/>
          <a:stretch/>
        </p:blipFill>
        <p:spPr>
          <a:xfrm>
            <a:off x="22004" y="-6474"/>
            <a:ext cx="6691969" cy="6858000"/>
          </a:xfrm>
          <a:prstGeom prst="rect">
            <a:avLst/>
          </a:prstGeom>
          <a:solidFill>
            <a:srgbClr val="29AAE3"/>
          </a:solidFill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C4E972F-F31B-4859-B0DD-52C68139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829" y="382385"/>
            <a:ext cx="6335338" cy="149213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J’AI Trouvé une OFFRE, JE l’ANALYSE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D6E086-98F4-481D-93D6-3BD74DDA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978" y="439890"/>
            <a:ext cx="4732094" cy="481826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je ne la connais pas, je fais des recherches sur l’entreprise 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 valeurs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 localisation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qualité de vie au travail, ce qu’en disent les employés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perspectives d’évolution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consulte la page LinkedIn de l’entreprise et </a:t>
            </a:r>
            <a:r>
              <a:rPr lang="fr-FR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m’</a:t>
            </a: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intéresse aux parcours des employés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me renseigne sur le service des Ressources Humaines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J’analyse le poste 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Décrypter l’intitulé = rechercher la fiche métier correspondante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diplômes ou certifications indispensables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équivalences possibles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missions que je maitrise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missions que je ne maitrise pas encore mais que je sais pouvoir apprendre facilement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relève les mots clefs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relève les avantages et les contraintes (salaire, voiture de fonction, mobilité requise, etc</a:t>
            </a:r>
            <a:r>
              <a:rPr lang="fr-FR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5E1E51-ACA7-4B7F-8630-7D49E99CA43C}"/>
              </a:ext>
            </a:extLst>
          </p:cNvPr>
          <p:cNvSpPr/>
          <p:nvPr/>
        </p:nvSpPr>
        <p:spPr>
          <a:xfrm rot="5400000">
            <a:off x="3693690" y="2207311"/>
            <a:ext cx="2802257" cy="24433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409DC7-B61E-4A08-A1FE-4AE4B267CD64}"/>
              </a:ext>
            </a:extLst>
          </p:cNvPr>
          <p:cNvSpPr txBox="1"/>
          <p:nvPr/>
        </p:nvSpPr>
        <p:spPr>
          <a:xfrm>
            <a:off x="3529999" y="2344857"/>
            <a:ext cx="2806726" cy="2913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’imprégner des valeurs et se projeter dans l’entreprise permet 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D’infirmer ou de confirmer son choix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faciliter la rédaction de la lettre de motivation et la préparation à l’entretien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z="105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13" name="Espace réservé du pied de page 5">
            <a:extLst>
              <a:ext uri="{FF2B5EF4-FFF2-40B4-BE49-F238E27FC236}">
                <a16:creationId xmlns:a16="http://schemas.microsoft.com/office/drawing/2014/main" id="{68089242-0D53-4D63-86B2-071D4E79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7525" y="6378417"/>
            <a:ext cx="4953000" cy="34579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000" b="1" dirty="0"/>
              <a:t>PROCESSUS DE RECRUTEMENT • </a:t>
            </a:r>
            <a:r>
              <a:rPr lang="en-US" sz="1000" dirty="0">
                <a:solidFill>
                  <a:srgbClr val="96C839"/>
                </a:solidFill>
              </a:rPr>
              <a:t>LA SUITE DES ÉTAPES DE LA CANDIDATURE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59A7B-F757-DF67-D24B-D2FA72D0BC6D}"/>
              </a:ext>
            </a:extLst>
          </p:cNvPr>
          <p:cNvSpPr/>
          <p:nvPr/>
        </p:nvSpPr>
        <p:spPr>
          <a:xfrm rot="5400000">
            <a:off x="8740987" y="3829367"/>
            <a:ext cx="1293231" cy="38048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16E9C01-58E4-4240-918D-00993C3D9564}"/>
              </a:ext>
            </a:extLst>
          </p:cNvPr>
          <p:cNvSpPr txBox="1"/>
          <p:nvPr/>
        </p:nvSpPr>
        <p:spPr>
          <a:xfrm>
            <a:off x="7617320" y="5185500"/>
            <a:ext cx="354056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 conserve l’offre dans un document.</a:t>
            </a:r>
            <a:br>
              <a:rPr lang="fr-FR" sz="13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13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 ? En copiant l’intégralité du corps de l’annonce dans un logiciel de traitement de texte et en nommant le fichier correctement pour le retrouver.</a:t>
            </a:r>
          </a:p>
        </p:txBody>
      </p:sp>
    </p:spTree>
    <p:extLst>
      <p:ext uri="{BB962C8B-B14F-4D97-AF65-F5344CB8AC3E}">
        <p14:creationId xmlns:p14="http://schemas.microsoft.com/office/powerpoint/2010/main" val="13747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48600A7-B7C5-43AE-9D30-CEDA95AE9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82" t="-35604" r="17208" b="326"/>
          <a:stretch/>
        </p:blipFill>
        <p:spPr>
          <a:xfrm>
            <a:off x="0" y="6289"/>
            <a:ext cx="5334299" cy="6858000"/>
          </a:xfrm>
          <a:prstGeom prst="rect">
            <a:avLst/>
          </a:prstGeom>
          <a:solidFill>
            <a:srgbClr val="3C3C3C"/>
          </a:solidFill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18E8C5BB-A90A-496B-A745-79A49F350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DF23BE3-7D37-4133-9373-8CEB2570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654" y="1128451"/>
            <a:ext cx="5975527" cy="446557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maître mot est « 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PERSONNALISATION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». C’est tout l’enjeu de la lettre de motivation.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même poste, un recruteur peut recevoir jusqu’à 150 candidatures. Il faut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donc savoir se démarquer.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CV équivalent, c’est la lettre de motivation qui va faire la différence.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premier est, pour vous, de décrocher un entretien. Il s'agit donc de donner envie à l’entreprise de vous rencontrer.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lettre ne doit en aucun cas répéter ce que dit le CV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au contraire, elle doit apporter des éléments nouveaux.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lettre doit s'adresser à UNE entreprise, pour UN poste défini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Ainsi, il faut adapter chacune de vos lettres. Vous ne pouvez jamais postuler deux fois avec la même lettre de motivation !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Même pour une candidature spontanée, je m’appuie sur une OFFRE et la fiché métier du poste visé.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D63B47-914A-418A-BA06-1B760F27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1793C355-1C5E-4FD2-A263-59E65B95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7525" y="6378417"/>
            <a:ext cx="4953000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 SUITE DES ÉTAPES DE LA CANDIDATURE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214F53-FAAA-4204-B37C-189FB822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77" y="382385"/>
            <a:ext cx="6335338" cy="149213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LETTRE DE MOTIVATION </a:t>
            </a:r>
            <a:r>
              <a:rPr lang="fr-FR" sz="2000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21586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C2192F1-11CB-428A-B08C-EAF4E79F7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1" r="10960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19" name="Freeform 10">
            <a:extLst>
              <a:ext uri="{FF2B5EF4-FFF2-40B4-BE49-F238E27FC236}">
                <a16:creationId xmlns:a16="http://schemas.microsoft.com/office/drawing/2014/main" id="{FF606621-EDD0-4CB0-B5A0-2BD45884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0363A571-F6AE-46C7-8EA8-D5FDA362CB44}"/>
              </a:ext>
            </a:extLst>
          </p:cNvPr>
          <p:cNvSpPr txBox="1">
            <a:spLocks/>
          </p:cNvSpPr>
          <p:nvPr/>
        </p:nvSpPr>
        <p:spPr>
          <a:xfrm>
            <a:off x="765051" y="382385"/>
            <a:ext cx="6015897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La LETTRE DE MOTIVATION </a:t>
            </a:r>
            <a:r>
              <a:rPr kumimoji="0" lang="en-US" sz="2000" b="0" i="0" u="none" strike="noStrike" kern="1200" cap="all" spc="20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2/5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E0AF57-42C6-4312-BEDF-A384DC8E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416799" cy="4457699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phase d’</a:t>
            </a:r>
            <a:r>
              <a:rPr lang="fr-FR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analyse de l’offre </a:t>
            </a:r>
            <a:r>
              <a:rPr lang="fr-FR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 permettre de </a:t>
            </a:r>
            <a:r>
              <a:rPr lang="fr-FR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structurer la lettre</a:t>
            </a:r>
            <a:r>
              <a:rPr lang="fr-FR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L’analyse des missions, de l’entreprise et de ses valeurs va permettre de </a:t>
            </a:r>
            <a:r>
              <a:rPr lang="fr-FR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choisir le ton et les éléments à mettre en avant</a:t>
            </a:r>
            <a:r>
              <a:rPr lang="fr-FR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fr-FR" sz="1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Exemples : </a:t>
            </a:r>
          </a:p>
          <a:p>
            <a:pPr marL="457200"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fr-FR" sz="1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Une lettre de motivation pour une offre d’une jeune startup n’aura pas le même style que pour une offre du ministère des affaires étrangères. </a:t>
            </a:r>
          </a:p>
          <a:p>
            <a:pPr marL="457200"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fr-FR" sz="1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mettra en avant son charisme et sa force de persuasion pour un poste de commercial tandis qu’on accentuera sa rigueur et sa technicité pour un poste de développeur. </a:t>
            </a:r>
          </a:p>
          <a:p>
            <a:pPr marL="0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Vous pouvez commencer par </a:t>
            </a:r>
            <a:r>
              <a:rPr lang="fr-FR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associer les mots clefs et les compétences requises</a:t>
            </a:r>
            <a:r>
              <a:rPr lang="fr-FR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relevés dans l’offre </a:t>
            </a:r>
            <a:r>
              <a:rPr lang="fr-FR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à des </a:t>
            </a:r>
            <a:r>
              <a:rPr lang="fr-FR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expériences concrètes</a:t>
            </a:r>
            <a:r>
              <a:rPr lang="fr-FR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Pour ce faire, je relis mon CV et réfléchis à mon expérience pro et perso pour voir à partir de quelles situations je peux montrer que mon profil correspond à l’offre.</a:t>
            </a:r>
          </a:p>
          <a:p>
            <a:pPr marL="0">
              <a:lnSpc>
                <a:spcPct val="100000"/>
              </a:lnSpc>
              <a:spcAft>
                <a:spcPts val="800"/>
              </a:spcAft>
              <a:buNone/>
            </a:pPr>
            <a:r>
              <a:rPr lang="fr-FR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Pour débuter, je peux me lancer dans un patchwork de phrases et d’expériences piquées ça et là.</a:t>
            </a:r>
          </a:p>
        </p:txBody>
      </p:sp>
      <p:sp>
        <p:nvSpPr>
          <p:cNvPr id="16" name="Espace réservé du pied de page 5">
            <a:extLst>
              <a:ext uri="{FF2B5EF4-FFF2-40B4-BE49-F238E27FC236}">
                <a16:creationId xmlns:a16="http://schemas.microsoft.com/office/drawing/2014/main" id="{601F1A2A-CD49-4423-84B6-C5A61368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6855" y="6302717"/>
            <a:ext cx="4953000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 SUITE DES ÉTAPES DE LA CANDIDATURE</a:t>
            </a:r>
          </a:p>
        </p:txBody>
      </p:sp>
    </p:spTree>
    <p:extLst>
      <p:ext uri="{BB962C8B-B14F-4D97-AF65-F5344CB8AC3E}">
        <p14:creationId xmlns:p14="http://schemas.microsoft.com/office/powerpoint/2010/main" val="181608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48600A7-B7C5-43AE-9D30-CEDA95AE9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04" t="-59607" r="46925" b="-14807"/>
          <a:stretch/>
        </p:blipFill>
        <p:spPr>
          <a:xfrm>
            <a:off x="0" y="0"/>
            <a:ext cx="5324476" cy="6838889"/>
          </a:xfrm>
          <a:prstGeom prst="rect">
            <a:avLst/>
          </a:prstGeom>
          <a:solidFill>
            <a:srgbClr val="67C0EA"/>
          </a:solidFill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9214F53-FAAA-4204-B37C-189FB822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77" y="382385"/>
            <a:ext cx="6335338" cy="1492132"/>
          </a:xfrm>
        </p:spPr>
        <p:txBody>
          <a:bodyPr>
            <a:normAutofit/>
          </a:bodyPr>
          <a:lstStyle/>
          <a:p>
            <a:r>
              <a:rPr lang="fr-FR" dirty="0"/>
              <a:t>LA LETTRE DE MOTIVATION </a:t>
            </a:r>
            <a:r>
              <a:rPr lang="en-US" sz="2200" dirty="0"/>
              <a:t>3/5</a:t>
            </a:r>
            <a:endParaRPr lang="fr-FR" sz="2200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18E8C5BB-A90A-496B-A745-79A49F350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DF23BE3-7D37-4133-9373-8CEB2570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522" y="1609189"/>
            <a:ext cx="5466178" cy="446557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fois que j’ai du contenu pour les différents mots clefs et missions de l’offre, je fais le tri : ce que je veux mettre le plus en avant, ce qui n’a finalement pas besoin d’être mentionné.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n'y a pas besoin que vous correspondiez à tous les mots clés.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pas faire la redite du CV mais bien raccrocher le poste à votre PPP en usant de cas concrets.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les phrases bateaux que l’on trouve de partout. « Sérieux et rigoureux, blablabla. »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tous les cas, essayer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d’accrocher l’attention par de l’humain, du vécu, des expériences, des mots qui ont du sens pour vous et pour l’entreprise.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D63B47-914A-418A-BA06-1B760F27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1793C355-1C5E-4FD2-A263-59E65B95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7525" y="6378417"/>
            <a:ext cx="4953000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 SUITE DES ÉTAPES DE LA CANDIDATURE</a:t>
            </a:r>
          </a:p>
        </p:txBody>
      </p:sp>
    </p:spTree>
    <p:extLst>
      <p:ext uri="{BB962C8B-B14F-4D97-AF65-F5344CB8AC3E}">
        <p14:creationId xmlns:p14="http://schemas.microsoft.com/office/powerpoint/2010/main" val="255553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C2192F1-11CB-428A-B08C-EAF4E79F7D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23" r="24023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  <a:solidFill>
            <a:srgbClr val="7DAEDD"/>
          </a:solidFill>
        </p:spPr>
      </p:pic>
      <p:sp>
        <p:nvSpPr>
          <p:cNvPr id="19" name="Freeform 10">
            <a:extLst>
              <a:ext uri="{FF2B5EF4-FFF2-40B4-BE49-F238E27FC236}">
                <a16:creationId xmlns:a16="http://schemas.microsoft.com/office/drawing/2014/main" id="{FF606621-EDD0-4CB0-B5A0-2BD45884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0363A571-F6AE-46C7-8EA8-D5FDA362CB44}"/>
              </a:ext>
            </a:extLst>
          </p:cNvPr>
          <p:cNvSpPr txBox="1">
            <a:spLocks/>
          </p:cNvSpPr>
          <p:nvPr/>
        </p:nvSpPr>
        <p:spPr>
          <a:xfrm>
            <a:off x="765051" y="382385"/>
            <a:ext cx="6015897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La LETTRE DE MOTIVATION </a:t>
            </a:r>
            <a:r>
              <a:rPr kumimoji="0" lang="en-US" sz="2000" b="0" i="0" u="none" strike="noStrike" kern="1200" cap="all" spc="20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4/5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E0AF57-42C6-4312-BEDF-A384DC8E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2"/>
            <a:ext cx="6245349" cy="4016716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lettre doit répondre à différentes questions :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 En quoi l’offre/ l’entreprise m'intéresse »</a:t>
            </a:r>
          </a:p>
          <a:p>
            <a:pPr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Qui je suis » / « En quoi je suis fait pour cette offre »</a:t>
            </a:r>
          </a:p>
          <a:p>
            <a:pPr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 Qu’est-ce qui le justifie »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 Politesse »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refait relire la lettre par un tiers pour recueillir son avis et corriger les éventuelles erreurs de français.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b="1" dirty="0">
                <a:solidFill>
                  <a:srgbClr val="96C8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Astuce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Partir d’un modèle (nombreux sont disponibles en ligne) préexistant peut permettre de casser la peur de la feuille blanche.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Attention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Rajoutez de l’authenticité en parlant de vous et de votre vécu en appuyant de cas concrets. Un simple copié/collé sera inefficace !</a:t>
            </a:r>
          </a:p>
        </p:txBody>
      </p:sp>
      <p:sp>
        <p:nvSpPr>
          <p:cNvPr id="16" name="Espace réservé du pied de page 5">
            <a:extLst>
              <a:ext uri="{FF2B5EF4-FFF2-40B4-BE49-F238E27FC236}">
                <a16:creationId xmlns:a16="http://schemas.microsoft.com/office/drawing/2014/main" id="{601F1A2A-CD49-4423-84B6-C5A61368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6855" y="6302717"/>
            <a:ext cx="4953000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 SUITE DES ÉTAPES DE LA CANDIDATURE</a:t>
            </a:r>
          </a:p>
        </p:txBody>
      </p:sp>
    </p:spTree>
    <p:extLst>
      <p:ext uri="{BB962C8B-B14F-4D97-AF65-F5344CB8AC3E}">
        <p14:creationId xmlns:p14="http://schemas.microsoft.com/office/powerpoint/2010/main" val="87587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0CC761F-FFEA-4A60-BD5C-29E0DCD7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081" y="-8637"/>
            <a:ext cx="5195455" cy="6858000"/>
          </a:xfrm>
          <a:prstGeom prst="rect">
            <a:avLst/>
          </a:pr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18E8C5BB-A90A-496B-A745-79A49F350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DF23BE3-7D37-4133-9373-8CEB2570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5" y="2265538"/>
            <a:ext cx="4981575" cy="432576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relever dans l’annonce la ou les personnes à qui s’adresser pour l’envoi de la candidature (si besoin chercher le DRH sur LinkedIn)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S’adresser à la personne en la nommant en indiquant le bon titre (Madame UNTEL, Madame La Maire, Monsieur le Président, etc…)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on connait le nom de la personne, on la nomme !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l’o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bjet, mentionner l’intitulé exact du poste et le numéro de l’annonce s’il existe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Espacer les paragraphes par idée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Justifier le texte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Inviter au contact, à l’entrevue en fin de lettre et se rendre disponible pour plus d’informations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Terminer par une f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ormule de politesse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D63B47-914A-418A-BA06-1B760F27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1793C355-1C5E-4FD2-A263-59E65B95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7525" y="6378417"/>
            <a:ext cx="4953000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 SUITE DES ÉTAPES DE LA CANDIDATURE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214F53-FAAA-4204-B37C-189FB822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77" y="382385"/>
            <a:ext cx="5834823" cy="149213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595959"/>
                </a:solidFill>
              </a:rPr>
              <a:t>La LETTRE DE MOTIVATION </a:t>
            </a:r>
            <a:r>
              <a:rPr lang="fr-FR" sz="2000" dirty="0">
                <a:solidFill>
                  <a:srgbClr val="595959"/>
                </a:solidFill>
              </a:rPr>
              <a:t>5/5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0405A0D-0C81-4C03-95E4-56872D0D47FA}"/>
              </a:ext>
            </a:extLst>
          </p:cNvPr>
          <p:cNvSpPr txBox="1"/>
          <p:nvPr/>
        </p:nvSpPr>
        <p:spPr>
          <a:xfrm>
            <a:off x="6886575" y="822877"/>
            <a:ext cx="879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FF24AB-A973-4555-9F10-75684E7774CD}"/>
              </a:ext>
            </a:extLst>
          </p:cNvPr>
          <p:cNvSpPr txBox="1"/>
          <p:nvPr/>
        </p:nvSpPr>
        <p:spPr>
          <a:xfrm>
            <a:off x="10540999" y="989951"/>
            <a:ext cx="132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À l’attention 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CBFA2B-3998-41EB-9980-8EF65CA4E4E5}"/>
              </a:ext>
            </a:extLst>
          </p:cNvPr>
          <p:cNvSpPr txBox="1"/>
          <p:nvPr/>
        </p:nvSpPr>
        <p:spPr>
          <a:xfrm>
            <a:off x="8686981" y="2375452"/>
            <a:ext cx="213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+ n° de référence de l’annonce</a:t>
            </a:r>
          </a:p>
        </p:txBody>
      </p:sp>
    </p:spTree>
    <p:extLst>
      <p:ext uri="{BB962C8B-B14F-4D97-AF65-F5344CB8AC3E}">
        <p14:creationId xmlns:p14="http://schemas.microsoft.com/office/powerpoint/2010/main" val="45779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C2192F1-11CB-428A-B08C-EAF4E79F7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1" t="-85137" r="1414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  <a:solidFill>
            <a:srgbClr val="7DAEDD"/>
          </a:solidFill>
        </p:spPr>
      </p:pic>
      <p:sp>
        <p:nvSpPr>
          <p:cNvPr id="19" name="Freeform 10">
            <a:extLst>
              <a:ext uri="{FF2B5EF4-FFF2-40B4-BE49-F238E27FC236}">
                <a16:creationId xmlns:a16="http://schemas.microsoft.com/office/drawing/2014/main" id="{FF606621-EDD0-4CB0-B5A0-2BD45884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0363A571-F6AE-46C7-8EA8-D5FDA362CB44}"/>
              </a:ext>
            </a:extLst>
          </p:cNvPr>
          <p:cNvSpPr txBox="1">
            <a:spLocks/>
          </p:cNvSpPr>
          <p:nvPr/>
        </p:nvSpPr>
        <p:spPr>
          <a:xfrm>
            <a:off x="765051" y="382385"/>
            <a:ext cx="6015897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00" b="0" i="0" u="none" strike="noStrike" kern="1200" cap="all" spc="20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LE MAIL DE CANDIDATURE</a:t>
            </a:r>
            <a:endParaRPr kumimoji="0" lang="en-US" sz="2000" b="0" i="0" u="none" strike="noStrike" kern="1200" cap="all" spc="20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Impact" panose="020B0806030902050204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E0AF57-42C6-4312-BEDF-A384DC8E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2"/>
            <a:ext cx="6245349" cy="401671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mail qui accompagn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la candidature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peut être succin.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peut être l’occasion d’ajout d’informations complémentaires mais n’est pas une lettre de motivation.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exemple, je peux préciser que je m’installe dans la région ou que je suis fortement intéressée par telle ou telle chose dans l’entreprise.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fait le 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ien vers les réseaux pro et/ou le site internet.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se termine par une formule de politesse moins lourde que celle de la lettre de motivation : Cordialement (sauf cas particulier ; exemple personnage politique)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signe avec mon nom et prénom ou avec ma signature de mail si  j’en ai une.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Attention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Je n’oublie pas les pièces jointes ! </a:t>
            </a:r>
          </a:p>
        </p:txBody>
      </p:sp>
      <p:sp>
        <p:nvSpPr>
          <p:cNvPr id="16" name="Espace réservé du pied de page 5">
            <a:extLst>
              <a:ext uri="{FF2B5EF4-FFF2-40B4-BE49-F238E27FC236}">
                <a16:creationId xmlns:a16="http://schemas.microsoft.com/office/drawing/2014/main" id="{601F1A2A-CD49-4423-84B6-C5A61368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6855" y="6302717"/>
            <a:ext cx="4953000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 SUITE DES ÉTAPES DE LA CANDIDATURE</a:t>
            </a:r>
          </a:p>
        </p:txBody>
      </p:sp>
    </p:spTree>
    <p:extLst>
      <p:ext uri="{BB962C8B-B14F-4D97-AF65-F5344CB8AC3E}">
        <p14:creationId xmlns:p14="http://schemas.microsoft.com/office/powerpoint/2010/main" val="35940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1EDA1-C000-F96A-DA95-A7041C35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DE VIGILANCE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1D21FB-EB22-DAC9-D5CE-78645A70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953" y="2181226"/>
            <a:ext cx="6698004" cy="359359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Une compétence, ça ne s’énonce pas, ça se prouve !</a:t>
            </a:r>
          </a:p>
          <a:p>
            <a:r>
              <a:rPr lang="fr-FR" dirty="0"/>
              <a:t>Il est interdit de dresser des listes à la Prévert de vos langages de programmation</a:t>
            </a:r>
          </a:p>
          <a:p>
            <a:r>
              <a:rPr lang="fr-FR" dirty="0"/>
              <a:t>La première raison pour laquelle une lettre de motivation est mise à la poubelle par le recruteur, c’est parce qu’il ne se sent pas concerné par l’argumentaire.</a:t>
            </a:r>
          </a:p>
          <a:p>
            <a:r>
              <a:rPr lang="fr-FR" dirty="0"/>
              <a:t>Chaque lettre est UNIQUE !</a:t>
            </a:r>
          </a:p>
          <a:p>
            <a:r>
              <a:rPr lang="fr-FR" dirty="0"/>
              <a:t>On n’oublie pas de relancer par mail, une candidature qui n’aurait pas eu de réponses. Le délai de relance varie en fonction du contexte.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jaune, Panneau de signalisation&#10;&#10;Description générée automatiquement">
            <a:extLst>
              <a:ext uri="{FF2B5EF4-FFF2-40B4-BE49-F238E27FC236}">
                <a16:creationId xmlns:a16="http://schemas.microsoft.com/office/drawing/2014/main" id="{B6670465-8B7C-5BA1-7A06-94769BB58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45" y="2468689"/>
            <a:ext cx="3018663" cy="30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1980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Personnalisé 5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96C8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1460</Words>
  <Application>Microsoft Office PowerPoint</Application>
  <PresentationFormat>Grand écran</PresentationFormat>
  <Paragraphs>103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Wingdings</vt:lpstr>
      <vt:lpstr>Badge</vt:lpstr>
      <vt:lpstr>Où chercher une OFFRE ?</vt:lpstr>
      <vt:lpstr>J’AI Trouvé une OFFRE, JE l’ANALYSE</vt:lpstr>
      <vt:lpstr>La LETTRE DE MOTIVATION 1/5</vt:lpstr>
      <vt:lpstr>Présentation PowerPoint</vt:lpstr>
      <vt:lpstr>LA LETTRE DE MOTIVATION 3/5</vt:lpstr>
      <vt:lpstr>Présentation PowerPoint</vt:lpstr>
      <vt:lpstr>La LETTRE DE MOTIVATION 5/5</vt:lpstr>
      <vt:lpstr>Présentation PowerPoint</vt:lpstr>
      <vt:lpstr>POINTS DE VIGILANCE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Où chercher une OFFRE ?</dc:title>
  <dc:creator>Cécile Paulhiac</dc:creator>
  <cp:lastModifiedBy>Cécile Paulhiac</cp:lastModifiedBy>
  <cp:revision>2</cp:revision>
  <dcterms:created xsi:type="dcterms:W3CDTF">2023-03-08T18:16:32Z</dcterms:created>
  <dcterms:modified xsi:type="dcterms:W3CDTF">2024-02-15T13:06:18Z</dcterms:modified>
</cp:coreProperties>
</file>