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270" r:id="rId3"/>
    <p:sldId id="271" r:id="rId4"/>
    <p:sldId id="298" r:id="rId5"/>
    <p:sldId id="272" r:id="rId6"/>
    <p:sldId id="277" r:id="rId7"/>
    <p:sldId id="279" r:id="rId8"/>
    <p:sldId id="273" r:id="rId9"/>
    <p:sldId id="28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F5F8E-CD4D-41C1-9578-59776CB48CFE}" v="1" dt="2022-02-14T04:57:2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cile Paulhiac" userId="f07e2f527ee4a1ca" providerId="LiveId" clId="{1B66B234-2B51-4331-A274-0EF73E35E0B3}"/>
    <pc:docChg chg="modSld sldOrd">
      <pc:chgData name="Cécile Paulhiac" userId="f07e2f527ee4a1ca" providerId="LiveId" clId="{1B66B234-2B51-4331-A274-0EF73E35E0B3}" dt="2021-03-30T09:00:23.175" v="3"/>
      <pc:docMkLst>
        <pc:docMk/>
      </pc:docMkLst>
      <pc:sldChg chg="ord">
        <pc:chgData name="Cécile Paulhiac" userId="f07e2f527ee4a1ca" providerId="LiveId" clId="{1B66B234-2B51-4331-A274-0EF73E35E0B3}" dt="2021-03-30T09:00:16.570" v="1"/>
        <pc:sldMkLst>
          <pc:docMk/>
          <pc:sldMk cId="948831540" sldId="273"/>
        </pc:sldMkLst>
      </pc:sldChg>
      <pc:sldChg chg="ord">
        <pc:chgData name="Cécile Paulhiac" userId="f07e2f527ee4a1ca" providerId="LiveId" clId="{1B66B234-2B51-4331-A274-0EF73E35E0B3}" dt="2021-03-30T09:00:23.175" v="3"/>
        <pc:sldMkLst>
          <pc:docMk/>
          <pc:sldMk cId="633152228" sldId="279"/>
        </pc:sldMkLst>
      </pc:sldChg>
    </pc:docChg>
  </pc:docChgLst>
  <pc:docChgLst>
    <pc:chgData name="Cécile Paulhiac" userId="f07e2f527ee4a1ca" providerId="LiveId" clId="{63FF5F8E-CD4D-41C1-9578-59776CB48CFE}"/>
    <pc:docChg chg="custSel modSld">
      <pc:chgData name="Cécile Paulhiac" userId="f07e2f527ee4a1ca" providerId="LiveId" clId="{63FF5F8E-CD4D-41C1-9578-59776CB48CFE}" dt="2023-02-01T22:07:57.313" v="78" actId="20577"/>
      <pc:docMkLst>
        <pc:docMk/>
      </pc:docMkLst>
      <pc:sldChg chg="delSp modSp mod">
        <pc:chgData name="Cécile Paulhiac" userId="f07e2f527ee4a1ca" providerId="LiveId" clId="{63FF5F8E-CD4D-41C1-9578-59776CB48CFE}" dt="2023-02-01T22:07:57.313" v="78" actId="20577"/>
        <pc:sldMkLst>
          <pc:docMk/>
          <pc:sldMk cId="2983872603" sldId="299"/>
        </pc:sldMkLst>
        <pc:spChg chg="mod">
          <ac:chgData name="Cécile Paulhiac" userId="f07e2f527ee4a1ca" providerId="LiveId" clId="{63FF5F8E-CD4D-41C1-9578-59776CB48CFE}" dt="2023-02-01T22:07:57.313" v="78" actId="20577"/>
          <ac:spMkLst>
            <pc:docMk/>
            <pc:sldMk cId="2983872603" sldId="299"/>
            <ac:spMk id="3" creationId="{FE04E03C-5082-4DB6-9943-DAED270403BC}"/>
          </ac:spMkLst>
        </pc:spChg>
        <pc:spChg chg="del mod">
          <ac:chgData name="Cécile Paulhiac" userId="f07e2f527ee4a1ca" providerId="LiveId" clId="{63FF5F8E-CD4D-41C1-9578-59776CB48CFE}" dt="2023-02-01T22:07:33.603" v="48" actId="478"/>
          <ac:spMkLst>
            <pc:docMk/>
            <pc:sldMk cId="2983872603" sldId="299"/>
            <ac:spMk id="14" creationId="{30DD7894-2FD0-4D37-9FAF-4A52B83E853E}"/>
          </ac:spMkLst>
        </pc:spChg>
        <pc:picChg chg="del">
          <ac:chgData name="Cécile Paulhiac" userId="f07e2f527ee4a1ca" providerId="LiveId" clId="{63FF5F8E-CD4D-41C1-9578-59776CB48CFE}" dt="2023-02-01T22:07:40.607" v="51" actId="478"/>
          <ac:picMkLst>
            <pc:docMk/>
            <pc:sldMk cId="2983872603" sldId="299"/>
            <ac:picMk id="11" creationId="{B034CB5F-C453-4B7B-9E8D-809651576045}"/>
          </ac:picMkLst>
        </pc:picChg>
        <pc:picChg chg="del">
          <ac:chgData name="Cécile Paulhiac" userId="f07e2f527ee4a1ca" providerId="LiveId" clId="{63FF5F8E-CD4D-41C1-9578-59776CB48CFE}" dt="2023-02-01T22:07:38.209" v="50" actId="478"/>
          <ac:picMkLst>
            <pc:docMk/>
            <pc:sldMk cId="2983872603" sldId="299"/>
            <ac:picMk id="13" creationId="{405BFAFB-B28B-4EDB-97AE-690F42F3E5F8}"/>
          </ac:picMkLst>
        </pc:picChg>
        <pc:picChg chg="mod">
          <ac:chgData name="Cécile Paulhiac" userId="f07e2f527ee4a1ca" providerId="LiveId" clId="{63FF5F8E-CD4D-41C1-9578-59776CB48CFE}" dt="2022-02-14T04:57:28.033" v="32" actId="14826"/>
          <ac:picMkLst>
            <pc:docMk/>
            <pc:sldMk cId="2983872603" sldId="299"/>
            <ac:picMk id="16" creationId="{144B0909-682A-4418-9985-B8939D0732F7}"/>
          </ac:picMkLst>
        </pc:picChg>
        <pc:picChg chg="del">
          <ac:chgData name="Cécile Paulhiac" userId="f07e2f527ee4a1ca" providerId="LiveId" clId="{63FF5F8E-CD4D-41C1-9578-59776CB48CFE}" dt="2023-02-01T22:07:35.876" v="49" actId="478"/>
          <ac:picMkLst>
            <pc:docMk/>
            <pc:sldMk cId="2983872603" sldId="299"/>
            <ac:picMk id="18" creationId="{EE932C22-E97C-4CAC-93F1-C628D0D82B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83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8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3606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4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1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775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0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ecile.paulhiac@uca..f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issoudu13@yahou.f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2CBC5-8FBC-4239-A3C8-F667FF7E0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/>
              <a:t>LE CV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04E03C-5082-4DB6-9943-DAED2704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287" y="3788950"/>
            <a:ext cx="4886648" cy="1093507"/>
          </a:xfrm>
        </p:spPr>
        <p:txBody>
          <a:bodyPr>
            <a:normAutofit lnSpcReduction="10000"/>
          </a:bodyPr>
          <a:lstStyle/>
          <a:p>
            <a:r>
              <a:rPr lang="fr-FR" sz="2500" b="0" dirty="0">
                <a:solidFill>
                  <a:srgbClr val="262626"/>
                </a:solidFill>
                <a:latin typeface="+mj-lt"/>
              </a:rPr>
              <a:t>COURS</a:t>
            </a:r>
          </a:p>
          <a:p>
            <a:r>
              <a:rPr lang="fr-FR" dirty="0">
                <a:solidFill>
                  <a:srgbClr val="262626"/>
                </a:solidFill>
              </a:rPr>
              <a:t>Communication Technique</a:t>
            </a:r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B9A3065C-6F80-4913-B179-265D5A4F9251}"/>
              </a:ext>
            </a:extLst>
          </p:cNvPr>
          <p:cNvSpPr/>
          <p:nvPr/>
        </p:nvSpPr>
        <p:spPr>
          <a:xfrm flipH="1">
            <a:off x="5154968" y="5362112"/>
            <a:ext cx="7037032" cy="1495887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EC964A-5768-40E3-ACAD-0D61C701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" t="13249"/>
          <a:stretch/>
        </p:blipFill>
        <p:spPr>
          <a:xfrm>
            <a:off x="8762260" y="6152225"/>
            <a:ext cx="3429740" cy="705774"/>
          </a:xfrm>
          <a:prstGeom prst="rect">
            <a:avLst/>
          </a:prstGeom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144B0909-682A-4418-9985-B8939D07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20222" y="1047327"/>
            <a:ext cx="1151555" cy="11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7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13FD92C-96BA-475F-895E-13A26F698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" t="13249"/>
          <a:stretch/>
        </p:blipFill>
        <p:spPr>
          <a:xfrm>
            <a:off x="8474161" y="599758"/>
            <a:ext cx="3429740" cy="705774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6622F9-5A2D-4745-9A40-E3860D195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9" r="11240"/>
          <a:stretch/>
        </p:blipFill>
        <p:spPr>
          <a:xfrm>
            <a:off x="7402882" y="1315233"/>
            <a:ext cx="4513546" cy="5467610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5F7FB2-8376-4C20-A58A-22FBC99C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fr-FR" dirty="0"/>
              <a:t>Établir un CV « Générique 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0" y="2762249"/>
            <a:ext cx="6637831" cy="31813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CV « générique » est la version du CV qui ne cible pas une offre en particulier mais fait l’état de l’ensemble des expériences, formations et compétences du candidat.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CV dessine tout de même une tendance sur le secteur visé mais il devra être réajusté en fonction des offres sélectionnées.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1BD42499-917F-4B08-932D-2E4B293A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15741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E972F-F31B-4859-B0DD-52C68139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02" y="382385"/>
            <a:ext cx="6335338" cy="1492132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éléments essentiels du CV</a:t>
            </a:r>
            <a:r>
              <a:rPr lang="fr-FR" sz="5400" dirty="0"/>
              <a:t> </a:t>
            </a:r>
            <a:r>
              <a:rPr lang="fr-FR" sz="2200" dirty="0"/>
              <a:t>1/4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671AD5-8BDB-4D92-8B01-8B2733CAF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9" r="14666" b="1"/>
          <a:stretch/>
        </p:blipFill>
        <p:spPr>
          <a:xfrm>
            <a:off x="231234" y="-9525"/>
            <a:ext cx="4129822" cy="6867525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6E086-98F4-481D-93D6-3BD74DDA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272" y="2111697"/>
            <a:ext cx="3246674" cy="44129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photo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fr-FR" sz="12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Souriant, posture affirmée, mise en scène dans un bureau ou en activité pro, photo nette et récente </a:t>
            </a:r>
            <a:r>
              <a:rPr lang="fr-FR" sz="1200" b="0" i="0" dirty="0">
                <a:solidFill>
                  <a:srgbClr val="96C8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✔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fr-FR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souriant, photo type « scolaire », photo de vacances, photo type « top model », détourage maladroit, photo floue, photo ancienne </a:t>
            </a:r>
            <a:r>
              <a:rPr lang="fr-FR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0" indent="0">
              <a:lnSpc>
                <a:spcPct val="107000"/>
              </a:lnSpc>
              <a:buNone/>
            </a:pPr>
            <a:endParaRPr lang="fr-FR" sz="1200" dirty="0">
              <a:solidFill>
                <a:srgbClr val="96C8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L’identité</a:t>
            </a:r>
            <a:endParaRPr lang="fr-FR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fr-FR" sz="12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Nom, Prénom, Âge </a:t>
            </a:r>
            <a:r>
              <a:rPr lang="fr-FR" sz="1200" b="0" i="0" dirty="0">
                <a:solidFill>
                  <a:srgbClr val="96C8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✔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de naissance </a:t>
            </a:r>
            <a:r>
              <a:rPr lang="fr-FR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0" indent="0">
              <a:lnSpc>
                <a:spcPct val="107000"/>
              </a:lnSpc>
              <a:buNone/>
            </a:pPr>
            <a:endParaRPr lang="fr-FR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Adresse, téléphone, mail, modalité de contact (si disposition particulière ou décalage horaire par exemple)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forme du mail doit être professionnelle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cecile.paulhiac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@uca.fr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b="0" i="0" dirty="0">
                <a:solidFill>
                  <a:srgbClr val="96C8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✔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sissoudu13@yahou.fr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0" indent="0">
              <a:lnSpc>
                <a:spcPct val="107000"/>
              </a:lnSpc>
              <a:buNone/>
            </a:pPr>
            <a:endParaRPr lang="fr-FR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691EB0B3-F8D2-4A6E-82BB-5CDBAFAD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D3738D6-C66A-4E6B-8B29-4A0907FFEB5F}"/>
              </a:ext>
            </a:extLst>
          </p:cNvPr>
          <p:cNvSpPr txBox="1">
            <a:spLocks/>
          </p:cNvSpPr>
          <p:nvPr/>
        </p:nvSpPr>
        <p:spPr>
          <a:xfrm>
            <a:off x="8144514" y="2113026"/>
            <a:ext cx="3246674" cy="441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 permis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Type de permis, véhiculé ou non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Disponibilité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Immédiate ou date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Mobilité géographique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Région, France, étranger, etc.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 titre et la phrase d’accroche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Pour un stage ou pour un emploi, le titre doit correspondre à l’intitulé du poste visé.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Une phrase courte ou un paragraphe de 2-3 lignes expliquera le contexte, la motivation et la situation actuelle.</a:t>
            </a:r>
          </a:p>
        </p:txBody>
      </p:sp>
    </p:spTree>
    <p:extLst>
      <p:ext uri="{BB962C8B-B14F-4D97-AF65-F5344CB8AC3E}">
        <p14:creationId xmlns:p14="http://schemas.microsoft.com/office/powerpoint/2010/main" val="3801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8559C-D3CD-45B6-BC3C-B1199F9D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492147" cy="1492132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éléments essentiels du CV</a:t>
            </a:r>
            <a:r>
              <a:rPr lang="fr-FR" sz="5400" dirty="0"/>
              <a:t> </a:t>
            </a:r>
            <a:r>
              <a:rPr lang="fr-FR" sz="2200" dirty="0"/>
              <a:t>2/4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F1B6E-78A9-4028-A2BA-679D999F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926" y="3344047"/>
            <a:ext cx="1672202" cy="48599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20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L’entreprise</a:t>
            </a:r>
            <a:endParaRPr lang="fr-FR" sz="2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BF401B-6AE7-426E-AC72-07369527B35F}"/>
              </a:ext>
            </a:extLst>
          </p:cNvPr>
          <p:cNvSpPr txBox="1"/>
          <p:nvPr/>
        </p:nvSpPr>
        <p:spPr>
          <a:xfrm>
            <a:off x="838982" y="4048297"/>
            <a:ext cx="248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Les missions phares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55E9A22-38F3-494C-BFE3-97C37E7CE704}"/>
              </a:ext>
            </a:extLst>
          </p:cNvPr>
          <p:cNvSpPr txBox="1">
            <a:spLocks/>
          </p:cNvSpPr>
          <p:nvPr/>
        </p:nvSpPr>
        <p:spPr>
          <a:xfrm>
            <a:off x="680709" y="2420447"/>
            <a:ext cx="3045374" cy="43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L’intitulé du poste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CB9E7A-30BE-42A8-ACAC-4A887EDF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98" y="4048297"/>
            <a:ext cx="4788913" cy="129047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0FF46DA-1DBF-4D22-B82D-2188513C8DCB}"/>
              </a:ext>
            </a:extLst>
          </p:cNvPr>
          <p:cNvSpPr txBox="1">
            <a:spLocks/>
          </p:cNvSpPr>
          <p:nvPr/>
        </p:nvSpPr>
        <p:spPr>
          <a:xfrm>
            <a:off x="8793011" y="5088202"/>
            <a:ext cx="2164163" cy="485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La durée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ou les dates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4415D82-19BD-4239-A84B-C245C45E573D}"/>
              </a:ext>
            </a:extLst>
          </p:cNvPr>
          <p:cNvSpPr txBox="1">
            <a:spLocks/>
          </p:cNvSpPr>
          <p:nvPr/>
        </p:nvSpPr>
        <p:spPr>
          <a:xfrm>
            <a:off x="7633499" y="2079559"/>
            <a:ext cx="2538425" cy="779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ville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L’arrondissement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BFDFEC3-1C49-4B49-BE22-07FC14AE20CD}"/>
              </a:ext>
            </a:extLst>
          </p:cNvPr>
          <p:cNvSpPr txBox="1">
            <a:spLocks/>
          </p:cNvSpPr>
          <p:nvPr/>
        </p:nvSpPr>
        <p:spPr>
          <a:xfrm>
            <a:off x="8902712" y="3209890"/>
            <a:ext cx="1944759" cy="94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 pays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(si expérience à l’étranger)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A9408FC4-FEC6-40AD-8B2E-CC84BB5FCB91}"/>
              </a:ext>
            </a:extLst>
          </p:cNvPr>
          <p:cNvCxnSpPr>
            <a:cxnSpLocks/>
          </p:cNvCxnSpPr>
          <p:nvPr/>
        </p:nvCxnSpPr>
        <p:spPr>
          <a:xfrm rot="5400000">
            <a:off x="7683968" y="3000682"/>
            <a:ext cx="1566412" cy="11727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B0F78869-A097-4DEB-A2B4-9D8D33D0123C}"/>
              </a:ext>
            </a:extLst>
          </p:cNvPr>
          <p:cNvCxnSpPr>
            <a:cxnSpLocks/>
          </p:cNvCxnSpPr>
          <p:nvPr/>
        </p:nvCxnSpPr>
        <p:spPr>
          <a:xfrm>
            <a:off x="3231823" y="4304914"/>
            <a:ext cx="633167" cy="586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33C701F1-C87D-4BF4-AFF3-33E6E61680EA}"/>
              </a:ext>
            </a:extLst>
          </p:cNvPr>
          <p:cNvCxnSpPr/>
          <p:nvPr/>
        </p:nvCxnSpPr>
        <p:spPr>
          <a:xfrm rot="10800000" flipV="1">
            <a:off x="8793011" y="3875077"/>
            <a:ext cx="636823" cy="462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B37FF70F-DB96-43FC-B4A2-2962FF8CAFAA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9079025" y="4292134"/>
            <a:ext cx="524562" cy="1067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9CC5351C-AC48-48B9-9425-D8F3C419BFD0}"/>
              </a:ext>
            </a:extLst>
          </p:cNvPr>
          <p:cNvCxnSpPr>
            <a:cxnSpLocks/>
          </p:cNvCxnSpPr>
          <p:nvPr/>
        </p:nvCxnSpPr>
        <p:spPr>
          <a:xfrm>
            <a:off x="3325964" y="2670817"/>
            <a:ext cx="3695907" cy="1494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C8E05405-3A43-434F-9F96-EC1FFE3232E5}"/>
              </a:ext>
            </a:extLst>
          </p:cNvPr>
          <p:cNvCxnSpPr>
            <a:cxnSpLocks/>
          </p:cNvCxnSpPr>
          <p:nvPr/>
        </p:nvCxnSpPr>
        <p:spPr>
          <a:xfrm>
            <a:off x="3164828" y="3569015"/>
            <a:ext cx="1654822" cy="833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1EAB8BAB-6C00-40C3-9BCF-E86ECAFFE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" t="13249"/>
          <a:stretch/>
        </p:blipFill>
        <p:spPr>
          <a:xfrm>
            <a:off x="8474161" y="599758"/>
            <a:ext cx="3429740" cy="705774"/>
          </a:xfrm>
          <a:prstGeom prst="rect">
            <a:avLst/>
          </a:prstGeom>
        </p:spPr>
      </p:pic>
      <p:sp>
        <p:nvSpPr>
          <p:cNvPr id="53" name="Espace réservé du pied de page 5">
            <a:extLst>
              <a:ext uri="{FF2B5EF4-FFF2-40B4-BE49-F238E27FC236}">
                <a16:creationId xmlns:a16="http://schemas.microsoft.com/office/drawing/2014/main" id="{630590C5-7A7F-428C-909C-0C488CA3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E840CB3-651E-4CE0-956B-DF80E673A424}"/>
              </a:ext>
            </a:extLst>
          </p:cNvPr>
          <p:cNvSpPr txBox="1"/>
          <p:nvPr/>
        </p:nvSpPr>
        <p:spPr>
          <a:xfrm>
            <a:off x="4695825" y="2141157"/>
            <a:ext cx="318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expériences professionnelles</a:t>
            </a:r>
          </a:p>
        </p:txBody>
      </p:sp>
    </p:spTree>
    <p:extLst>
      <p:ext uri="{BB962C8B-B14F-4D97-AF65-F5344CB8AC3E}">
        <p14:creationId xmlns:p14="http://schemas.microsoft.com/office/powerpoint/2010/main" val="246749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able, pièce&#10;&#10;Description générée automatiquement">
            <a:extLst>
              <a:ext uri="{FF2B5EF4-FFF2-40B4-BE49-F238E27FC236}">
                <a16:creationId xmlns:a16="http://schemas.microsoft.com/office/drawing/2014/main" id="{11C389C2-7ECA-4E80-842D-3F7C91514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6" r="9804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5F7FB2-8376-4C20-A58A-22FBC99C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éléments essentiels du CV</a:t>
            </a:r>
            <a:r>
              <a:rPr lang="fr-FR" sz="5400" dirty="0"/>
              <a:t> </a:t>
            </a:r>
            <a:r>
              <a:rPr lang="fr-FR" sz="2200" dirty="0"/>
              <a:t>3/4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0" y="1988598"/>
            <a:ext cx="6350125" cy="47356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expériences professionnelles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stages peuvent 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être valorisés comme des expériences professionnelles</a:t>
            </a:r>
            <a:r>
              <a:rPr lang="fr-FR" sz="1400" dirty="0"/>
              <a:t> </a:t>
            </a:r>
            <a:r>
              <a:rPr lang="fr-FR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omettant la mention « stage »</a:t>
            </a: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fr-FR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 de nombreuses expériences, ne garder que les plus pertinentes par rapport au profil des postes visés.</a:t>
            </a:r>
          </a:p>
          <a:p>
            <a:pPr>
              <a:lnSpc>
                <a:spcPct val="100000"/>
              </a:lnSpc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Décrire l’entreprise et détailler le sigle si </a:t>
            </a:r>
            <a:r>
              <a:rPr lang="fr-FR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société </a:t>
            </a: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n’est pas connue.</a:t>
            </a:r>
          </a:p>
          <a:p>
            <a:pPr>
              <a:lnSpc>
                <a:spcPct val="100000"/>
              </a:lnSpc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mentionner sous chaque expérience que les missions phares (les missions annexes seront détaillées sur les autres supports ex: LinkedIn et lors de l’entretien)</a:t>
            </a:r>
          </a:p>
          <a:p>
            <a:pPr>
              <a:lnSpc>
                <a:spcPct val="100000"/>
              </a:lnSpc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expériences de bénévolat peuvent être mixées à l’expérience pro et seront rédigées de la même manière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Préférer les verbes d’action ou les verbes d’actions nominalisés :</a:t>
            </a:r>
          </a:p>
          <a:p>
            <a:pPr marL="0" indent="0">
              <a:lnSpc>
                <a:spcPct val="127000"/>
              </a:lnSpc>
              <a:buNone/>
            </a:pPr>
            <a:r>
              <a:rPr lang="fr-FR" sz="1300" dirty="0">
                <a:solidFill>
                  <a:srgbClr val="96C83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Définition de la stratégie social média et refonte des bornes tactiles et du site internet ✔</a:t>
            </a:r>
            <a:br>
              <a:rPr lang="fr-FR" sz="1300" dirty="0">
                <a:solidFill>
                  <a:srgbClr val="96C83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3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Stratégie social média, site internet </a:t>
            </a:r>
            <a:r>
              <a:rPr lang="fr-FR" sz="13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3B34746-3835-400A-823C-4DA9ADA1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349957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13FD92C-96BA-475F-895E-13A26F698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" t="13249"/>
          <a:stretch/>
        </p:blipFill>
        <p:spPr>
          <a:xfrm>
            <a:off x="8474161" y="599758"/>
            <a:ext cx="3429740" cy="705774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6622F9-5A2D-4745-9A40-E3860D195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9" r="11240"/>
          <a:stretch/>
        </p:blipFill>
        <p:spPr>
          <a:xfrm>
            <a:off x="7402882" y="1315233"/>
            <a:ext cx="4513546" cy="5467610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5F7FB2-8376-4C20-A58A-22FBC99C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fr-FR" dirty="0"/>
              <a:t>Les ÉLÉMENTS DU CV</a:t>
            </a:r>
            <a:br>
              <a:rPr lang="fr-FR" dirty="0"/>
            </a:br>
            <a:r>
              <a:rPr lang="fr-FR" dirty="0"/>
              <a:t>Recommandés </a:t>
            </a:r>
            <a:r>
              <a:rPr lang="fr-FR" sz="2200" dirty="0"/>
              <a:t>1/2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037347"/>
            <a:ext cx="6541928" cy="44382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domaines d’expertise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</a:t>
            </a: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compétences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section permet de mettre en avant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capacités acquises lors des différentes expériences qui peuvent s’adapter à d’autres domaines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compétences spécifiques qui concernent directement un poste en particulier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compétences adaptatives qui ne peuvent pas être prouvées par une expérience mais par des traits de personnalités.</a:t>
            </a:r>
          </a:p>
          <a:p>
            <a:pPr>
              <a:lnSpc>
                <a:spcPct val="100000"/>
              </a:lnSpc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700" dirty="0">
                <a:solidFill>
                  <a:srgbClr val="96C83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sz="17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ompétences techniques :  référencement SEO/SEA, écriture HTML/CSS </a:t>
            </a:r>
            <a: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✔</a:t>
            </a:r>
            <a:br>
              <a:rPr lang="fr-FR" sz="17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7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Compétences managériales : esprit d’équipe, gestion des prestataires </a:t>
            </a:r>
            <a: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✔</a:t>
            </a:r>
            <a:br>
              <a:rPr lang="fr-FR" sz="17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7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Compétences analytiques : analyse des statistiques, benchmark concurrentiel </a:t>
            </a:r>
            <a: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✔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700" dirty="0">
              <a:solidFill>
                <a:srgbClr val="96C8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Attention ! 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On évitera d’utiliser des jauges visuelles de compétences qui n’ont pas d’échelle de comparaison réelle et peuvent passer pour de l’arrogance.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1BD42499-917F-4B08-932D-2E4B293A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192634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E972F-F31B-4859-B0DD-52C68139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02" y="382385"/>
            <a:ext cx="6335338" cy="1492132"/>
          </a:xfrm>
        </p:spPr>
        <p:txBody>
          <a:bodyPr>
            <a:normAutofit/>
          </a:bodyPr>
          <a:lstStyle/>
          <a:p>
            <a:r>
              <a:rPr lang="fr-FR" dirty="0"/>
              <a:t>Les ÉLÉMENTS DU CV</a:t>
            </a:r>
            <a:br>
              <a:rPr lang="fr-FR" dirty="0"/>
            </a:br>
            <a:r>
              <a:rPr lang="fr-FR" dirty="0"/>
              <a:t>Recommandés </a:t>
            </a:r>
            <a:r>
              <a:rPr lang="fr-FR" sz="2200" dirty="0"/>
              <a:t>2/2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671AD5-8BDB-4D92-8B01-8B2733CAF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9" r="14666" b="1"/>
          <a:stretch/>
        </p:blipFill>
        <p:spPr>
          <a:xfrm>
            <a:off x="231234" y="-9525"/>
            <a:ext cx="4129822" cy="6867525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6E086-98F4-481D-93D6-3BD74DDA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272" y="2111697"/>
            <a:ext cx="7030212" cy="44129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logiciels maitrisés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Spécifier sa maitris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de chaque logiciel (notion, avancé, expert)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 pas citer de suite de logiciels complète lorsqu’on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n’en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maitrise qu’une partie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 : Suite Adobe alors qu’on ne maitrise que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Indesign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Photoshop.</a:t>
            </a:r>
          </a:p>
          <a:p>
            <a:pPr marL="0" indent="0">
              <a:buNone/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hobbies</a:t>
            </a: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Ils permettent aux recruteurs de connaître mieux la personnalité du candidat et ses goûts. </a:t>
            </a:r>
          </a:p>
          <a:p>
            <a:pPr marL="0" indent="0">
              <a:buNone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Afin d’être différenciant, il est intéressant de préciser le plus possible ses centres d’intérêt et de mettre l’accent sur les aspects originaux.</a:t>
            </a: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Pyrograveur amateur, club de pyrogravure de Mantes la Jolie </a:t>
            </a:r>
            <a: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✔</a:t>
            </a:r>
            <a:b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Littérature contemporaine coréenne </a:t>
            </a:r>
            <a:r>
              <a:rPr lang="fr-FR" sz="1800" dirty="0">
                <a:solidFill>
                  <a:srgbClr val="96C83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✔</a:t>
            </a:r>
            <a:b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 plastique, lecture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691EB0B3-F8D2-4A6E-82BB-5CDBAFAD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63315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A794FD-518A-4BCA-B4E0-20594A0B8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0" r="10655" b="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28305-3077-4D9B-BD4A-422C84DD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053389"/>
            <a:ext cx="6335338" cy="365925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iplômes et formations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Préciser date, titre du diplôme, équivalence nationale si diplôme étranger ou école privée, organisme de formation, lieu de formation.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réciser les mentions obtenues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mentionner le bac que si c’est votre seul diplôme</a:t>
            </a:r>
            <a:endParaRPr lang="fr-F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Les certifications obtenues en dehors du cadre scolaire peuvent être précisées. Ex : PSC1, …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niveau de langue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Spécifier le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de chaque langue. Il n’est pas nécessaire de préciser sa maitrise du français. 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1087AF0-3C79-479E-BC40-E3311A2B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677" y="382385"/>
            <a:ext cx="6335338" cy="1492132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éléments essentiels du CV</a:t>
            </a:r>
            <a:r>
              <a:rPr lang="fr-FR" sz="5400" dirty="0"/>
              <a:t> </a:t>
            </a:r>
            <a:r>
              <a:rPr lang="fr-FR" sz="2200" dirty="0"/>
              <a:t>4/4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B959F09-55D8-47D1-B0B0-D17877BE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EDDE87A0-581C-4125-A876-4E5CA08A0548}"/>
              </a:ext>
            </a:extLst>
          </p:cNvPr>
          <p:cNvSpPr/>
          <p:nvPr/>
        </p:nvSpPr>
        <p:spPr>
          <a:xfrm>
            <a:off x="5272085" y="5521072"/>
            <a:ext cx="6144522" cy="8011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EAC2E9-B062-4482-B39E-12F50A3FDBE4}"/>
              </a:ext>
            </a:extLst>
          </p:cNvPr>
          <p:cNvSpPr txBox="1"/>
          <p:nvPr/>
        </p:nvSpPr>
        <p:spPr>
          <a:xfrm>
            <a:off x="5272085" y="5794341"/>
            <a:ext cx="7761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Niveau élémentaire :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A1 ou A2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- Niveau indépendant :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B1 ou B2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- Niveau expérimenté :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C1 ou C2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8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able, pièce&#10;&#10;Description générée automatiquement">
            <a:extLst>
              <a:ext uri="{FF2B5EF4-FFF2-40B4-BE49-F238E27FC236}">
                <a16:creationId xmlns:a16="http://schemas.microsoft.com/office/drawing/2014/main" id="{11C389C2-7ECA-4E80-842D-3F7C91514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6" r="9804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5F7FB2-8376-4C20-A58A-22FBC99C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fr-FR" dirty="0"/>
              <a:t>CV, LES POINTS DE VIGILANCE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370983"/>
            <a:ext cx="6350125" cy="4487017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Le CV doit être :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Lisible/aéré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 en adéquation avec sa personnalité et le domaine visé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Orthographe irréprochable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pas oublier de faire le lien vers le digital :</a:t>
            </a:r>
          </a:p>
          <a:p>
            <a:pPr lvl="0"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réseaux sociaux pros</a:t>
            </a:r>
          </a:p>
          <a:p>
            <a:pPr lvl="0"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site internet / portfolio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3B34746-3835-400A-823C-4DA9ADA1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6347342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nalisé 5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96C8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870</Words>
  <Application>Microsoft Office PowerPoint</Application>
  <PresentationFormat>Grand écran</PresentationFormat>
  <Paragraphs>104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Wingdings</vt:lpstr>
      <vt:lpstr>Badge</vt:lpstr>
      <vt:lpstr>LE CV</vt:lpstr>
      <vt:lpstr>Établir un CV « Générique »</vt:lpstr>
      <vt:lpstr>Les éléments essentiels du CV 1/4</vt:lpstr>
      <vt:lpstr>Les éléments essentiels du CV 2/4</vt:lpstr>
      <vt:lpstr>Les éléments essentiels du CV 3/4</vt:lpstr>
      <vt:lpstr>Les ÉLÉMENTS DU CV Recommandés 1/2</vt:lpstr>
      <vt:lpstr>Les ÉLÉMENTS DU CV Recommandés 2/2</vt:lpstr>
      <vt:lpstr>Les éléments essentiels du CV 4/4</vt:lpstr>
      <vt:lpstr>CV, LES POINTS DE VIGILANCE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Cécile Paulhiac</dc:creator>
  <cp:lastModifiedBy>Cécile Paulhiac</cp:lastModifiedBy>
  <cp:revision>3</cp:revision>
  <dcterms:created xsi:type="dcterms:W3CDTF">2021-03-28T12:00:03Z</dcterms:created>
  <dcterms:modified xsi:type="dcterms:W3CDTF">2024-01-31T16:39:17Z</dcterms:modified>
</cp:coreProperties>
</file>