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4" r:id="rId6"/>
    <p:sldId id="297" r:id="rId7"/>
    <p:sldId id="295" r:id="rId8"/>
    <p:sldId id="276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Yaza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2" y="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8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9ECB12-CFC6-4350-A4DE-F8F826AE66F1}" type="datetime1">
              <a:rPr lang="tr-TR" smtClean="0"/>
              <a:t>15.11.2024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799371-706D-44BC-B89E-BBDA88FAFD5A}" type="datetime1">
              <a:rPr lang="tr-TR" noProof="0" smtClean="0"/>
              <a:t>15.11.2024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29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59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İçer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5" name="İçerik Yer Tutucus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6" name="İçerik Yer Tutucus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7" name="İçerik Yer Tutucus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İki İçe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20" name="Metin Yer Tutucusu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5" name="Metin Yer Tutucusu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6" name="Metin Yer Tutucusu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7" name="Metin Yer Tutucusu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8" name="Metin Yer Tutucusu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9" name="Metin Yer Tutucusu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Grafik Yer Tutucusu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tr-TR" noProof="0"/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an çizelges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6" name="Metin Yer Tutucusu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</a:t>
            </a:r>
          </a:p>
        </p:txBody>
      </p:sp>
      <p:sp>
        <p:nvSpPr>
          <p:cNvPr id="7" name="Metin Yer Tutucusu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8" name="Metin Yer Tutucusu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9" name="Metin Yer Tutucusu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0" name="Metin Yer Tutucusu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3" name="Metin Yer Tutucusu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6" name="Metin Yer Tutucusu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7" name="Metin Yer Tutucusu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8" name="Metin Yer Tutucusu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9" name="Metin Yer Tutucusu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</a:t>
            </a:r>
          </a:p>
        </p:txBody>
      </p:sp>
      <p:sp>
        <p:nvSpPr>
          <p:cNvPr id="20" name="Metin Yer Tutucusu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1" name="Metin Yer Tutucusu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4" name="Metin Yer Tutucusu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5" name="Metin Yer Tutucusu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6" name="Metin Yer Tutucusu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9" name="Metin Yer Tutucusu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7" name="Metin Yer Tutucusu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1" name="Metin Yer Tutucusu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Tarih Yer Tutucusu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7" name="Alt Bilgi Yer Tutucusu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8" name="Slayt Numarası Yer Tutucusu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7" name="SmartArt Yer Tutucusu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tr-TR" noProof="0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işilik Ekip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Kişilik Ekip Slaydı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5" name="Resim Yer Tutucusu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54" name="Metin Yer Tutucusu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2" name="Metin Yer Tutucusu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6" name="Resim Yer Tutucusu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59" name="Metin Yer Tutucusu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3" name="Metin Yer Tutucusu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7" name="Resim Yer Tutucusu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60" name="Metin Yer Tutucusu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4" name="Metin Yer Tutucusu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8" name="Resim Yer Tutucusu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61" name="Metin Yer Tutucusu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5" name="Metin Yer Tutucusu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İçerik Yer Tutucus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İçerik Yer Tutucus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İçerik Yer Tutucus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14" name="Metin Yer Tutucusu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anı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BAŞLIĞI DÜZENLEMEK İÇİN TIKLAYIN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7" name="Metin Yer Tutucusu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8" name="Metin Yer Tutucusu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34" name="Metin Yer Tutucusu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5" name="Metin Yer Tutucusu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6" name="Metin Yer Tutucusu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7" name="Metin Yer Tutucusu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tr-TR" noProof="0"/>
              <a:t>Sunum Destesi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2 Sütu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1" name="Metin Yer Tutucusu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32" name="Metin Yer Tutucusu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3" name="Metin Yer Tutucusu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34" name="Metin Yer Tutucusu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2" name="Metin Yer Tutucusu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13" name="Metin Yer Tutucusu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2" name="Düz Bağlayıcı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3 Sütu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8" name="Metin Yer Tutucusu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0" name="Metin Yer Tutucusu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3" name="Metin Yer Tutucusu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4" name="Metin Yer Tutucusu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iri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So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Yer Tutucusu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2" name="Metin Yer Tutucusu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3" name="Metin Yer Tutucusu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4" name="Metin Yer Tutucusu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6" name="Metin Yer Tutucusu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7" name="Tarih Yer Tutucusu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8" name="Alt Bilgi Yer Tutucusu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9" name="Slayt Numarası Yer Tutucusu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ç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ccbdb.nist.gov/exp2x.asp?casno=107062&amp;charge=0" TargetMode="External"/><Relationship Id="rId2" Type="http://schemas.openxmlformats.org/officeDocument/2006/relationships/hyperlink" Target="https://doi.org/10.1007/978-3-319-41093-7_5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874" y="4434840"/>
            <a:ext cx="6360938" cy="1122202"/>
          </a:xfrm>
        </p:spPr>
        <p:txBody>
          <a:bodyPr rtlCol="0"/>
          <a:lstStyle/>
          <a:p>
            <a:pPr rtl="0"/>
            <a:r>
              <a:rPr lang="tr-TR" dirty="0"/>
              <a:t>1,2 -</a:t>
            </a:r>
            <a:r>
              <a:rPr lang="en-US" dirty="0"/>
              <a:t>dichloroethane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82" y="5586890"/>
            <a:ext cx="6231629" cy="396660"/>
          </a:xfrm>
        </p:spPr>
        <p:txBody>
          <a:bodyPr rtlCol="0"/>
          <a:lstStyle/>
          <a:p>
            <a:pPr rtl="0"/>
            <a:r>
              <a:rPr lang="tr-TR" dirty="0"/>
              <a:t>Nurefşan Nazlı YÜZÜKIRMIZI- 280102002</a:t>
            </a:r>
          </a:p>
        </p:txBody>
      </p:sp>
      <p:pic>
        <p:nvPicPr>
          <p:cNvPr id="5" name="Picture 4" descr="A molecule model of a molecule&#10;&#10;Description automatically generated">
            <a:extLst>
              <a:ext uri="{FF2B5EF4-FFF2-40B4-BE49-F238E27FC236}">
                <a16:creationId xmlns:a16="http://schemas.microsoft.com/office/drawing/2014/main" id="{2B195EAC-D1B7-AEDD-50B3-DDEC82AA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35" y="1935267"/>
            <a:ext cx="6115128" cy="30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C8532-9FD3-6829-E550-D60428AC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2</a:t>
            </a:fld>
            <a:endParaRPr lang="tr-TR" noProof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55AA03-B68C-4F3A-7A89-BC53344A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44" y="463482"/>
            <a:ext cx="4412757" cy="2938687"/>
          </a:xfrm>
          <a:prstGeom prst="rect">
            <a:avLst/>
          </a:prstGeom>
        </p:spPr>
      </p:pic>
      <p:pic>
        <p:nvPicPr>
          <p:cNvPr id="12" name="Picture 11" descr="A graph of different molecules&#10;&#10;Description automatically generated with medium confidence">
            <a:extLst>
              <a:ext uri="{FF2B5EF4-FFF2-40B4-BE49-F238E27FC236}">
                <a16:creationId xmlns:a16="http://schemas.microsoft.com/office/drawing/2014/main" id="{B11795F7-EC90-6B0A-B58A-C687F0C8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44" y="3679168"/>
            <a:ext cx="4412756" cy="304230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978760-69E6-69E2-427C-30D2665E7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96512"/>
              </p:ext>
            </p:extLst>
          </p:nvPr>
        </p:nvGraphicFramePr>
        <p:xfrm>
          <a:off x="1822452" y="240145"/>
          <a:ext cx="5237018" cy="64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955">
                  <a:extLst>
                    <a:ext uri="{9D8B030D-6E8A-4147-A177-3AD203B41FA5}">
                      <a16:colId xmlns:a16="http://schemas.microsoft.com/office/drawing/2014/main" val="2748406364"/>
                    </a:ext>
                  </a:extLst>
                </a:gridCol>
                <a:gridCol w="2625063">
                  <a:extLst>
                    <a:ext uri="{9D8B030D-6E8A-4147-A177-3AD203B41FA5}">
                      <a16:colId xmlns:a16="http://schemas.microsoft.com/office/drawing/2014/main" val="2273607218"/>
                    </a:ext>
                  </a:extLst>
                </a:gridCol>
              </a:tblGrid>
              <a:tr h="892961">
                <a:tc>
                  <a:txBody>
                    <a:bodyPr/>
                    <a:lstStyle/>
                    <a:p>
                      <a:r>
                        <a:rPr lang="tr-TR" sz="3200" dirty="0" err="1">
                          <a:solidFill>
                            <a:schemeClr val="bg1"/>
                          </a:solidFill>
                        </a:rPr>
                        <a:t>Calculated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dirty="0" err="1"/>
                        <a:t>Literature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09675"/>
                  </a:ext>
                </a:extLst>
              </a:tr>
              <a:tr h="931395">
                <a:tc>
                  <a:txBody>
                    <a:bodyPr/>
                    <a:lstStyle/>
                    <a:p>
                      <a:r>
                        <a:rPr lang="tr-TR" dirty="0" err="1"/>
                        <a:t>Dihedral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Cl-C-C-Cl : 180˚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Dihedral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Angle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Cl-C-C-Cl : 180˚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93069"/>
                  </a:ext>
                </a:extLst>
              </a:tr>
              <a:tr h="931395">
                <a:tc>
                  <a:txBody>
                    <a:bodyPr/>
                    <a:lstStyle/>
                    <a:p>
                      <a:r>
                        <a:rPr lang="tr-TR" dirty="0" err="1"/>
                        <a:t>Angle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C-C-Cl:112˚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Angle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C-C-Cl:109˚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08058"/>
                  </a:ext>
                </a:extLst>
              </a:tr>
              <a:tr h="9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Angle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C-C-H:110˚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Angle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C-C-H:113.2˚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97473"/>
                  </a:ext>
                </a:extLst>
              </a:tr>
              <a:tr h="931395">
                <a:tc>
                  <a:txBody>
                    <a:bodyPr/>
                    <a:lstStyle/>
                    <a:p>
                      <a:r>
                        <a:rPr lang="tr-TR" dirty="0"/>
                        <a:t>Bond </a:t>
                      </a:r>
                      <a:r>
                        <a:rPr lang="tr-TR" dirty="0" err="1"/>
                        <a:t>distance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C-C: 1.5Å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Bond </a:t>
                      </a:r>
                      <a:r>
                        <a:rPr lang="tr-TR" dirty="0" err="1"/>
                        <a:t>distance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C-C: 1.5Å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7964"/>
                  </a:ext>
                </a:extLst>
              </a:tr>
              <a:tr h="9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Bond </a:t>
                      </a:r>
                      <a:r>
                        <a:rPr lang="tr-TR" dirty="0" err="1"/>
                        <a:t>distance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C-H: 1.1Å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Bond </a:t>
                      </a:r>
                      <a:r>
                        <a:rPr lang="tr-TR" dirty="0" err="1"/>
                        <a:t>distance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C-H: 1.1Å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49170"/>
                  </a:ext>
                </a:extLst>
              </a:tr>
              <a:tr h="9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Bond </a:t>
                      </a:r>
                      <a:r>
                        <a:rPr lang="tr-TR" dirty="0" err="1"/>
                        <a:t>distance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C-Cl: 1.9Å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Bond </a:t>
                      </a:r>
                      <a:r>
                        <a:rPr lang="tr-TR" dirty="0" err="1"/>
                        <a:t>distance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Between</a:t>
                      </a:r>
                      <a:r>
                        <a:rPr lang="tr-TR" dirty="0"/>
                        <a:t> C-Cl: 1.8Å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4495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EAAF3F-CA04-E9CB-1B1E-76FC4BDF3EDD}"/>
              </a:ext>
            </a:extLst>
          </p:cNvPr>
          <p:cNvSpPr txBox="1"/>
          <p:nvPr/>
        </p:nvSpPr>
        <p:spPr>
          <a:xfrm>
            <a:off x="7188116" y="3376538"/>
            <a:ext cx="1258455" cy="276999"/>
          </a:xfrm>
          <a:prstGeom prst="rect">
            <a:avLst/>
          </a:prstGeom>
          <a:solidFill>
            <a:schemeClr val="accent1"/>
          </a:solidFill>
          <a:ln>
            <a:solidFill>
              <a:srgbClr val="E9E6DF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err="1"/>
              <a:t>Literature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603BB-EF80-4B42-27BB-96D4BD505EE9}"/>
              </a:ext>
            </a:extLst>
          </p:cNvPr>
          <p:cNvSpPr txBox="1"/>
          <p:nvPr/>
        </p:nvSpPr>
        <p:spPr>
          <a:xfrm>
            <a:off x="7188116" y="205973"/>
            <a:ext cx="3636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/>
              <a:t>Calculated</a:t>
            </a:r>
            <a:r>
              <a:rPr lang="tr-TR" sz="1400" dirty="0"/>
              <a:t> </a:t>
            </a:r>
            <a:r>
              <a:rPr lang="tr-TR" sz="1400" dirty="0" err="1"/>
              <a:t>with</a:t>
            </a:r>
            <a:r>
              <a:rPr lang="tr-TR" sz="1400" dirty="0"/>
              <a:t> </a:t>
            </a:r>
            <a:r>
              <a:rPr lang="tr-TR" sz="1400" dirty="0" err="1"/>
              <a:t>zero</a:t>
            </a:r>
            <a:r>
              <a:rPr lang="tr-TR" sz="1400" dirty="0"/>
              <a:t> </a:t>
            </a:r>
            <a:r>
              <a:rPr lang="tr-TR" sz="1400" dirty="0" err="1"/>
              <a:t>correction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22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3143-397F-E3FF-4134-BDE394A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1" y="1152771"/>
            <a:ext cx="6272140" cy="84630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dirty="0" err="1"/>
              <a:t>Result</a:t>
            </a:r>
            <a:endParaRPr lang="en-US" dirty="0"/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3A5802D-7511-2C9C-3E14-145F6C96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880561"/>
            <a:ext cx="6382326" cy="2674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BC79FD-8691-2395-BCF1-73CF8624AD1C}"/>
              </a:ext>
            </a:extLst>
          </p:cNvPr>
          <p:cNvSpPr txBox="1"/>
          <p:nvPr/>
        </p:nvSpPr>
        <p:spPr>
          <a:xfrm>
            <a:off x="5080001" y="4729018"/>
            <a:ext cx="53626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8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tr-TR" sz="2800" dirty="0"/>
          </a:p>
          <a:p>
            <a:r>
              <a:rPr lang="en-US" dirty="0"/>
              <a:t># opt hf/6-31g </a:t>
            </a:r>
            <a:r>
              <a:rPr lang="en-US" dirty="0" err="1"/>
              <a:t>geom</a:t>
            </a:r>
            <a:r>
              <a:rPr lang="en-US" dirty="0"/>
              <a:t>=connectivity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9C68-74EE-6A96-E31D-9AE2C4A8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5FBC-B1FD-7750-94BA-0DD20C10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084945"/>
            <a:ext cx="5111750" cy="28632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Gonzalez, Miguel. (2011). Force </a:t>
            </a:r>
            <a:r>
              <a:rPr lang="fr-FR" dirty="0" err="1"/>
              <a:t>fields</a:t>
            </a:r>
            <a:r>
              <a:rPr lang="fr-FR" dirty="0"/>
              <a:t> and </a:t>
            </a:r>
            <a:r>
              <a:rPr lang="fr-FR" dirty="0" err="1"/>
              <a:t>molecular</a:t>
            </a:r>
            <a:r>
              <a:rPr lang="fr-FR" dirty="0"/>
              <a:t> </a:t>
            </a:r>
            <a:r>
              <a:rPr lang="fr-FR" dirty="0" err="1"/>
              <a:t>dynamics</a:t>
            </a:r>
            <a:r>
              <a:rPr lang="fr-FR" dirty="0"/>
              <a:t> simulations. École thématique de la Société Française de la Neutronique. 12. 169-200. 10.1051/</a:t>
            </a:r>
            <a:r>
              <a:rPr lang="fr-FR" dirty="0" err="1"/>
              <a:t>sfn</a:t>
            </a:r>
            <a:r>
              <a:rPr lang="fr-FR" dirty="0"/>
              <a:t>/201112009. </a:t>
            </a:r>
            <a:endParaRPr lang="tr-TR" dirty="0"/>
          </a:p>
          <a:p>
            <a:r>
              <a:rPr lang="en-US" dirty="0"/>
              <a:t>Teixeira-Dias, J.J.C. (2017). Molecular Structure. In: Molecular Physical Chemistry. Springer, Cham. </a:t>
            </a:r>
            <a:r>
              <a:rPr lang="en-US" dirty="0">
                <a:hlinkClick r:id="rId2"/>
              </a:rPr>
              <a:t>https://doi.org/10.1007/978-3-319-41093-7_5</a:t>
            </a:r>
            <a:endParaRPr lang="tr-TR" dirty="0"/>
          </a:p>
          <a:p>
            <a:r>
              <a:rPr lang="en-US" dirty="0"/>
              <a:t>National Institute of Standards and Technology (NIST). (n.d.). </a:t>
            </a:r>
            <a:r>
              <a:rPr lang="en-US" i="1" dirty="0"/>
              <a:t>Experimental data on 2-butanol</a:t>
            </a:r>
            <a:r>
              <a:rPr lang="en-US" dirty="0"/>
              <a:t>. Retrieved November 15, 2024, from </a:t>
            </a:r>
            <a:r>
              <a:rPr lang="en-US" dirty="0">
                <a:hlinkClick r:id="rId3"/>
              </a:rPr>
              <a:t>https://cccbdb.nist.gov/exp2x.asp?casno=107062&amp;charge=0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482A-2473-DBE2-72CF-CA1CA2E5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066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tr-TR"/>
              <a:t>TEŞEKKÜRLER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k Çizgili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7_TF22318419_Win32" id="{53341AA4-6F95-4EB6-81E0-A506E22DE5A3}" vid="{103D588D-55EF-41EB-93E0-001907867DD5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B21E77BA4EEF942A543FFB65C5BC5E1" ma:contentTypeVersion="4" ma:contentTypeDescription="Yeni belge oluşturun." ma:contentTypeScope="" ma:versionID="09518a51e845b9039465984f860fe1a7">
  <xsd:schema xmlns:xsd="http://www.w3.org/2001/XMLSchema" xmlns:xs="http://www.w3.org/2001/XMLSchema" xmlns:p="http://schemas.microsoft.com/office/2006/metadata/properties" xmlns:ns2="15370067-55a8-4573-89c1-7f8b1362fdbf" targetNamespace="http://schemas.microsoft.com/office/2006/metadata/properties" ma:root="true" ma:fieldsID="d424564e057e67e91d1e667c7c622a13" ns2:_="">
    <xsd:import namespace="15370067-55a8-4573-89c1-7f8b1362f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0067-55a8-4573-89c1-7f8b1362f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CBD319-A4CC-41B2-89B0-39641A8B07AB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satış tanıtımı</Template>
  <TotalTime>62</TotalTime>
  <Words>215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Tek Çizgili</vt:lpstr>
      <vt:lpstr>1,2 -dichloroethane</vt:lpstr>
      <vt:lpstr>PowerPoint Presentation</vt:lpstr>
      <vt:lpstr>Result</vt:lpstr>
      <vt:lpstr>References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Nurefşan Nazlı YÜZÜKIRMIZI</dc:creator>
  <cp:lastModifiedBy>Nurefşan Nazlı YÜZÜKIRMIZI</cp:lastModifiedBy>
  <cp:revision>3</cp:revision>
  <dcterms:created xsi:type="dcterms:W3CDTF">2024-11-15T07:37:04Z</dcterms:created>
  <dcterms:modified xsi:type="dcterms:W3CDTF">2024-11-15T08:39:40Z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0x010100CB21E77BA4EEF942A543FFB65C5BC5E1</vt:lpwstr>
  </property>
</Properties>
</file>