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olors2.xml" ContentType="application/vnd.ms-office.chartcolorstyle+xml"/>
  <Override PartName="/ppt/charts/style2.xml" ContentType="application/vnd.ms-office.chartstyle+xml"/>
  <Override PartName="/ppt/charts/chart2.xml" ContentType="application/vnd.openxmlformats-officedocument.drawingml.chart+xml"/>
  <Override PartName="/ppt/theme/theme1.xml" ContentType="application/vnd.openxmlformats-officedocument.theme+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charts/chart1.xml" ContentType="application/vnd.openxmlformats-officedocument.drawingml.char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64" r:id="rId5"/>
    <p:sldId id="266" r:id="rId6"/>
    <p:sldId id="265" r:id="rId7"/>
    <p:sldId id="267" r:id="rId8"/>
    <p:sldId id="274" r:id="rId9"/>
    <p:sldId id="268" r:id="rId10"/>
    <p:sldId id="259" r:id="rId11"/>
    <p:sldId id="270" r:id="rId12"/>
    <p:sldId id="271" r:id="rId13"/>
    <p:sldId id="272" r:id="rId14"/>
    <p:sldId id="273" r:id="rId15"/>
    <p:sldId id="269" r:id="rId16"/>
    <p:sldId id="275" r:id="rId17"/>
    <p:sldId id="276" r:id="rId18"/>
    <p:sldId id="27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1646"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elih\Desktop\datas.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melih\Desktop\datas.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a:t>Possible</a:t>
            </a:r>
            <a:r>
              <a:rPr lang="tr-TR" baseline="0"/>
              <a:t> Keto and enol tautomers of DMPD</a:t>
            </a:r>
            <a:endParaRPr lang="tr-T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2"/>
              <c:layout>
                <c:manualLayout>
                  <c:x val="-5.5173665791775975E-2"/>
                  <c:y val="-5.7835739282589678E-2"/>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AAB-4DAE-A74B-6D56D857EE16}"/>
                </c:ext>
              </c:extLst>
            </c:dLbl>
            <c:dLbl>
              <c:idx val="3"/>
              <c:layout>
                <c:manualLayout>
                  <c:x val="1.1493000874890639E-2"/>
                  <c:y val="2.5497594050743488E-2"/>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AAB-4DAE-A74B-6D56D857EE1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Erhf!$B$3:$B$10</c:f>
              <c:strCache>
                <c:ptCount val="8"/>
                <c:pt idx="0">
                  <c:v>E1</c:v>
                </c:pt>
                <c:pt idx="1">
                  <c:v>E2</c:v>
                </c:pt>
                <c:pt idx="2">
                  <c:v>E3</c:v>
                </c:pt>
                <c:pt idx="3">
                  <c:v>E8</c:v>
                </c:pt>
                <c:pt idx="4">
                  <c:v>E9</c:v>
                </c:pt>
                <c:pt idx="5">
                  <c:v>E13</c:v>
                </c:pt>
                <c:pt idx="6">
                  <c:v>K1</c:v>
                </c:pt>
                <c:pt idx="7">
                  <c:v>K6</c:v>
                </c:pt>
              </c:strCache>
            </c:strRef>
          </c:xVal>
          <c:yVal>
            <c:numRef>
              <c:f>Erhf!$C$3:$C$10</c:f>
              <c:numCache>
                <c:formatCode>General</c:formatCode>
                <c:ptCount val="8"/>
                <c:pt idx="0">
                  <c:v>-651.18236509999997</c:v>
                </c:pt>
                <c:pt idx="1">
                  <c:v>-651.18229169999995</c:v>
                </c:pt>
                <c:pt idx="2">
                  <c:v>-651.18229169999995</c:v>
                </c:pt>
                <c:pt idx="3">
                  <c:v>-651.17861287999995</c:v>
                </c:pt>
                <c:pt idx="4">
                  <c:v>-647.70029867999995</c:v>
                </c:pt>
                <c:pt idx="5">
                  <c:v>-651.18594066000003</c:v>
                </c:pt>
                <c:pt idx="6">
                  <c:v>-651.20050571000002</c:v>
                </c:pt>
                <c:pt idx="7">
                  <c:v>-651.08198232999996</c:v>
                </c:pt>
              </c:numCache>
            </c:numRef>
          </c:yVal>
          <c:smooth val="0"/>
          <c:extLst>
            <c:ext xmlns:c16="http://schemas.microsoft.com/office/drawing/2014/chart" uri="{C3380CC4-5D6E-409C-BE32-E72D297353CC}">
              <c16:uniqueId val="{00000002-BAAB-4DAE-A74B-6D56D857EE16}"/>
            </c:ext>
          </c:extLst>
        </c:ser>
        <c:dLbls>
          <c:dLblPos val="t"/>
          <c:showLegendKey val="0"/>
          <c:showVal val="1"/>
          <c:showCatName val="0"/>
          <c:showSerName val="0"/>
          <c:showPercent val="0"/>
          <c:showBubbleSize val="0"/>
        </c:dLbls>
        <c:axId val="603498976"/>
        <c:axId val="603499456"/>
      </c:scatterChart>
      <c:valAx>
        <c:axId val="60349897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
          </a:p>
        </c:txPr>
        <c:crossAx val="603499456"/>
        <c:crosses val="autoZero"/>
        <c:crossBetween val="midCat"/>
      </c:valAx>
      <c:valAx>
        <c:axId val="603499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
          </a:p>
        </c:txPr>
        <c:crossAx val="6034989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a:t>BA,</a:t>
            </a:r>
            <a:r>
              <a:rPr lang="tr-TR" baseline="0"/>
              <a:t> DMPD, DMHD molecules energy</a:t>
            </a:r>
            <a:endParaRPr lang="tr-T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
        </a:p>
      </c:txPr>
    </c:title>
    <c:autoTitleDeleted val="0"/>
    <c:plotArea>
      <c:layout/>
      <c:scatterChart>
        <c:scatterStyle val="lineMarker"/>
        <c:varyColors val="0"/>
        <c:ser>
          <c:idx val="0"/>
          <c:order val="0"/>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Erhf!$B$3:$B$13</c:f>
              <c:strCache>
                <c:ptCount val="11"/>
                <c:pt idx="0">
                  <c:v>E1</c:v>
                </c:pt>
                <c:pt idx="1">
                  <c:v>E2</c:v>
                </c:pt>
                <c:pt idx="2">
                  <c:v>E3</c:v>
                </c:pt>
                <c:pt idx="3">
                  <c:v>E8</c:v>
                </c:pt>
                <c:pt idx="4">
                  <c:v>E9</c:v>
                </c:pt>
                <c:pt idx="5">
                  <c:v>E13</c:v>
                </c:pt>
                <c:pt idx="6">
                  <c:v>K1</c:v>
                </c:pt>
                <c:pt idx="7">
                  <c:v>K6</c:v>
                </c:pt>
                <c:pt idx="8">
                  <c:v>2BA</c:v>
                </c:pt>
                <c:pt idx="9">
                  <c:v>4BA</c:v>
                </c:pt>
                <c:pt idx="10">
                  <c:v>E1 (DMHD)</c:v>
                </c:pt>
              </c:strCache>
            </c:strRef>
          </c:xVal>
          <c:yVal>
            <c:numRef>
              <c:f>Erhf!$C$3:$C$13</c:f>
              <c:numCache>
                <c:formatCode>General</c:formatCode>
                <c:ptCount val="11"/>
                <c:pt idx="0">
                  <c:v>-651.18236509999997</c:v>
                </c:pt>
                <c:pt idx="1">
                  <c:v>-651.18229169999995</c:v>
                </c:pt>
                <c:pt idx="2">
                  <c:v>-651.18229169999995</c:v>
                </c:pt>
                <c:pt idx="3">
                  <c:v>-651.17861287999995</c:v>
                </c:pt>
                <c:pt idx="4">
                  <c:v>-647.70029867999995</c:v>
                </c:pt>
                <c:pt idx="5">
                  <c:v>-651.18594066000003</c:v>
                </c:pt>
                <c:pt idx="6">
                  <c:v>-651.20050571000002</c:v>
                </c:pt>
                <c:pt idx="7">
                  <c:v>-651.08198232999996</c:v>
                </c:pt>
                <c:pt idx="8">
                  <c:v>-534.11000181999998</c:v>
                </c:pt>
                <c:pt idx="9">
                  <c:v>-534.10949254000002</c:v>
                </c:pt>
                <c:pt idx="10">
                  <c:v>-460.70341157000001</c:v>
                </c:pt>
              </c:numCache>
            </c:numRef>
          </c:yVal>
          <c:smooth val="0"/>
          <c:extLst>
            <c:ext xmlns:c16="http://schemas.microsoft.com/office/drawing/2014/chart" uri="{C3380CC4-5D6E-409C-BE32-E72D297353CC}">
              <c16:uniqueId val="{00000000-1660-43E4-877E-700ECCB8B10E}"/>
            </c:ext>
          </c:extLst>
        </c:ser>
        <c:dLbls>
          <c:dLblPos val="t"/>
          <c:showLegendKey val="0"/>
          <c:showVal val="1"/>
          <c:showCatName val="0"/>
          <c:showSerName val="0"/>
          <c:showPercent val="0"/>
          <c:showBubbleSize val="0"/>
        </c:dLbls>
        <c:axId val="1800200367"/>
        <c:axId val="1800199887"/>
      </c:scatterChart>
      <c:valAx>
        <c:axId val="1800200367"/>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
          </a:p>
        </c:txPr>
        <c:crossAx val="1800199887"/>
        <c:crosses val="autoZero"/>
        <c:crossBetween val="midCat"/>
      </c:valAx>
      <c:valAx>
        <c:axId val="1800199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
          </a:p>
        </c:txPr>
        <c:crossAx val="18002003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03A5B-831A-41E8-B1AD-FCED4892CA3B}" type="datetimeFigureOut">
              <a:rPr lang="en-US" smtClean="0"/>
              <a:t>11/28/2024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FA826-CC8E-4721-8E0A-85B38332191E}" type="slidenum">
              <a:rPr lang="en-US" smtClean="0"/>
              <a:t>‹#›</a:t>
            </a:fld>
            <a:endParaRPr lang="en-US"/>
          </a:p>
        </p:txBody>
      </p:sp>
    </p:spTree>
    <p:extLst>
      <p:ext uri="{BB962C8B-B14F-4D97-AF65-F5344CB8AC3E}">
        <p14:creationId xmlns:p14="http://schemas.microsoft.com/office/powerpoint/2010/main" val="1478277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3FA826-CC8E-4721-8E0A-85B38332191E}" type="slidenum">
              <a:rPr lang="en-US" smtClean="0"/>
              <a:t>7</a:t>
            </a:fld>
            <a:endParaRPr lang="en-US"/>
          </a:p>
        </p:txBody>
      </p:sp>
    </p:spTree>
    <p:extLst>
      <p:ext uri="{BB962C8B-B14F-4D97-AF65-F5344CB8AC3E}">
        <p14:creationId xmlns:p14="http://schemas.microsoft.com/office/powerpoint/2010/main" val="6592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 Id="rId4" Type="http://schemas.openxmlformats.org/officeDocument/2006/relationships/image" Target="../media/image20.png" /></Relationships>
</file>

<file path=ppt/slides/_rels/slide16.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 Id="rId4" Type="http://schemas.openxmlformats.org/officeDocument/2006/relationships/image" Target="../media/image23.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 Id="rId9" Type="http://schemas.openxmlformats.org/officeDocument/2006/relationships/image" Target="../media/image9.png" /></Relationships>
</file>

<file path=ppt/slides/_rels/slide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999615"/>
            <a:ext cx="6858000" cy="2764028"/>
          </a:xfrm>
        </p:spPr>
        <p:txBody>
          <a:bodyPr anchor="ctr">
            <a:normAutofit/>
          </a:bodyPr>
          <a:lstStyle/>
          <a:p>
            <a:pPr>
              <a:lnSpc>
                <a:spcPct val="90000"/>
              </a:lnSpc>
            </a:pPr>
            <a:r>
              <a:rPr lang="en-US" sz="3500" dirty="0"/>
              <a:t> Conformational analysis, intramolecular hydrogen</a:t>
            </a:r>
            <a:r>
              <a:rPr lang="tr-TR" sz="3500" dirty="0"/>
              <a:t> </a:t>
            </a:r>
            <a:r>
              <a:rPr lang="en-US" sz="3500" dirty="0"/>
              <a:t>bonding,</a:t>
            </a:r>
            <a:r>
              <a:rPr lang="tr-TR" sz="3500" dirty="0"/>
              <a:t> </a:t>
            </a:r>
            <a:r>
              <a:rPr lang="en-US" sz="3500" dirty="0"/>
              <a:t>and vibrational assignment of 4,4-dimethyl-1</a:t>
            </a:r>
            <a:r>
              <a:rPr lang="tr-TR" sz="3500" dirty="0"/>
              <a:t> </a:t>
            </a:r>
            <a:r>
              <a:rPr lang="en-US" sz="3500" dirty="0"/>
              <a:t>phenylpentane-1,3-dione</a:t>
            </a:r>
          </a:p>
        </p:txBody>
      </p:sp>
      <p:sp>
        <p:nvSpPr>
          <p:cNvPr id="3" name="Subtitle 2"/>
          <p:cNvSpPr>
            <a:spLocks noGrp="1"/>
          </p:cNvSpPr>
          <p:nvPr>
            <p:ph type="subTitle" idx="1"/>
          </p:nvPr>
        </p:nvSpPr>
        <p:spPr>
          <a:xfrm>
            <a:off x="1475184" y="5645150"/>
            <a:ext cx="6193632" cy="631825"/>
          </a:xfrm>
        </p:spPr>
        <p:txBody>
          <a:bodyPr anchor="ctr">
            <a:normAutofit/>
          </a:bodyPr>
          <a:lstStyle/>
          <a:p>
            <a:pPr>
              <a:lnSpc>
                <a:spcPct val="90000"/>
              </a:lnSpc>
            </a:pPr>
            <a:r>
              <a:rPr lang="tr-TR" sz="1700"/>
              <a:t>Nurefşan Nazlı Yüzükırmızı</a:t>
            </a:r>
          </a:p>
          <a:p>
            <a:pPr>
              <a:lnSpc>
                <a:spcPct val="90000"/>
              </a:lnSpc>
            </a:pPr>
            <a:r>
              <a:rPr lang="tr-TR" sz="1700"/>
              <a:t>280102002</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2117" y="331615"/>
            <a:ext cx="3464538" cy="819554"/>
          </a:xfrm>
        </p:spPr>
        <p:txBody>
          <a:bodyPr anchor="b">
            <a:normAutofit fontScale="90000"/>
          </a:bodyPr>
          <a:lstStyle/>
          <a:p>
            <a:r>
              <a:rPr lang="tr-TR" sz="2800" dirty="0" err="1"/>
              <a:t>In</a:t>
            </a:r>
            <a:r>
              <a:rPr lang="tr-TR" sz="2800" dirty="0"/>
              <a:t> </a:t>
            </a:r>
            <a:r>
              <a:rPr lang="tr-TR" sz="2800" dirty="0" err="1"/>
              <a:t>the</a:t>
            </a:r>
            <a:r>
              <a:rPr lang="tr-TR" sz="2800" dirty="0"/>
              <a:t> </a:t>
            </a:r>
            <a:r>
              <a:rPr lang="tr-TR" sz="2800" dirty="0" err="1"/>
              <a:t>article</a:t>
            </a:r>
            <a:r>
              <a:rPr lang="tr-TR" sz="2800" dirty="0"/>
              <a:t> </a:t>
            </a:r>
            <a:r>
              <a:rPr lang="tr-TR" sz="2800" dirty="0" err="1"/>
              <a:t>Results</a:t>
            </a:r>
            <a:r>
              <a:rPr lang="tr-TR" sz="2800" dirty="0"/>
              <a:t>: </a:t>
            </a:r>
            <a:r>
              <a:rPr lang="tr-TR" sz="2800" dirty="0" err="1"/>
              <a:t>Conformational</a:t>
            </a:r>
            <a:r>
              <a:rPr lang="tr-TR" sz="2800" dirty="0"/>
              <a:t> </a:t>
            </a:r>
            <a:r>
              <a:rPr lang="tr-TR" sz="2800" dirty="0" err="1"/>
              <a:t>Stability</a:t>
            </a:r>
            <a:endParaRPr lang="tr-TR" sz="2800" dirty="0"/>
          </a:p>
        </p:txBody>
      </p:sp>
      <p:sp>
        <p:nvSpPr>
          <p:cNvPr id="3" name="Content Placeholder 2"/>
          <p:cNvSpPr>
            <a:spLocks noGrp="1"/>
          </p:cNvSpPr>
          <p:nvPr>
            <p:ph idx="1"/>
          </p:nvPr>
        </p:nvSpPr>
        <p:spPr>
          <a:xfrm>
            <a:off x="742117" y="1366432"/>
            <a:ext cx="3464538" cy="2334088"/>
          </a:xfrm>
        </p:spPr>
        <p:txBody>
          <a:bodyPr anchor="t">
            <a:normAutofit/>
          </a:bodyPr>
          <a:lstStyle/>
          <a:p>
            <a:pPr>
              <a:lnSpc>
                <a:spcPct val="90000"/>
              </a:lnSpc>
            </a:pPr>
            <a:r>
              <a:rPr lang="tr-TR" sz="1600" dirty="0"/>
              <a:t>DMPD </a:t>
            </a:r>
            <a:r>
              <a:rPr lang="tr-TR" sz="1600" dirty="0" err="1"/>
              <a:t>exists</a:t>
            </a:r>
            <a:r>
              <a:rPr lang="tr-TR" sz="1600" dirty="0"/>
              <a:t> in </a:t>
            </a:r>
            <a:r>
              <a:rPr lang="tr-TR" sz="1600" dirty="0" err="1"/>
              <a:t>stable</a:t>
            </a:r>
            <a:r>
              <a:rPr lang="tr-TR" sz="1600" dirty="0"/>
              <a:t> cis-</a:t>
            </a:r>
            <a:r>
              <a:rPr lang="tr-TR" sz="1600" dirty="0" err="1"/>
              <a:t>enol</a:t>
            </a:r>
            <a:r>
              <a:rPr lang="tr-TR" sz="1600" dirty="0"/>
              <a:t> </a:t>
            </a:r>
            <a:r>
              <a:rPr lang="tr-TR" sz="1600" dirty="0" err="1"/>
              <a:t>forms</a:t>
            </a:r>
            <a:r>
              <a:rPr lang="tr-TR" sz="1600" dirty="0"/>
              <a:t>: E1, E2, </a:t>
            </a:r>
            <a:r>
              <a:rPr lang="tr-TR" sz="1600" dirty="0" err="1"/>
              <a:t>and</a:t>
            </a:r>
            <a:r>
              <a:rPr lang="tr-TR" sz="1600" dirty="0"/>
              <a:t> E3.</a:t>
            </a:r>
          </a:p>
          <a:p>
            <a:pPr>
              <a:lnSpc>
                <a:spcPct val="90000"/>
              </a:lnSpc>
            </a:pPr>
            <a:r>
              <a:rPr lang="tr-TR" sz="1600" dirty="0" err="1"/>
              <a:t>Energy</a:t>
            </a:r>
            <a:r>
              <a:rPr lang="tr-TR" sz="1600" dirty="0"/>
              <a:t> </a:t>
            </a:r>
            <a:r>
              <a:rPr lang="tr-TR" sz="1600" dirty="0" err="1"/>
              <a:t>differences</a:t>
            </a:r>
            <a:r>
              <a:rPr lang="tr-TR" sz="1600" dirty="0"/>
              <a:t> </a:t>
            </a:r>
            <a:r>
              <a:rPr lang="tr-TR" sz="1600" dirty="0" err="1"/>
              <a:t>between</a:t>
            </a:r>
            <a:r>
              <a:rPr lang="tr-TR" sz="1600" dirty="0"/>
              <a:t> </a:t>
            </a:r>
            <a:r>
              <a:rPr lang="tr-TR" sz="1600" dirty="0" err="1"/>
              <a:t>forms</a:t>
            </a:r>
            <a:r>
              <a:rPr lang="tr-TR" sz="1600" dirty="0"/>
              <a:t> </a:t>
            </a:r>
            <a:r>
              <a:rPr lang="tr-TR" sz="1600" dirty="0" err="1"/>
              <a:t>are</a:t>
            </a:r>
            <a:r>
              <a:rPr lang="tr-TR" sz="1600" dirty="0"/>
              <a:t> </a:t>
            </a:r>
            <a:r>
              <a:rPr lang="tr-TR" sz="1600" dirty="0" err="1"/>
              <a:t>negligible</a:t>
            </a:r>
            <a:r>
              <a:rPr lang="tr-TR" sz="1600" dirty="0"/>
              <a:t> (&lt;1 kcal/mol).</a:t>
            </a:r>
          </a:p>
          <a:p>
            <a:pPr>
              <a:lnSpc>
                <a:spcPct val="90000"/>
              </a:lnSpc>
            </a:pPr>
            <a:r>
              <a:rPr lang="tr-TR" sz="1600" dirty="0" err="1"/>
              <a:t>Intramolecular</a:t>
            </a:r>
            <a:r>
              <a:rPr lang="tr-TR" sz="1600" dirty="0"/>
              <a:t> </a:t>
            </a:r>
            <a:r>
              <a:rPr lang="tr-TR" sz="1600" dirty="0" err="1"/>
              <a:t>hydrogen</a:t>
            </a:r>
            <a:r>
              <a:rPr lang="tr-TR" sz="1600" dirty="0"/>
              <a:t> </a:t>
            </a:r>
            <a:r>
              <a:rPr lang="tr-TR" sz="1600" dirty="0" err="1"/>
              <a:t>bond</a:t>
            </a:r>
            <a:r>
              <a:rPr lang="tr-TR" sz="1600" dirty="0"/>
              <a:t> </a:t>
            </a:r>
            <a:r>
              <a:rPr lang="tr-TR" sz="1600" dirty="0" err="1"/>
              <a:t>strength</a:t>
            </a:r>
            <a:r>
              <a:rPr lang="tr-TR" sz="1600" dirty="0"/>
              <a:t>: 16.8 kcal/mol.</a:t>
            </a:r>
          </a:p>
          <a:p>
            <a:pPr>
              <a:lnSpc>
                <a:spcPct val="90000"/>
              </a:lnSpc>
            </a:pPr>
            <a:r>
              <a:rPr lang="tr-TR" sz="1600" dirty="0"/>
              <a:t>t-</a:t>
            </a:r>
            <a:r>
              <a:rPr lang="tr-TR" sz="1600" dirty="0" err="1"/>
              <a:t>Butyl</a:t>
            </a:r>
            <a:r>
              <a:rPr lang="tr-TR" sz="1600" dirty="0"/>
              <a:t> </a:t>
            </a:r>
            <a:r>
              <a:rPr lang="tr-TR" sz="1600" dirty="0" err="1"/>
              <a:t>and</a:t>
            </a:r>
            <a:r>
              <a:rPr lang="tr-TR" sz="1600" dirty="0"/>
              <a:t> </a:t>
            </a:r>
            <a:r>
              <a:rPr lang="tr-TR" sz="1600" dirty="0" err="1"/>
              <a:t>phenyl</a:t>
            </a:r>
            <a:r>
              <a:rPr lang="tr-TR" sz="1600" dirty="0"/>
              <a:t> </a:t>
            </a:r>
            <a:r>
              <a:rPr lang="tr-TR" sz="1600" dirty="0" err="1"/>
              <a:t>groups</a:t>
            </a:r>
            <a:r>
              <a:rPr lang="tr-TR" sz="1600" dirty="0"/>
              <a:t> </a:t>
            </a:r>
            <a:r>
              <a:rPr lang="tr-TR" sz="1600" dirty="0" err="1"/>
              <a:t>increase</a:t>
            </a:r>
            <a:r>
              <a:rPr lang="tr-TR" sz="1600" dirty="0"/>
              <a:t> </a:t>
            </a:r>
            <a:r>
              <a:rPr lang="tr-TR" sz="1600" dirty="0" err="1"/>
              <a:t>stability</a:t>
            </a:r>
            <a:r>
              <a:rPr lang="tr-TR" sz="1600" dirty="0"/>
              <a:t> </a:t>
            </a:r>
            <a:r>
              <a:rPr lang="tr-TR" sz="1600" dirty="0" err="1"/>
              <a:t>via</a:t>
            </a:r>
            <a:r>
              <a:rPr lang="tr-TR" sz="1600" dirty="0"/>
              <a:t> </a:t>
            </a:r>
            <a:r>
              <a:rPr lang="tr-TR" sz="1600" dirty="0" err="1"/>
              <a:t>steric</a:t>
            </a:r>
            <a:r>
              <a:rPr lang="tr-TR" sz="1600" dirty="0"/>
              <a:t> </a:t>
            </a:r>
            <a:r>
              <a:rPr lang="tr-TR" sz="1600" dirty="0" err="1"/>
              <a:t>and</a:t>
            </a:r>
            <a:r>
              <a:rPr lang="tr-TR" sz="1600" dirty="0"/>
              <a:t> </a:t>
            </a:r>
            <a:r>
              <a:rPr lang="tr-TR" sz="1600" dirty="0" err="1"/>
              <a:t>resonance</a:t>
            </a:r>
            <a:r>
              <a:rPr lang="tr-TR" sz="1600" dirty="0"/>
              <a:t> </a:t>
            </a:r>
            <a:r>
              <a:rPr lang="tr-TR" sz="1600" dirty="0" err="1"/>
              <a:t>effects</a:t>
            </a:r>
            <a:r>
              <a:rPr lang="tr-TR" sz="1600" dirty="0"/>
              <a:t>.</a:t>
            </a:r>
          </a:p>
        </p:txBody>
      </p:sp>
      <p:pic>
        <p:nvPicPr>
          <p:cNvPr id="5" name="Picture 4" descr="A diagram of chemical formulas&#10;&#10;Description automatically generated">
            <a:extLst>
              <a:ext uri="{FF2B5EF4-FFF2-40B4-BE49-F238E27FC236}">
                <a16:creationId xmlns:a16="http://schemas.microsoft.com/office/drawing/2014/main" id="{39997C91-CDBC-D5F8-1A93-7AF778D49290}"/>
              </a:ext>
            </a:extLst>
          </p:cNvPr>
          <p:cNvPicPr>
            <a:picLocks noChangeAspect="1"/>
          </p:cNvPicPr>
          <p:nvPr/>
        </p:nvPicPr>
        <p:blipFill>
          <a:blip r:embed="rId2"/>
          <a:srcRect t="3061" r="20652"/>
          <a:stretch/>
        </p:blipFill>
        <p:spPr>
          <a:xfrm>
            <a:off x="4572000" y="455631"/>
            <a:ext cx="4114133" cy="4155690"/>
          </a:xfrm>
          <a:prstGeom prst="rect">
            <a:avLst/>
          </a:prstGeom>
        </p:spPr>
      </p:pic>
      <p:sp>
        <p:nvSpPr>
          <p:cNvPr id="6" name="Title 1"/>
          <p:cNvSpPr txBox="1">
            <a:spLocks/>
          </p:cNvSpPr>
          <p:nvPr/>
        </p:nvSpPr>
        <p:spPr>
          <a:xfrm>
            <a:off x="457867" y="3915783"/>
            <a:ext cx="4572000" cy="571500"/>
          </a:xfrm>
          <a:prstGeom prst="rect">
            <a:avLst/>
          </a:prstGeom>
        </p:spPr>
        <p:txBody>
          <a:bodyPr vert="horz" lIns="91440" tIns="45720" rIns="91440" bIns="45720" rtlCol="0" anchor="ctr">
            <a:normAutofit fontScale="3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tr-TR"/>
              <a:t>Results: Intramolecular hydrogen bonding (IHB) Comparison</a:t>
            </a:r>
            <a:endParaRPr lang="tr-TR" dirty="0"/>
          </a:p>
        </p:txBody>
      </p:sp>
      <p:sp>
        <p:nvSpPr>
          <p:cNvPr id="7" name="Content Placeholder 2">
            <a:extLst>
              <a:ext uri="{FF2B5EF4-FFF2-40B4-BE49-F238E27FC236}">
                <a16:creationId xmlns:a16="http://schemas.microsoft.com/office/drawing/2014/main" id="{D1FEEAEC-8489-DD1F-ED7D-93F2F65AB2E0}"/>
              </a:ext>
            </a:extLst>
          </p:cNvPr>
          <p:cNvSpPr txBox="1">
            <a:spLocks/>
          </p:cNvSpPr>
          <p:nvPr/>
        </p:nvSpPr>
        <p:spPr>
          <a:xfrm>
            <a:off x="742117" y="4588780"/>
            <a:ext cx="3528800" cy="789022"/>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 Hydrogen bond strength comparison:</a:t>
            </a:r>
            <a:endParaRPr lang="tr-TR" dirty="0"/>
          </a:p>
          <a:p>
            <a:pPr marL="0" indent="0">
              <a:buNone/>
            </a:pPr>
            <a:r>
              <a:rPr lang="en-US" dirty="0"/>
              <a:t>DMPD &gt; BA &gt; DMHD.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F740-48EA-D264-4A92-13DDB24F6D1B}"/>
              </a:ext>
            </a:extLst>
          </p:cNvPr>
          <p:cNvSpPr>
            <a:spLocks noGrp="1"/>
          </p:cNvSpPr>
          <p:nvPr>
            <p:ph type="title"/>
          </p:nvPr>
        </p:nvSpPr>
        <p:spPr>
          <a:xfrm>
            <a:off x="628648" y="155929"/>
            <a:ext cx="7988879" cy="1068549"/>
          </a:xfrm>
        </p:spPr>
        <p:txBody>
          <a:bodyPr>
            <a:normAutofit/>
          </a:bodyPr>
          <a:lstStyle/>
          <a:p>
            <a:r>
              <a:rPr lang="tr-TR" sz="3500" dirty="0"/>
              <a:t>Raman </a:t>
            </a:r>
            <a:r>
              <a:rPr lang="tr-TR" sz="3500" dirty="0" err="1"/>
              <a:t>and</a:t>
            </a:r>
            <a:r>
              <a:rPr lang="tr-TR" sz="3500" dirty="0"/>
              <a:t> IR E1</a:t>
            </a:r>
            <a:endParaRPr lang="en-US" sz="3500" dirty="0"/>
          </a:p>
        </p:txBody>
      </p:sp>
      <p:sp>
        <p:nvSpPr>
          <p:cNvPr id="23" name="TextBox 22">
            <a:extLst>
              <a:ext uri="{FF2B5EF4-FFF2-40B4-BE49-F238E27FC236}">
                <a16:creationId xmlns:a16="http://schemas.microsoft.com/office/drawing/2014/main" id="{7E09B7A4-5A5B-FB8D-652C-FD214754C308}"/>
              </a:ext>
            </a:extLst>
          </p:cNvPr>
          <p:cNvSpPr txBox="1"/>
          <p:nvPr/>
        </p:nvSpPr>
        <p:spPr>
          <a:xfrm>
            <a:off x="1306572" y="4397883"/>
            <a:ext cx="6633029" cy="2862322"/>
          </a:xfrm>
          <a:prstGeom prst="rect">
            <a:avLst/>
          </a:prstGeom>
          <a:noFill/>
        </p:spPr>
        <p:txBody>
          <a:bodyPr wrap="square" rtlCol="0">
            <a:spAutoFit/>
          </a:bodyPr>
          <a:lstStyle/>
          <a:p>
            <a:r>
              <a:rPr lang="tr-TR" dirty="0"/>
              <a:t>Raman:</a:t>
            </a:r>
          </a:p>
          <a:p>
            <a:r>
              <a:rPr lang="tr-TR" dirty="0"/>
              <a:t>3377.72 cm-1 = Benzene Ring (CH)</a:t>
            </a:r>
          </a:p>
          <a:p>
            <a:r>
              <a:rPr lang="tr-TR" dirty="0"/>
              <a:t>3275.57 cm-1 = CH </a:t>
            </a:r>
            <a:r>
              <a:rPr lang="tr-TR" dirty="0" err="1"/>
              <a:t>and</a:t>
            </a:r>
            <a:r>
              <a:rPr lang="tr-TR" dirty="0"/>
              <a:t> OH </a:t>
            </a:r>
            <a:r>
              <a:rPr lang="tr-TR" dirty="0" err="1"/>
              <a:t>streching</a:t>
            </a:r>
            <a:endParaRPr lang="tr-TR" dirty="0"/>
          </a:p>
          <a:p>
            <a:r>
              <a:rPr lang="tr-TR" dirty="0"/>
              <a:t>1730.01 cm-1= C-C</a:t>
            </a:r>
          </a:p>
          <a:p>
            <a:r>
              <a:rPr lang="tr-TR" dirty="0"/>
              <a:t>1233.47cm-1=  C-C=C-O</a:t>
            </a:r>
          </a:p>
          <a:p>
            <a:r>
              <a:rPr lang="tr-TR" dirty="0"/>
              <a:t>IR:</a:t>
            </a:r>
          </a:p>
          <a:p>
            <a:r>
              <a:rPr lang="tr-TR" dirty="0"/>
              <a:t>3349.47 cm-1= CH </a:t>
            </a:r>
            <a:r>
              <a:rPr lang="tr-TR" dirty="0" err="1"/>
              <a:t>streching</a:t>
            </a:r>
            <a:endParaRPr lang="tr-TR" dirty="0"/>
          </a:p>
          <a:p>
            <a:r>
              <a:rPr lang="tr-TR" dirty="0"/>
              <a:t>1671.08 cm-1= C=C, C=O, C-O</a:t>
            </a:r>
          </a:p>
          <a:p>
            <a:endParaRPr lang="tr-TR" dirty="0"/>
          </a:p>
          <a:p>
            <a:endParaRPr lang="en-US" dirty="0"/>
          </a:p>
        </p:txBody>
      </p:sp>
      <p:pic>
        <p:nvPicPr>
          <p:cNvPr id="26" name="Picture 25" descr="A graph of a spectrum&#10;&#10;Description automatically generated with medium confidence">
            <a:extLst>
              <a:ext uri="{FF2B5EF4-FFF2-40B4-BE49-F238E27FC236}">
                <a16:creationId xmlns:a16="http://schemas.microsoft.com/office/drawing/2014/main" id="{B5D8048C-0B23-84F0-CAE9-AA13D4D9D1CD}"/>
              </a:ext>
            </a:extLst>
          </p:cNvPr>
          <p:cNvPicPr>
            <a:picLocks noChangeAspect="1"/>
          </p:cNvPicPr>
          <p:nvPr/>
        </p:nvPicPr>
        <p:blipFill>
          <a:blip r:embed="rId2"/>
          <a:stretch>
            <a:fillRect/>
          </a:stretch>
        </p:blipFill>
        <p:spPr>
          <a:xfrm>
            <a:off x="825993" y="1224478"/>
            <a:ext cx="3746007" cy="3024480"/>
          </a:xfrm>
          <a:prstGeom prst="rect">
            <a:avLst/>
          </a:prstGeom>
        </p:spPr>
      </p:pic>
      <p:pic>
        <p:nvPicPr>
          <p:cNvPr id="28" name="Picture 27" descr="A graph of a graph showing a number of different types of activity&#10;&#10;Description automatically generated">
            <a:extLst>
              <a:ext uri="{FF2B5EF4-FFF2-40B4-BE49-F238E27FC236}">
                <a16:creationId xmlns:a16="http://schemas.microsoft.com/office/drawing/2014/main" id="{3DA6D2A7-4F19-5DD1-19DD-6B1FE50F9EB9}"/>
              </a:ext>
            </a:extLst>
          </p:cNvPr>
          <p:cNvPicPr>
            <a:picLocks noChangeAspect="1"/>
          </p:cNvPicPr>
          <p:nvPr/>
        </p:nvPicPr>
        <p:blipFill>
          <a:blip r:embed="rId3"/>
          <a:stretch>
            <a:fillRect/>
          </a:stretch>
        </p:blipFill>
        <p:spPr>
          <a:xfrm>
            <a:off x="4925408" y="1141021"/>
            <a:ext cx="3889464" cy="3342475"/>
          </a:xfrm>
          <a:prstGeom prst="rect">
            <a:avLst/>
          </a:prstGeom>
        </p:spPr>
      </p:pic>
    </p:spTree>
    <p:extLst>
      <p:ext uri="{BB962C8B-B14F-4D97-AF65-F5344CB8AC3E}">
        <p14:creationId xmlns:p14="http://schemas.microsoft.com/office/powerpoint/2010/main" val="305686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C840-8DCE-7424-7B67-A8796CC98253}"/>
              </a:ext>
            </a:extLst>
          </p:cNvPr>
          <p:cNvSpPr>
            <a:spLocks noGrp="1"/>
          </p:cNvSpPr>
          <p:nvPr>
            <p:ph type="title"/>
          </p:nvPr>
        </p:nvSpPr>
        <p:spPr/>
        <p:txBody>
          <a:bodyPr/>
          <a:lstStyle/>
          <a:p>
            <a:r>
              <a:rPr lang="tr-TR" dirty="0"/>
              <a:t>Raman </a:t>
            </a:r>
            <a:r>
              <a:rPr lang="tr-TR" dirty="0" err="1"/>
              <a:t>and</a:t>
            </a:r>
            <a:r>
              <a:rPr lang="tr-TR" dirty="0"/>
              <a:t> IR E2</a:t>
            </a:r>
            <a:endParaRPr lang="en-US" dirty="0"/>
          </a:p>
        </p:txBody>
      </p:sp>
      <p:pic>
        <p:nvPicPr>
          <p:cNvPr id="10" name="Picture 9" descr="A screenshot of a computer&#10;&#10;Description automatically generated">
            <a:extLst>
              <a:ext uri="{FF2B5EF4-FFF2-40B4-BE49-F238E27FC236}">
                <a16:creationId xmlns:a16="http://schemas.microsoft.com/office/drawing/2014/main" id="{0DFFE673-E75A-E8E2-25A6-2E2E180BC997}"/>
              </a:ext>
            </a:extLst>
          </p:cNvPr>
          <p:cNvPicPr>
            <a:picLocks noChangeAspect="1"/>
          </p:cNvPicPr>
          <p:nvPr/>
        </p:nvPicPr>
        <p:blipFill>
          <a:blip r:embed="rId2"/>
          <a:stretch>
            <a:fillRect/>
          </a:stretch>
        </p:blipFill>
        <p:spPr>
          <a:xfrm>
            <a:off x="0" y="1134991"/>
            <a:ext cx="9144000" cy="2889600"/>
          </a:xfrm>
          <a:prstGeom prst="rect">
            <a:avLst/>
          </a:prstGeom>
        </p:spPr>
      </p:pic>
      <p:sp>
        <p:nvSpPr>
          <p:cNvPr id="3" name="TextBox 2">
            <a:extLst>
              <a:ext uri="{FF2B5EF4-FFF2-40B4-BE49-F238E27FC236}">
                <a16:creationId xmlns:a16="http://schemas.microsoft.com/office/drawing/2014/main" id="{877F1136-DF19-4835-B5C6-0AA43B25283C}"/>
              </a:ext>
            </a:extLst>
          </p:cNvPr>
          <p:cNvSpPr txBox="1"/>
          <p:nvPr/>
        </p:nvSpPr>
        <p:spPr>
          <a:xfrm>
            <a:off x="1030514" y="4050230"/>
            <a:ext cx="6647543" cy="2862322"/>
          </a:xfrm>
          <a:prstGeom prst="rect">
            <a:avLst/>
          </a:prstGeom>
          <a:noFill/>
        </p:spPr>
        <p:txBody>
          <a:bodyPr wrap="square" numCol="2" rtlCol="0">
            <a:spAutoFit/>
          </a:bodyPr>
          <a:lstStyle/>
          <a:p>
            <a:r>
              <a:rPr lang="tr-TR" dirty="0"/>
              <a:t>IR:</a:t>
            </a:r>
          </a:p>
          <a:p>
            <a:r>
              <a:rPr lang="tr-TR" dirty="0"/>
              <a:t>513.629 cm-1= O-H</a:t>
            </a:r>
          </a:p>
          <a:p>
            <a:r>
              <a:rPr lang="tr-TR" dirty="0"/>
              <a:t>1099.01cm-1= C-C</a:t>
            </a:r>
          </a:p>
          <a:p>
            <a:r>
              <a:rPr lang="tr-TR" dirty="0"/>
              <a:t>172.17 cm-1= C=C, C=O</a:t>
            </a:r>
          </a:p>
          <a:p>
            <a:r>
              <a:rPr lang="tr-TR" dirty="0"/>
              <a:t>3255.27cm-1= CH3</a:t>
            </a:r>
          </a:p>
          <a:p>
            <a:r>
              <a:rPr lang="tr-TR" dirty="0"/>
              <a:t>3356.42 cm-1= CH</a:t>
            </a:r>
          </a:p>
          <a:p>
            <a:endParaRPr lang="tr-TR" dirty="0"/>
          </a:p>
          <a:p>
            <a:endParaRPr lang="tr-TR" dirty="0"/>
          </a:p>
          <a:p>
            <a:endParaRPr lang="tr-TR" dirty="0"/>
          </a:p>
          <a:p>
            <a:endParaRPr lang="tr-TR" dirty="0"/>
          </a:p>
          <a:p>
            <a:r>
              <a:rPr lang="tr-TR" dirty="0"/>
              <a:t>Raman:</a:t>
            </a:r>
          </a:p>
          <a:p>
            <a:r>
              <a:rPr lang="tr-TR" dirty="0"/>
              <a:t>3263.94 cm-1= CH3</a:t>
            </a:r>
          </a:p>
          <a:p>
            <a:r>
              <a:rPr lang="tr-TR" dirty="0"/>
              <a:t>3886.05 cm-1= O-H</a:t>
            </a:r>
          </a:p>
          <a:p>
            <a:r>
              <a:rPr lang="tr-TR" dirty="0"/>
              <a:t>1762.17cm-1= C=C</a:t>
            </a:r>
          </a:p>
          <a:p>
            <a:r>
              <a:rPr lang="tr-TR" dirty="0"/>
              <a:t>1265.13cm-1= C-C</a:t>
            </a:r>
            <a:endParaRPr lang="en-US" dirty="0"/>
          </a:p>
        </p:txBody>
      </p:sp>
    </p:spTree>
    <p:extLst>
      <p:ext uri="{BB962C8B-B14F-4D97-AF65-F5344CB8AC3E}">
        <p14:creationId xmlns:p14="http://schemas.microsoft.com/office/powerpoint/2010/main" val="358911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C9E3-1176-8150-4CC3-58A1F95E8820}"/>
              </a:ext>
            </a:extLst>
          </p:cNvPr>
          <p:cNvSpPr>
            <a:spLocks noGrp="1"/>
          </p:cNvSpPr>
          <p:nvPr>
            <p:ph type="title"/>
          </p:nvPr>
        </p:nvSpPr>
        <p:spPr/>
        <p:txBody>
          <a:bodyPr/>
          <a:lstStyle/>
          <a:p>
            <a:r>
              <a:rPr lang="tr-TR" dirty="0"/>
              <a:t>Raman </a:t>
            </a:r>
            <a:r>
              <a:rPr lang="tr-TR" dirty="0" err="1"/>
              <a:t>and</a:t>
            </a:r>
            <a:r>
              <a:rPr lang="tr-TR" dirty="0"/>
              <a:t> IR E3</a:t>
            </a:r>
            <a:endParaRPr lang="en-US" dirty="0"/>
          </a:p>
        </p:txBody>
      </p:sp>
      <p:pic>
        <p:nvPicPr>
          <p:cNvPr id="10" name="Content Placeholder 9" descr="A screenshot of a computer&#10;&#10;Description automatically generated">
            <a:extLst>
              <a:ext uri="{FF2B5EF4-FFF2-40B4-BE49-F238E27FC236}">
                <a16:creationId xmlns:a16="http://schemas.microsoft.com/office/drawing/2014/main" id="{48A47040-4314-12EC-4287-8E2513582816}"/>
              </a:ext>
            </a:extLst>
          </p:cNvPr>
          <p:cNvPicPr>
            <a:picLocks noGrp="1" noChangeAspect="1"/>
          </p:cNvPicPr>
          <p:nvPr>
            <p:ph idx="1"/>
          </p:nvPr>
        </p:nvPicPr>
        <p:blipFill>
          <a:blip r:embed="rId2"/>
          <a:stretch>
            <a:fillRect/>
          </a:stretch>
        </p:blipFill>
        <p:spPr>
          <a:xfrm>
            <a:off x="169252" y="1237673"/>
            <a:ext cx="8974748" cy="2784617"/>
          </a:xfrm>
        </p:spPr>
      </p:pic>
      <p:sp>
        <p:nvSpPr>
          <p:cNvPr id="3" name="TextBox 2">
            <a:extLst>
              <a:ext uri="{FF2B5EF4-FFF2-40B4-BE49-F238E27FC236}">
                <a16:creationId xmlns:a16="http://schemas.microsoft.com/office/drawing/2014/main" id="{9DC9B49D-3D8C-4F02-073E-D345898BC935}"/>
              </a:ext>
            </a:extLst>
          </p:cNvPr>
          <p:cNvSpPr txBox="1"/>
          <p:nvPr/>
        </p:nvSpPr>
        <p:spPr>
          <a:xfrm>
            <a:off x="754743" y="4189166"/>
            <a:ext cx="7286171" cy="2862322"/>
          </a:xfrm>
          <a:prstGeom prst="rect">
            <a:avLst/>
          </a:prstGeom>
          <a:noFill/>
        </p:spPr>
        <p:txBody>
          <a:bodyPr wrap="square" numCol="2" rtlCol="0">
            <a:spAutoFit/>
          </a:bodyPr>
          <a:lstStyle/>
          <a:p>
            <a:r>
              <a:rPr lang="tr-TR" dirty="0"/>
              <a:t>IR:</a:t>
            </a:r>
          </a:p>
          <a:p>
            <a:r>
              <a:rPr lang="tr-TR" dirty="0"/>
              <a:t>3097.86 cm-1= Benzene </a:t>
            </a:r>
            <a:r>
              <a:rPr lang="tr-TR" dirty="0" err="1"/>
              <a:t>group</a:t>
            </a:r>
            <a:r>
              <a:rPr lang="tr-TR" dirty="0"/>
              <a:t> C-H</a:t>
            </a:r>
          </a:p>
          <a:p>
            <a:r>
              <a:rPr lang="tr-TR" dirty="0"/>
              <a:t>3261.81cm-1= </a:t>
            </a:r>
            <a:r>
              <a:rPr lang="tr-TR" dirty="0" err="1"/>
              <a:t>Methyl</a:t>
            </a:r>
            <a:r>
              <a:rPr lang="tr-TR" dirty="0"/>
              <a:t> </a:t>
            </a:r>
            <a:r>
              <a:rPr lang="tr-TR" dirty="0" err="1"/>
              <a:t>Group</a:t>
            </a:r>
            <a:r>
              <a:rPr lang="tr-TR" dirty="0"/>
              <a:t> C-H</a:t>
            </a:r>
          </a:p>
          <a:p>
            <a:r>
              <a:rPr lang="tr-TR" dirty="0"/>
              <a:t>1726.9cm-1= C=C</a:t>
            </a:r>
          </a:p>
          <a:p>
            <a:r>
              <a:rPr lang="tr-TR" dirty="0"/>
              <a:t>1603.68cm-1= C=O</a:t>
            </a:r>
          </a:p>
          <a:p>
            <a:endParaRPr lang="tr-TR" dirty="0"/>
          </a:p>
          <a:p>
            <a:endParaRPr lang="tr-TR" dirty="0"/>
          </a:p>
          <a:p>
            <a:endParaRPr lang="tr-TR" dirty="0"/>
          </a:p>
          <a:p>
            <a:endParaRPr lang="tr-TR" dirty="0"/>
          </a:p>
          <a:p>
            <a:endParaRPr lang="tr-TR" dirty="0"/>
          </a:p>
          <a:p>
            <a:r>
              <a:rPr lang="tr-TR" dirty="0"/>
              <a:t>Raman:</a:t>
            </a:r>
          </a:p>
          <a:p>
            <a:r>
              <a:rPr lang="tr-TR" dirty="0"/>
              <a:t>3261.81 cm-1= CH3</a:t>
            </a:r>
          </a:p>
          <a:p>
            <a:r>
              <a:rPr lang="tr-TR" dirty="0"/>
              <a:t>3108.31 cm-1= Benzene </a:t>
            </a:r>
            <a:r>
              <a:rPr lang="tr-TR" dirty="0" err="1"/>
              <a:t>group</a:t>
            </a:r>
            <a:r>
              <a:rPr lang="tr-TR" dirty="0"/>
              <a:t> C-H</a:t>
            </a:r>
          </a:p>
          <a:p>
            <a:r>
              <a:rPr lang="tr-TR" dirty="0"/>
              <a:t>1726.9 cm-1= C=C, C=O</a:t>
            </a:r>
          </a:p>
          <a:p>
            <a:endParaRPr lang="tr-TR" dirty="0"/>
          </a:p>
        </p:txBody>
      </p:sp>
    </p:spTree>
    <p:extLst>
      <p:ext uri="{BB962C8B-B14F-4D97-AF65-F5344CB8AC3E}">
        <p14:creationId xmlns:p14="http://schemas.microsoft.com/office/powerpoint/2010/main" val="428112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6BC8DD5A-2177-6753-E2F9-C07A00190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0"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482E8-A846-67D1-835A-F937975DD047}"/>
              </a:ext>
            </a:extLst>
          </p:cNvPr>
          <p:cNvSpPr>
            <a:spLocks noGrp="1"/>
          </p:cNvSpPr>
          <p:nvPr>
            <p:ph type="title"/>
          </p:nvPr>
        </p:nvSpPr>
        <p:spPr>
          <a:xfrm>
            <a:off x="857175" y="274104"/>
            <a:ext cx="7429650" cy="1157242"/>
          </a:xfrm>
        </p:spPr>
        <p:txBody>
          <a:bodyPr>
            <a:normAutofit/>
          </a:bodyPr>
          <a:lstStyle/>
          <a:p>
            <a:r>
              <a:rPr lang="tr-TR" sz="3500" dirty="0"/>
              <a:t>IR </a:t>
            </a:r>
            <a:r>
              <a:rPr lang="tr-TR" sz="3500" dirty="0" err="1"/>
              <a:t>and</a:t>
            </a:r>
            <a:r>
              <a:rPr lang="tr-TR" sz="3500" dirty="0"/>
              <a:t> Raman </a:t>
            </a:r>
            <a:r>
              <a:rPr lang="tr-TR" sz="3500" dirty="0" err="1"/>
              <a:t>Result</a:t>
            </a:r>
            <a:r>
              <a:rPr lang="tr-TR" sz="3500" dirty="0"/>
              <a:t> </a:t>
            </a:r>
            <a:r>
              <a:rPr lang="tr-TR" sz="3500" dirty="0" err="1"/>
              <a:t>Comparison</a:t>
            </a:r>
            <a:endParaRPr lang="en-US" sz="3500" dirty="0"/>
          </a:p>
        </p:txBody>
      </p:sp>
      <p:graphicFrame>
        <p:nvGraphicFramePr>
          <p:cNvPr id="27" name="Content Placeholder 26">
            <a:extLst>
              <a:ext uri="{FF2B5EF4-FFF2-40B4-BE49-F238E27FC236}">
                <a16:creationId xmlns:a16="http://schemas.microsoft.com/office/drawing/2014/main" id="{42E885D5-3928-32F6-FFF3-E02F6F32B642}"/>
              </a:ext>
            </a:extLst>
          </p:cNvPr>
          <p:cNvGraphicFramePr>
            <a:graphicFrameLocks noGrp="1"/>
          </p:cNvGraphicFramePr>
          <p:nvPr>
            <p:ph idx="1"/>
            <p:extLst>
              <p:ext uri="{D42A27DB-BD31-4B8C-83A1-F6EECF244321}">
                <p14:modId xmlns:p14="http://schemas.microsoft.com/office/powerpoint/2010/main" val="2481741965"/>
              </p:ext>
            </p:extLst>
          </p:nvPr>
        </p:nvGraphicFramePr>
        <p:xfrm>
          <a:off x="938122" y="1874116"/>
          <a:ext cx="7267757" cy="3669926"/>
        </p:xfrm>
        <a:graphic>
          <a:graphicData uri="http://schemas.openxmlformats.org/drawingml/2006/table">
            <a:tbl>
              <a:tblPr firstRow="1" bandRow="1"/>
              <a:tblGrid>
                <a:gridCol w="516775">
                  <a:extLst>
                    <a:ext uri="{9D8B030D-6E8A-4147-A177-3AD203B41FA5}">
                      <a16:colId xmlns:a16="http://schemas.microsoft.com/office/drawing/2014/main" val="896520876"/>
                    </a:ext>
                  </a:extLst>
                </a:gridCol>
                <a:gridCol w="1296004">
                  <a:extLst>
                    <a:ext uri="{9D8B030D-6E8A-4147-A177-3AD203B41FA5}">
                      <a16:colId xmlns:a16="http://schemas.microsoft.com/office/drawing/2014/main" val="2063203251"/>
                    </a:ext>
                  </a:extLst>
                </a:gridCol>
                <a:gridCol w="1405584">
                  <a:extLst>
                    <a:ext uri="{9D8B030D-6E8A-4147-A177-3AD203B41FA5}">
                      <a16:colId xmlns:a16="http://schemas.microsoft.com/office/drawing/2014/main" val="3241579280"/>
                    </a:ext>
                  </a:extLst>
                </a:gridCol>
                <a:gridCol w="4049394">
                  <a:extLst>
                    <a:ext uri="{9D8B030D-6E8A-4147-A177-3AD203B41FA5}">
                      <a16:colId xmlns:a16="http://schemas.microsoft.com/office/drawing/2014/main" val="3338864932"/>
                    </a:ext>
                  </a:extLst>
                </a:gridCol>
              </a:tblGrid>
              <a:tr h="159562">
                <a:tc>
                  <a:txBody>
                    <a:bodyPr/>
                    <a:lstStyle/>
                    <a:p>
                      <a:pPr algn="ctr" fontAlgn="ctr"/>
                      <a:r>
                        <a:rPr lang="tr-TR" sz="800" b="1" i="0" u="none" strike="noStrike">
                          <a:solidFill>
                            <a:srgbClr val="000000"/>
                          </a:solidFill>
                          <a:effectLst/>
                          <a:latin typeface="Aptos Narrow" panose="020B0004020202020204" pitchFamily="34" charset="0"/>
                        </a:rPr>
                        <a:t>Source</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tr-TR" sz="800" b="1" i="0" u="none" strike="noStrike">
                          <a:solidFill>
                            <a:srgbClr val="000000"/>
                          </a:solidFill>
                          <a:effectLst/>
                          <a:latin typeface="Aptos Narrow" panose="020B0004020202020204" pitchFamily="34" charset="0"/>
                        </a:rPr>
                        <a:t>Band Position (cm⁻¹)</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tr-TR" sz="800" b="1" i="0" u="none" strike="noStrike">
                          <a:solidFill>
                            <a:srgbClr val="000000"/>
                          </a:solidFill>
                          <a:effectLst/>
                          <a:latin typeface="Aptos Narrow" panose="020B0004020202020204" pitchFamily="34" charset="0"/>
                        </a:rPr>
                        <a:t>Assignment</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tr-TR" sz="800" b="1" i="0" u="none" strike="noStrike">
                          <a:solidFill>
                            <a:srgbClr val="000000"/>
                          </a:solidFill>
                          <a:effectLst/>
                          <a:latin typeface="Aptos Narrow" panose="020B0004020202020204" pitchFamily="34" charset="0"/>
                        </a:rPr>
                        <a:t>Explanation</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907375"/>
                  </a:ext>
                </a:extLst>
              </a:tr>
              <a:tr h="159562">
                <a:tc rowSpan="4">
                  <a:txBody>
                    <a:bodyPr/>
                    <a:lstStyle/>
                    <a:p>
                      <a:pPr algn="ctr" fontAlgn="ctr"/>
                      <a:r>
                        <a:rPr lang="tr-TR" sz="800" b="1" i="0" u="none" strike="noStrike">
                          <a:solidFill>
                            <a:srgbClr val="000000"/>
                          </a:solidFill>
                          <a:effectLst/>
                          <a:latin typeface="Aptos Narrow" panose="020B0004020202020204" pitchFamily="34" charset="0"/>
                        </a:rPr>
                        <a:t>Raman</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tr-TR" sz="800" b="0" i="0" u="none" strike="noStrike">
                          <a:solidFill>
                            <a:srgbClr val="000000"/>
                          </a:solidFill>
                          <a:effectLst/>
                          <a:latin typeface="Aptos Narrow" panose="020B0004020202020204" pitchFamily="34" charset="0"/>
                        </a:rPr>
                        <a:t>3377.72</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Benzene Ring (C-H)</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experimental data, inconsistent with theoretical (theoretical is lower).</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450930"/>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3275.57</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C-H and O-H stretching</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experimental data, inconsistent with theoretical (lower theoretical value).</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4320786"/>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1730.01</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C-C</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experimental data, inconsistent with theoretical.</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519303"/>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1233.47</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C-C=C-O</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Consistent with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1750846"/>
                  </a:ext>
                </a:extLst>
              </a:tr>
              <a:tr h="159562">
                <a:tc rowSpan="2">
                  <a:txBody>
                    <a:bodyPr/>
                    <a:lstStyle/>
                    <a:p>
                      <a:pPr algn="ctr" fontAlgn="ctr"/>
                      <a:r>
                        <a:rPr lang="tr-TR" sz="800" b="1" i="0" u="none" strike="noStrike">
                          <a:solidFill>
                            <a:srgbClr val="000000"/>
                          </a:solidFill>
                          <a:effectLst/>
                          <a:latin typeface="Aptos Narrow" panose="020B0004020202020204" pitchFamily="34" charset="0"/>
                        </a:rPr>
                        <a:t>IR</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tr-TR" sz="800" b="0" i="0" u="none" strike="noStrike">
                          <a:solidFill>
                            <a:srgbClr val="000000"/>
                          </a:solidFill>
                          <a:effectLst/>
                          <a:latin typeface="Aptos Narrow" panose="020B0004020202020204" pitchFamily="34" charset="0"/>
                        </a:rPr>
                        <a:t>3349.47</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C-H stretching</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experimental data, slightly inconsistent with theoretical (lower expected).</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2441705"/>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1671.08</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pt-BR" sz="800" b="0" i="0" u="none" strike="noStrike">
                          <a:solidFill>
                            <a:srgbClr val="000000"/>
                          </a:solidFill>
                          <a:effectLst/>
                          <a:latin typeface="Aptos Narrow" panose="020B0004020202020204" pitchFamily="34" charset="0"/>
                        </a:rPr>
                        <a:t>C=C, C=O, C-O</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Consistent with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9059742"/>
                  </a:ext>
                </a:extLst>
              </a:tr>
              <a:tr h="159562">
                <a:tc rowSpan="5">
                  <a:txBody>
                    <a:bodyPr/>
                    <a:lstStyle/>
                    <a:p>
                      <a:pPr algn="ctr" fontAlgn="ctr"/>
                      <a:r>
                        <a:rPr lang="tr-TR" sz="800" b="1" i="0" u="none" strike="noStrike">
                          <a:solidFill>
                            <a:srgbClr val="000000"/>
                          </a:solidFill>
                          <a:effectLst/>
                          <a:latin typeface="Aptos Narrow" panose="020B0004020202020204" pitchFamily="34" charset="0"/>
                        </a:rPr>
                        <a:t>IR</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tr-TR" sz="800" b="0" i="0" u="none" strike="noStrike">
                          <a:solidFill>
                            <a:srgbClr val="000000"/>
                          </a:solidFill>
                          <a:effectLst/>
                          <a:latin typeface="Aptos Narrow" panose="020B0004020202020204" pitchFamily="34" charset="0"/>
                        </a:rPr>
                        <a:t>513.629</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O-H</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Inconsistent with experimental (too low); theoretical predicts much higher (2630 cm⁻¹).</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8537784"/>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1099.01</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C-C</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experimental data; theoretical data unavailable.</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5239157"/>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172.17</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C=C, C=O</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Inconsistent with both experimental and theoretical (too low).</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2697909"/>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3255.27</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CH₃</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4452066"/>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3356.42</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C-H</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61888126"/>
                  </a:ext>
                </a:extLst>
              </a:tr>
              <a:tr h="159562">
                <a:tc rowSpan="4">
                  <a:txBody>
                    <a:bodyPr/>
                    <a:lstStyle/>
                    <a:p>
                      <a:pPr algn="ctr" fontAlgn="ctr"/>
                      <a:r>
                        <a:rPr lang="tr-TR" sz="800" b="1" i="0" u="none" strike="noStrike">
                          <a:solidFill>
                            <a:srgbClr val="000000"/>
                          </a:solidFill>
                          <a:effectLst/>
                          <a:latin typeface="Aptos Narrow" panose="020B0004020202020204" pitchFamily="34" charset="0"/>
                        </a:rPr>
                        <a:t>Raman</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tr-TR" sz="800" b="0" i="0" u="none" strike="noStrike">
                          <a:solidFill>
                            <a:srgbClr val="000000"/>
                          </a:solidFill>
                          <a:effectLst/>
                          <a:latin typeface="Aptos Narrow" panose="020B0004020202020204" pitchFamily="34" charset="0"/>
                        </a:rPr>
                        <a:t>3263.94</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CH₃</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0207505"/>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3886.05</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O-H</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Inconsistent with experimental (too high); not supported by theoretical values.</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2572291"/>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1762.17</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C=C</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33100481"/>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1265.13</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C-C</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48673392"/>
                  </a:ext>
                </a:extLst>
              </a:tr>
              <a:tr h="159562">
                <a:tc rowSpan="4">
                  <a:txBody>
                    <a:bodyPr/>
                    <a:lstStyle/>
                    <a:p>
                      <a:pPr algn="ctr" fontAlgn="ctr"/>
                      <a:r>
                        <a:rPr lang="tr-TR" sz="800" b="1" i="0" u="none" strike="noStrike">
                          <a:solidFill>
                            <a:srgbClr val="000000"/>
                          </a:solidFill>
                          <a:effectLst/>
                          <a:latin typeface="Aptos Narrow" panose="020B0004020202020204" pitchFamily="34" charset="0"/>
                        </a:rPr>
                        <a:t>IR</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tr-TR" sz="800" b="0" i="0" u="none" strike="noStrike">
                          <a:solidFill>
                            <a:srgbClr val="000000"/>
                          </a:solidFill>
                          <a:effectLst/>
                          <a:latin typeface="Aptos Narrow" panose="020B0004020202020204" pitchFamily="34" charset="0"/>
                        </a:rPr>
                        <a:t>3097.86</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Benzene group C-H</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6666983"/>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3261.81</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Methyl Group C-H</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6225700"/>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1726.9</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C=C</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3553362"/>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1603.68</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C=O</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390936"/>
                  </a:ext>
                </a:extLst>
              </a:tr>
              <a:tr h="159562">
                <a:tc rowSpan="3">
                  <a:txBody>
                    <a:bodyPr/>
                    <a:lstStyle/>
                    <a:p>
                      <a:pPr algn="ctr" fontAlgn="ctr"/>
                      <a:r>
                        <a:rPr lang="tr-TR" sz="800" b="1" i="0" u="none" strike="noStrike">
                          <a:solidFill>
                            <a:srgbClr val="000000"/>
                          </a:solidFill>
                          <a:effectLst/>
                          <a:latin typeface="Aptos Narrow" panose="020B0004020202020204" pitchFamily="34" charset="0"/>
                        </a:rPr>
                        <a:t>Raman</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tr-TR" sz="800" b="0" i="0" u="none" strike="noStrike">
                          <a:solidFill>
                            <a:srgbClr val="000000"/>
                          </a:solidFill>
                          <a:effectLst/>
                          <a:latin typeface="Aptos Narrow" panose="020B0004020202020204" pitchFamily="34" charset="0"/>
                        </a:rPr>
                        <a:t>3261.81</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CH₃</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6136671"/>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3108.31</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Benzene group C-H</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4939761"/>
                  </a:ext>
                </a:extLst>
              </a:tr>
              <a:tr h="159562">
                <a:tc vMerge="1">
                  <a:txBody>
                    <a:bodyPr/>
                    <a:lstStyle/>
                    <a:p>
                      <a:endParaRPr lang="en-US"/>
                    </a:p>
                  </a:txBody>
                  <a:tcPr/>
                </a:tc>
                <a:tc>
                  <a:txBody>
                    <a:bodyPr/>
                    <a:lstStyle/>
                    <a:p>
                      <a:pPr algn="r" fontAlgn="ctr"/>
                      <a:r>
                        <a:rPr lang="tr-TR" sz="800" b="0" i="0" u="none" strike="noStrike">
                          <a:solidFill>
                            <a:srgbClr val="000000"/>
                          </a:solidFill>
                          <a:effectLst/>
                          <a:latin typeface="Aptos Narrow" panose="020B0004020202020204" pitchFamily="34" charset="0"/>
                        </a:rPr>
                        <a:t>1726.9</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tr-TR" sz="800" b="0" i="0" u="none" strike="noStrike">
                          <a:solidFill>
                            <a:srgbClr val="000000"/>
                          </a:solidFill>
                          <a:effectLst/>
                          <a:latin typeface="Aptos Narrow" panose="020B0004020202020204" pitchFamily="34" charset="0"/>
                        </a:rPr>
                        <a:t>C=C, C=O</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dirty="0">
                          <a:solidFill>
                            <a:srgbClr val="000000"/>
                          </a:solidFill>
                          <a:effectLst/>
                          <a:latin typeface="Aptos Narrow" panose="020B0004020202020204" pitchFamily="34" charset="0"/>
                        </a:rPr>
                        <a:t>Matches both experimental and theoretical data.</a:t>
                      </a:r>
                    </a:p>
                  </a:txBody>
                  <a:tcPr marL="2591" marR="2591" marT="2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1332128"/>
                  </a:ext>
                </a:extLst>
              </a:tr>
            </a:tbl>
          </a:graphicData>
        </a:graphic>
      </p:graphicFrame>
      <p:sp>
        <p:nvSpPr>
          <p:cNvPr id="28" name="TextBox 27">
            <a:extLst>
              <a:ext uri="{FF2B5EF4-FFF2-40B4-BE49-F238E27FC236}">
                <a16:creationId xmlns:a16="http://schemas.microsoft.com/office/drawing/2014/main" id="{D543B2C3-81F9-0108-7A68-9AD53656031D}"/>
              </a:ext>
            </a:extLst>
          </p:cNvPr>
          <p:cNvSpPr txBox="1"/>
          <p:nvPr/>
        </p:nvSpPr>
        <p:spPr>
          <a:xfrm>
            <a:off x="938122" y="5671575"/>
            <a:ext cx="6640945" cy="830997"/>
          </a:xfrm>
          <a:prstGeom prst="rect">
            <a:avLst/>
          </a:prstGeom>
          <a:noFill/>
        </p:spPr>
        <p:txBody>
          <a:bodyPr wrap="square" rtlCol="0">
            <a:spAutoFit/>
          </a:bodyPr>
          <a:lstStyle/>
          <a:p>
            <a:r>
              <a:rPr lang="en-US" sz="1200" dirty="0"/>
              <a:t>Experimental and Theoretical Discrepancies:</a:t>
            </a:r>
            <a:endParaRPr lang="tr-TR" sz="1200" dirty="0"/>
          </a:p>
          <a:p>
            <a:pPr marL="171450" indent="-171450">
              <a:buFont typeface="Wingdings" panose="05000000000000000000" pitchFamily="2" charset="2"/>
              <a:buChar char="§"/>
            </a:pPr>
            <a:r>
              <a:rPr lang="en-US" sz="1200" dirty="0"/>
              <a:t>O-H stretching bands at 3886.05 cm⁻¹ (too high) and 513.629 cm⁻¹ (too low) show clear inconsistencies.</a:t>
            </a:r>
            <a:endParaRPr lang="tr-TR" sz="1200" dirty="0"/>
          </a:p>
          <a:p>
            <a:pPr marL="171450" indent="-171450">
              <a:buFont typeface="Wingdings" panose="05000000000000000000" pitchFamily="2" charset="2"/>
              <a:buChar char="§"/>
            </a:pPr>
            <a:r>
              <a:rPr lang="en-US" sz="1200" dirty="0"/>
              <a:t>The low-frequency deformation mode at 172.17 cm⁻¹ is absent in theoretical predictions.</a:t>
            </a:r>
          </a:p>
        </p:txBody>
      </p:sp>
    </p:spTree>
    <p:extLst>
      <p:ext uri="{BB962C8B-B14F-4D97-AF65-F5344CB8AC3E}">
        <p14:creationId xmlns:p14="http://schemas.microsoft.com/office/powerpoint/2010/main" val="358357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40AC-E83D-0146-0CBD-166E4CED6BBF}"/>
              </a:ext>
            </a:extLst>
          </p:cNvPr>
          <p:cNvSpPr>
            <a:spLocks noGrp="1"/>
          </p:cNvSpPr>
          <p:nvPr>
            <p:ph type="title"/>
          </p:nvPr>
        </p:nvSpPr>
        <p:spPr/>
        <p:txBody>
          <a:bodyPr/>
          <a:lstStyle/>
          <a:p>
            <a:r>
              <a:rPr lang="tr-TR" dirty="0"/>
              <a:t>HOMO-LUMO: DMPD E1,E2,E3</a:t>
            </a:r>
            <a:endParaRPr lang="en-US" dirty="0"/>
          </a:p>
        </p:txBody>
      </p:sp>
      <p:pic>
        <p:nvPicPr>
          <p:cNvPr id="5" name="Content Placeholder 4" descr="A computer screen shot of a molecule&#10;&#10;Description automatically generated">
            <a:extLst>
              <a:ext uri="{FF2B5EF4-FFF2-40B4-BE49-F238E27FC236}">
                <a16:creationId xmlns:a16="http://schemas.microsoft.com/office/drawing/2014/main" id="{F125F700-FB3D-DF9D-AF72-C02F92235855}"/>
              </a:ext>
            </a:extLst>
          </p:cNvPr>
          <p:cNvPicPr>
            <a:picLocks noGrp="1" noChangeAspect="1"/>
          </p:cNvPicPr>
          <p:nvPr>
            <p:ph idx="1"/>
          </p:nvPr>
        </p:nvPicPr>
        <p:blipFill>
          <a:blip r:embed="rId2"/>
          <a:stretch>
            <a:fillRect/>
          </a:stretch>
        </p:blipFill>
        <p:spPr>
          <a:xfrm>
            <a:off x="457200" y="1514764"/>
            <a:ext cx="3904220" cy="2401187"/>
          </a:xfrm>
        </p:spPr>
      </p:pic>
      <p:pic>
        <p:nvPicPr>
          <p:cNvPr id="7" name="Picture 6" descr="A computer screen shot of a molecule&#10;&#10;Description automatically generated">
            <a:extLst>
              <a:ext uri="{FF2B5EF4-FFF2-40B4-BE49-F238E27FC236}">
                <a16:creationId xmlns:a16="http://schemas.microsoft.com/office/drawing/2014/main" id="{0424D1D1-32F8-1771-7BAC-933F70FB4AFE}"/>
              </a:ext>
            </a:extLst>
          </p:cNvPr>
          <p:cNvPicPr>
            <a:picLocks noChangeAspect="1"/>
          </p:cNvPicPr>
          <p:nvPr/>
        </p:nvPicPr>
        <p:blipFill>
          <a:blip r:embed="rId3"/>
          <a:stretch>
            <a:fillRect/>
          </a:stretch>
        </p:blipFill>
        <p:spPr>
          <a:xfrm>
            <a:off x="4684729" y="1487057"/>
            <a:ext cx="3953832" cy="2428895"/>
          </a:xfrm>
          <a:prstGeom prst="rect">
            <a:avLst/>
          </a:prstGeom>
        </p:spPr>
      </p:pic>
      <p:pic>
        <p:nvPicPr>
          <p:cNvPr id="9" name="Picture 8" descr="A screenshot of a computer generated image of a molecule&#10;&#10;Description automatically generated">
            <a:extLst>
              <a:ext uri="{FF2B5EF4-FFF2-40B4-BE49-F238E27FC236}">
                <a16:creationId xmlns:a16="http://schemas.microsoft.com/office/drawing/2014/main" id="{9247AE3A-B82C-356B-4D70-ADFD7C3F43C6}"/>
              </a:ext>
            </a:extLst>
          </p:cNvPr>
          <p:cNvPicPr>
            <a:picLocks noChangeAspect="1"/>
          </p:cNvPicPr>
          <p:nvPr/>
        </p:nvPicPr>
        <p:blipFill>
          <a:blip r:embed="rId4"/>
          <a:stretch>
            <a:fillRect/>
          </a:stretch>
        </p:blipFill>
        <p:spPr>
          <a:xfrm>
            <a:off x="2414018" y="4013077"/>
            <a:ext cx="4247627" cy="2606786"/>
          </a:xfrm>
          <a:prstGeom prst="rect">
            <a:avLst/>
          </a:prstGeom>
        </p:spPr>
      </p:pic>
    </p:spTree>
    <p:extLst>
      <p:ext uri="{BB962C8B-B14F-4D97-AF65-F5344CB8AC3E}">
        <p14:creationId xmlns:p14="http://schemas.microsoft.com/office/powerpoint/2010/main" val="162304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807B-74B8-5C84-6D70-CBBA55A77EA9}"/>
              </a:ext>
            </a:extLst>
          </p:cNvPr>
          <p:cNvSpPr>
            <a:spLocks noGrp="1"/>
          </p:cNvSpPr>
          <p:nvPr>
            <p:ph type="title"/>
          </p:nvPr>
        </p:nvSpPr>
        <p:spPr/>
        <p:txBody>
          <a:bodyPr/>
          <a:lstStyle/>
          <a:p>
            <a:r>
              <a:rPr lang="tr-TR" dirty="0" err="1"/>
              <a:t>Electron</a:t>
            </a:r>
            <a:r>
              <a:rPr lang="tr-TR" dirty="0"/>
              <a:t> </a:t>
            </a:r>
            <a:r>
              <a:rPr lang="tr-TR" dirty="0" err="1"/>
              <a:t>Density</a:t>
            </a:r>
            <a:r>
              <a:rPr lang="tr-TR" dirty="0"/>
              <a:t>: DMPD E1, E2, E3</a:t>
            </a:r>
            <a:endParaRPr lang="en-US" dirty="0"/>
          </a:p>
        </p:txBody>
      </p:sp>
      <p:pic>
        <p:nvPicPr>
          <p:cNvPr id="5" name="Content Placeholder 4" descr="A computer screen shot of a green rectangle with white balls and a red circle&#10;&#10;Description automatically generated">
            <a:extLst>
              <a:ext uri="{FF2B5EF4-FFF2-40B4-BE49-F238E27FC236}">
                <a16:creationId xmlns:a16="http://schemas.microsoft.com/office/drawing/2014/main" id="{0659E83D-881F-C8E2-2FCD-17E597AC639E}"/>
              </a:ext>
            </a:extLst>
          </p:cNvPr>
          <p:cNvPicPr>
            <a:picLocks noGrp="1" noChangeAspect="1"/>
          </p:cNvPicPr>
          <p:nvPr>
            <p:ph idx="1"/>
          </p:nvPr>
        </p:nvPicPr>
        <p:blipFill>
          <a:blip r:embed="rId2"/>
          <a:stretch>
            <a:fillRect/>
          </a:stretch>
        </p:blipFill>
        <p:spPr>
          <a:xfrm>
            <a:off x="642525" y="1178231"/>
            <a:ext cx="3190992" cy="2818020"/>
          </a:xfrm>
        </p:spPr>
      </p:pic>
      <p:pic>
        <p:nvPicPr>
          <p:cNvPr id="7" name="Picture 6" descr="A green object with many spheres&#10;&#10;Description automatically generated">
            <a:extLst>
              <a:ext uri="{FF2B5EF4-FFF2-40B4-BE49-F238E27FC236}">
                <a16:creationId xmlns:a16="http://schemas.microsoft.com/office/drawing/2014/main" id="{E55D9DDD-2EA0-493E-983F-842C4744236F}"/>
              </a:ext>
            </a:extLst>
          </p:cNvPr>
          <p:cNvPicPr>
            <a:picLocks noChangeAspect="1"/>
          </p:cNvPicPr>
          <p:nvPr/>
        </p:nvPicPr>
        <p:blipFill>
          <a:blip r:embed="rId3"/>
          <a:stretch>
            <a:fillRect/>
          </a:stretch>
        </p:blipFill>
        <p:spPr>
          <a:xfrm>
            <a:off x="4792302" y="1370344"/>
            <a:ext cx="3842324" cy="2625907"/>
          </a:xfrm>
          <a:prstGeom prst="rect">
            <a:avLst/>
          </a:prstGeom>
        </p:spPr>
      </p:pic>
      <p:pic>
        <p:nvPicPr>
          <p:cNvPr id="9" name="Picture 8" descr="A computer screen shot of a green object&#10;&#10;Description automatically generated">
            <a:extLst>
              <a:ext uri="{FF2B5EF4-FFF2-40B4-BE49-F238E27FC236}">
                <a16:creationId xmlns:a16="http://schemas.microsoft.com/office/drawing/2014/main" id="{79EFC038-5406-09E5-1419-94E4AB02DEA4}"/>
              </a:ext>
            </a:extLst>
          </p:cNvPr>
          <p:cNvPicPr>
            <a:picLocks noChangeAspect="1"/>
          </p:cNvPicPr>
          <p:nvPr/>
        </p:nvPicPr>
        <p:blipFill>
          <a:blip r:embed="rId4"/>
          <a:stretch>
            <a:fillRect/>
          </a:stretch>
        </p:blipFill>
        <p:spPr>
          <a:xfrm>
            <a:off x="3196806" y="4027649"/>
            <a:ext cx="3190992" cy="2830351"/>
          </a:xfrm>
          <a:prstGeom prst="rect">
            <a:avLst/>
          </a:prstGeom>
        </p:spPr>
      </p:pic>
    </p:spTree>
    <p:extLst>
      <p:ext uri="{BB962C8B-B14F-4D97-AF65-F5344CB8AC3E}">
        <p14:creationId xmlns:p14="http://schemas.microsoft.com/office/powerpoint/2010/main" val="65167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FB135-E460-60BE-E7FC-46909DB080DF}"/>
              </a:ext>
            </a:extLst>
          </p:cNvPr>
          <p:cNvSpPr>
            <a:spLocks noGrp="1"/>
          </p:cNvSpPr>
          <p:nvPr>
            <p:ph type="title"/>
          </p:nvPr>
        </p:nvSpPr>
        <p:spPr/>
        <p:txBody>
          <a:bodyPr/>
          <a:lstStyle/>
          <a:p>
            <a:r>
              <a:rPr lang="tr-TR" dirty="0" err="1"/>
              <a:t>Conclusion</a:t>
            </a:r>
            <a:endParaRPr lang="en-US" dirty="0"/>
          </a:p>
        </p:txBody>
      </p:sp>
      <p:sp>
        <p:nvSpPr>
          <p:cNvPr id="4" name="Rectangle 1">
            <a:extLst>
              <a:ext uri="{FF2B5EF4-FFF2-40B4-BE49-F238E27FC236}">
                <a16:creationId xmlns:a16="http://schemas.microsoft.com/office/drawing/2014/main" id="{7D229ED8-957C-5390-81D1-521EAA9A59EB}"/>
              </a:ext>
            </a:extLst>
          </p:cNvPr>
          <p:cNvSpPr>
            <a:spLocks noGrp="1" noChangeArrowheads="1"/>
          </p:cNvSpPr>
          <p:nvPr>
            <p:ph idx="1"/>
          </p:nvPr>
        </p:nvSpPr>
        <p:spPr bwMode="auto">
          <a:xfrm>
            <a:off x="230909" y="1103259"/>
            <a:ext cx="8455891" cy="548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200" b="1" dirty="0"/>
              <a:t>Stable Forms</a:t>
            </a:r>
            <a:r>
              <a:rPr lang="en-US" sz="1200" dirty="0"/>
              <a:t>:</a:t>
            </a:r>
          </a:p>
          <a:p>
            <a:pPr marL="742950" lvl="1" indent="-285750">
              <a:buFont typeface="+mj-lt"/>
              <a:buAutoNum type="arabicPeriod"/>
            </a:pPr>
            <a:r>
              <a:rPr lang="en-US" sz="1200" dirty="0"/>
              <a:t>DMPD mainly exists in three stable cis-enol forms: E1, E2, and E3.</a:t>
            </a:r>
          </a:p>
          <a:p>
            <a:pPr marL="742950" lvl="1" indent="-285750">
              <a:buFont typeface="+mj-lt"/>
              <a:buAutoNum type="arabicPeriod"/>
            </a:pPr>
            <a:r>
              <a:rPr lang="en-US" sz="1200" dirty="0"/>
              <a:t>The energy differences between these forms are very small (&lt;1 kcal/mol), showing they are all almost equally stable.</a:t>
            </a:r>
          </a:p>
          <a:p>
            <a:pPr marL="0" indent="0">
              <a:buNone/>
            </a:pPr>
            <a:r>
              <a:rPr lang="en-US" sz="1200" b="1" dirty="0"/>
              <a:t>Intramolecular Hydrogen Bonding (IHB)</a:t>
            </a:r>
            <a:r>
              <a:rPr lang="en-US" sz="1200" dirty="0"/>
              <a:t>:</a:t>
            </a:r>
          </a:p>
          <a:p>
            <a:pPr marL="742950" lvl="1" indent="-285750">
              <a:buFont typeface="+mj-lt"/>
              <a:buAutoNum type="arabicPeriod"/>
            </a:pPr>
            <a:r>
              <a:rPr lang="en-US" sz="1200" dirty="0"/>
              <a:t>DMPD has stronger IHB (16.8 kcal/mol) compared to </a:t>
            </a:r>
            <a:r>
              <a:rPr lang="en-US" sz="1200" dirty="0" err="1"/>
              <a:t>benzoylacetone</a:t>
            </a:r>
            <a:r>
              <a:rPr lang="en-US" sz="1200" dirty="0"/>
              <a:t> (BA) and 5,5-dimethylhexane-2,4-dione (DMHD).</a:t>
            </a:r>
          </a:p>
          <a:p>
            <a:pPr marL="742950" lvl="1" indent="-285750">
              <a:buFont typeface="+mj-lt"/>
              <a:buAutoNum type="arabicPeriod"/>
            </a:pPr>
            <a:r>
              <a:rPr lang="en-US" sz="1200" dirty="0"/>
              <a:t>This is due to the effects of the phenyl and tert-butyl groups, which increase stability through resonance and steric effects.</a:t>
            </a:r>
          </a:p>
          <a:p>
            <a:pPr marL="0" indent="0">
              <a:buNone/>
            </a:pPr>
            <a:r>
              <a:rPr lang="en-US" sz="1200" b="1" dirty="0"/>
              <a:t>Vibrational Analysis</a:t>
            </a:r>
            <a:r>
              <a:rPr lang="en-US" sz="1200" dirty="0"/>
              <a:t>:</a:t>
            </a:r>
          </a:p>
          <a:p>
            <a:pPr marL="742950" lvl="1" indent="-285750">
              <a:buFont typeface="+mj-lt"/>
              <a:buAutoNum type="arabicPeriod"/>
            </a:pPr>
            <a:r>
              <a:rPr lang="en-US" sz="1200" dirty="0"/>
              <a:t>Both IR and Raman results showed some differences between experimental and theoretical data.</a:t>
            </a:r>
          </a:p>
          <a:p>
            <a:pPr marL="742950" lvl="1" indent="-285750">
              <a:buFont typeface="+mj-lt"/>
              <a:buAutoNum type="arabicPeriod"/>
            </a:pPr>
            <a:r>
              <a:rPr lang="en-US" sz="1200" dirty="0"/>
              <a:t>For example, the O-H stretching frequencies were higher in theoretical results, and low-frequency deformation modes were missing in the theoretical analysis.</a:t>
            </a:r>
          </a:p>
          <a:p>
            <a:pPr marL="0" indent="0">
              <a:buNone/>
            </a:pPr>
            <a:r>
              <a:rPr lang="en-US" sz="1200" b="1" dirty="0"/>
              <a:t>Comparison of </a:t>
            </a:r>
            <a:r>
              <a:rPr lang="tr-TR" sz="1200" b="1" dirty="0"/>
              <a:t>My</a:t>
            </a:r>
            <a:r>
              <a:rPr lang="en-US" sz="1200" b="1" dirty="0"/>
              <a:t> Results and the Article</a:t>
            </a:r>
            <a:r>
              <a:rPr lang="en-US" sz="1200" dirty="0"/>
              <a:t>:</a:t>
            </a:r>
          </a:p>
          <a:p>
            <a:pPr marL="742950" lvl="1" indent="-285750">
              <a:buFont typeface="+mj-lt"/>
              <a:buAutoNum type="arabicPeriod"/>
            </a:pPr>
            <a:r>
              <a:rPr lang="en-US" sz="1200" dirty="0"/>
              <a:t>Your bond distances for DMPD are mostly consistent with the article, but the O1…H6 bond length shows a large discrepancy (3.7 Å vs. 1.577 Å).</a:t>
            </a:r>
          </a:p>
          <a:p>
            <a:pPr marL="742950" lvl="1" indent="-285750">
              <a:buFont typeface="+mj-lt"/>
              <a:buAutoNum type="arabicPeriod"/>
            </a:pPr>
            <a:r>
              <a:rPr lang="en-US" sz="1200" dirty="0"/>
              <a:t>The calculated bond angles also differ slightly, especially in O1C2H6 and O1H6O5, suggesting some possible artifacts in the methods.</a:t>
            </a:r>
          </a:p>
          <a:p>
            <a:pPr marL="742950" lvl="1" indent="-285750">
              <a:buFont typeface="+mj-lt"/>
              <a:buAutoNum type="arabicPeriod"/>
            </a:pPr>
            <a:r>
              <a:rPr lang="en-US" sz="1200" dirty="0"/>
              <a:t>Energy calculations confirmed the article’s trend that DMPD has lower energy and is more stable compared to BA and DMHD. But most stable cis enol forms is not E1,E2,E3.</a:t>
            </a:r>
          </a:p>
          <a:p>
            <a:pPr marL="0" indent="0">
              <a:buNone/>
            </a:pPr>
            <a:r>
              <a:rPr lang="en-US" sz="1200" b="1" dirty="0"/>
              <a:t>Conformational Stability</a:t>
            </a:r>
            <a:r>
              <a:rPr lang="en-US" sz="1200" dirty="0"/>
              <a:t>:</a:t>
            </a:r>
          </a:p>
          <a:p>
            <a:pPr marL="742950" lvl="1" indent="-285750">
              <a:buFont typeface="+mj-lt"/>
              <a:buAutoNum type="arabicPeriod"/>
            </a:pPr>
            <a:r>
              <a:rPr lang="tr-TR" sz="1200" dirty="0"/>
              <a:t>My </a:t>
            </a:r>
            <a:r>
              <a:rPr lang="en-US" sz="1200" dirty="0"/>
              <a:t>results support the article’s conclusion that steric and resonance effects of substituents play a key role in stabilizing the molecule.</a:t>
            </a:r>
          </a:p>
          <a:p>
            <a:pPr marL="0" indent="0">
              <a:buNone/>
            </a:pPr>
            <a:r>
              <a:rPr lang="en-US" sz="1200" b="1" dirty="0"/>
              <a:t>Final Remarks:</a:t>
            </a:r>
          </a:p>
          <a:p>
            <a:r>
              <a:rPr lang="en-US" sz="1200" dirty="0"/>
              <a:t>This study confirms the strong IHB and stable conformations of DMPD, with results mostly in agreement with the article. The differences in bond lengths, angles, and spectroscopic data highlight the importance of improving computational methods for better accuracy. Further studies could include different computational levels or solvent effects to explore these variations more deeply.</a:t>
            </a:r>
          </a:p>
        </p:txBody>
      </p:sp>
    </p:spTree>
    <p:extLst>
      <p:ext uri="{BB962C8B-B14F-4D97-AF65-F5344CB8AC3E}">
        <p14:creationId xmlns:p14="http://schemas.microsoft.com/office/powerpoint/2010/main" val="2442641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65486F51-DE1E-F39E-E54D-658C47CE828F}"/>
              </a:ext>
            </a:extLst>
          </p:cNvPr>
          <p:cNvPicPr>
            <a:picLocks noChangeAspect="1"/>
          </p:cNvPicPr>
          <p:nvPr/>
        </p:nvPicPr>
        <p:blipFill>
          <a:blip r:embed="rId2"/>
          <a:srcRect l="288" r="-2" b="-2"/>
          <a:stretch/>
        </p:blipFill>
        <p:spPr>
          <a:xfrm>
            <a:off x="-2585" y="-1"/>
            <a:ext cx="9146585"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64451" y="791834"/>
            <a:ext cx="3020876" cy="9154947"/>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584" y="0"/>
            <a:ext cx="2132551"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9028" y="21736"/>
            <a:ext cx="2364646"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585" y="5288433"/>
            <a:ext cx="9149779"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5100" y="2905286"/>
            <a:ext cx="3866773" cy="4082144"/>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DA2B3-B2D1-D558-E772-76CA9033E3B6}"/>
              </a:ext>
            </a:extLst>
          </p:cNvPr>
          <p:cNvSpPr>
            <a:spLocks noGrp="1"/>
          </p:cNvSpPr>
          <p:nvPr>
            <p:ph type="title"/>
          </p:nvPr>
        </p:nvSpPr>
        <p:spPr>
          <a:xfrm>
            <a:off x="665942" y="3471739"/>
            <a:ext cx="5945838" cy="1620665"/>
          </a:xfrm>
        </p:spPr>
        <p:txBody>
          <a:bodyPr vert="horz" lIns="91440" tIns="45720" rIns="91440" bIns="45720" rtlCol="0" anchor="b">
            <a:normAutofit/>
          </a:bodyPr>
          <a:lstStyle/>
          <a:p>
            <a:pPr algn="l" defTabSz="914400">
              <a:lnSpc>
                <a:spcPct val="90000"/>
              </a:lnSpc>
            </a:pPr>
            <a:r>
              <a:rPr lang="en-US" sz="5000" dirty="0">
                <a:solidFill>
                  <a:srgbClr val="FFFFFF"/>
                </a:solidFill>
              </a:rPr>
              <a:t>Thank You</a:t>
            </a:r>
            <a:r>
              <a:rPr lang="tr-TR" sz="5000" dirty="0">
                <a:solidFill>
                  <a:srgbClr val="FFFFFF"/>
                </a:solidFill>
              </a:rPr>
              <a:t>!</a:t>
            </a:r>
            <a:endParaRPr lang="en-US" sz="5000" dirty="0">
              <a:solidFill>
                <a:srgbClr val="FFFFFF"/>
              </a:solidFill>
            </a:endParaRPr>
          </a:p>
        </p:txBody>
      </p:sp>
    </p:spTree>
    <p:extLst>
      <p:ext uri="{BB962C8B-B14F-4D97-AF65-F5344CB8AC3E}">
        <p14:creationId xmlns:p14="http://schemas.microsoft.com/office/powerpoint/2010/main" val="362870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CE0FB-ADDD-4B37-A958-519663E8E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8640" y="1170432"/>
            <a:ext cx="7900416" cy="1378804"/>
          </a:xfrm>
        </p:spPr>
        <p:txBody>
          <a:bodyPr anchor="b">
            <a:normAutofit/>
          </a:bodyPr>
          <a:lstStyle/>
          <a:p>
            <a:pPr algn="l"/>
            <a:r>
              <a:rPr lang="tr-TR" sz="7000" dirty="0" err="1">
                <a:solidFill>
                  <a:schemeClr val="tx2"/>
                </a:solidFill>
              </a:rPr>
              <a:t>Introduction</a:t>
            </a:r>
            <a:endParaRPr lang="tr-TR" sz="7000" dirty="0">
              <a:solidFill>
                <a:schemeClr val="tx2"/>
              </a:solidFill>
            </a:endParaRPr>
          </a:p>
        </p:txBody>
      </p:sp>
      <p:cxnSp>
        <p:nvCxnSpPr>
          <p:cNvPr id="12" name="Straight Connector 11">
            <a:extLst>
              <a:ext uri="{FF2B5EF4-FFF2-40B4-BE49-F238E27FC236}">
                <a16:creationId xmlns:a16="http://schemas.microsoft.com/office/drawing/2014/main" id="{18710E47-0781-4953-BBDA-8EF627A73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426" y="246028"/>
            <a:ext cx="191621"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48640" y="2697018"/>
            <a:ext cx="7886700" cy="3414667"/>
          </a:xfrm>
        </p:spPr>
        <p:txBody>
          <a:bodyPr anchor="t">
            <a:normAutofit/>
          </a:bodyPr>
          <a:lstStyle/>
          <a:p>
            <a:pPr marL="0" indent="0">
              <a:buNone/>
            </a:pPr>
            <a:r>
              <a:rPr lang="tr-TR" sz="2400" b="1" dirty="0" err="1">
                <a:solidFill>
                  <a:schemeClr val="tx2"/>
                </a:solidFill>
              </a:rPr>
              <a:t>Aim</a:t>
            </a:r>
            <a:r>
              <a:rPr lang="tr-TR" sz="2400" b="1" dirty="0">
                <a:solidFill>
                  <a:schemeClr val="tx2"/>
                </a:solidFill>
              </a:rPr>
              <a:t>: </a:t>
            </a:r>
          </a:p>
          <a:p>
            <a:pPr marL="0" indent="0">
              <a:buNone/>
            </a:pPr>
            <a:r>
              <a:rPr lang="tr-TR" sz="2400" dirty="0" err="1">
                <a:solidFill>
                  <a:schemeClr val="tx2"/>
                </a:solidFill>
              </a:rPr>
              <a:t>To</a:t>
            </a:r>
            <a:r>
              <a:rPr lang="tr-TR" sz="2400" dirty="0">
                <a:solidFill>
                  <a:schemeClr val="tx2"/>
                </a:solidFill>
              </a:rPr>
              <a:t> </a:t>
            </a:r>
            <a:r>
              <a:rPr lang="tr-TR" sz="2400" dirty="0" err="1">
                <a:solidFill>
                  <a:schemeClr val="tx2"/>
                </a:solidFill>
              </a:rPr>
              <a:t>study</a:t>
            </a:r>
            <a:r>
              <a:rPr lang="tr-TR" sz="2400" dirty="0">
                <a:solidFill>
                  <a:schemeClr val="tx2"/>
                </a:solidFill>
              </a:rPr>
              <a:t> 4,4 dimethyl-1-phenylpentane-1,3-dione (DMPD)'s </a:t>
            </a:r>
            <a:r>
              <a:rPr lang="tr-TR" sz="2400" dirty="0" err="1">
                <a:solidFill>
                  <a:schemeClr val="tx2"/>
                </a:solidFill>
              </a:rPr>
              <a:t>structure</a:t>
            </a:r>
            <a:r>
              <a:rPr lang="tr-TR" sz="2400" dirty="0">
                <a:solidFill>
                  <a:schemeClr val="tx2"/>
                </a:solidFill>
              </a:rPr>
              <a:t>, </a:t>
            </a:r>
            <a:r>
              <a:rPr lang="tr-TR" sz="2400" dirty="0" err="1">
                <a:solidFill>
                  <a:schemeClr val="tx2"/>
                </a:solidFill>
              </a:rPr>
              <a:t>molecular</a:t>
            </a:r>
            <a:r>
              <a:rPr lang="tr-TR" sz="2400" dirty="0">
                <a:solidFill>
                  <a:schemeClr val="tx2"/>
                </a:solidFill>
              </a:rPr>
              <a:t> </a:t>
            </a:r>
            <a:r>
              <a:rPr lang="tr-TR" sz="2400" dirty="0" err="1">
                <a:solidFill>
                  <a:schemeClr val="tx2"/>
                </a:solidFill>
              </a:rPr>
              <a:t>structure</a:t>
            </a:r>
            <a:r>
              <a:rPr lang="tr-TR" sz="2400" dirty="0">
                <a:solidFill>
                  <a:schemeClr val="tx2"/>
                </a:solidFill>
              </a:rPr>
              <a:t>, </a:t>
            </a:r>
            <a:r>
              <a:rPr lang="tr-TR" sz="2400" dirty="0" err="1">
                <a:solidFill>
                  <a:schemeClr val="tx2"/>
                </a:solidFill>
              </a:rPr>
              <a:t>conformational</a:t>
            </a:r>
            <a:r>
              <a:rPr lang="tr-TR" sz="2400" dirty="0">
                <a:solidFill>
                  <a:schemeClr val="tx2"/>
                </a:solidFill>
              </a:rPr>
              <a:t> </a:t>
            </a:r>
            <a:r>
              <a:rPr lang="tr-TR" sz="2400" dirty="0" err="1">
                <a:solidFill>
                  <a:schemeClr val="tx2"/>
                </a:solidFill>
              </a:rPr>
              <a:t>stabilities</a:t>
            </a:r>
            <a:r>
              <a:rPr lang="tr-TR" sz="2400" dirty="0">
                <a:solidFill>
                  <a:schemeClr val="tx2"/>
                </a:solidFill>
              </a:rPr>
              <a:t>, </a:t>
            </a:r>
            <a:r>
              <a:rPr lang="tr-TR" sz="2400" dirty="0" err="1">
                <a:solidFill>
                  <a:schemeClr val="tx2"/>
                </a:solidFill>
              </a:rPr>
              <a:t>and</a:t>
            </a:r>
            <a:r>
              <a:rPr lang="tr-TR" sz="2400" dirty="0">
                <a:solidFill>
                  <a:schemeClr val="tx2"/>
                </a:solidFill>
              </a:rPr>
              <a:t> </a:t>
            </a:r>
            <a:r>
              <a:rPr lang="tr-TR" sz="2400" dirty="0" err="1">
                <a:solidFill>
                  <a:schemeClr val="tx2"/>
                </a:solidFill>
              </a:rPr>
              <a:t>intramolecular</a:t>
            </a:r>
            <a:r>
              <a:rPr lang="tr-TR" sz="2400" dirty="0">
                <a:solidFill>
                  <a:schemeClr val="tx2"/>
                </a:solidFill>
              </a:rPr>
              <a:t> </a:t>
            </a:r>
            <a:r>
              <a:rPr lang="tr-TR" sz="2400" dirty="0" err="1">
                <a:solidFill>
                  <a:schemeClr val="tx2"/>
                </a:solidFill>
              </a:rPr>
              <a:t>hydrogen</a:t>
            </a:r>
            <a:r>
              <a:rPr lang="tr-TR" sz="2400" dirty="0">
                <a:solidFill>
                  <a:schemeClr val="tx2"/>
                </a:solidFill>
              </a:rPr>
              <a:t> </a:t>
            </a:r>
            <a:r>
              <a:rPr lang="tr-TR" sz="2400" dirty="0" err="1">
                <a:solidFill>
                  <a:schemeClr val="tx2"/>
                </a:solidFill>
              </a:rPr>
              <a:t>bonding</a:t>
            </a:r>
            <a:r>
              <a:rPr lang="tr-TR" sz="2400" dirty="0">
                <a:solidFill>
                  <a:schemeClr val="tx2"/>
                </a:solidFill>
              </a:rPr>
              <a:t> (IHB). </a:t>
            </a:r>
            <a:r>
              <a:rPr lang="tr-TR" sz="2400" dirty="0" err="1">
                <a:solidFill>
                  <a:schemeClr val="tx2"/>
                </a:solidFill>
              </a:rPr>
              <a:t>And</a:t>
            </a:r>
            <a:r>
              <a:rPr lang="tr-TR" sz="2400" dirty="0">
                <a:solidFill>
                  <a:schemeClr val="tx2"/>
                </a:solidFill>
              </a:rPr>
              <a:t> </a:t>
            </a:r>
            <a:r>
              <a:rPr lang="tr-TR" sz="2400" dirty="0" err="1">
                <a:solidFill>
                  <a:schemeClr val="tx2"/>
                </a:solidFill>
              </a:rPr>
              <a:t>result</a:t>
            </a:r>
            <a:r>
              <a:rPr lang="tr-TR" sz="2400" dirty="0">
                <a:solidFill>
                  <a:schemeClr val="tx2"/>
                </a:solidFill>
              </a:rPr>
              <a:t> </a:t>
            </a:r>
            <a:r>
              <a:rPr lang="tr-TR" sz="2400" dirty="0" err="1">
                <a:solidFill>
                  <a:schemeClr val="tx2"/>
                </a:solidFill>
              </a:rPr>
              <a:t>was</a:t>
            </a:r>
            <a:r>
              <a:rPr lang="tr-TR" sz="2400" dirty="0">
                <a:solidFill>
                  <a:schemeClr val="tx2"/>
                </a:solidFill>
              </a:rPr>
              <a:t> </a:t>
            </a:r>
            <a:r>
              <a:rPr lang="tr-TR" sz="2400" dirty="0" err="1">
                <a:solidFill>
                  <a:schemeClr val="tx2"/>
                </a:solidFill>
              </a:rPr>
              <a:t>compared</a:t>
            </a:r>
            <a:r>
              <a:rPr lang="tr-TR" sz="2400" dirty="0">
                <a:solidFill>
                  <a:schemeClr val="tx2"/>
                </a:solidFill>
              </a:rPr>
              <a:t> </a:t>
            </a:r>
            <a:r>
              <a:rPr lang="tr-TR" sz="2400" dirty="0" err="1">
                <a:solidFill>
                  <a:schemeClr val="tx2"/>
                </a:solidFill>
              </a:rPr>
              <a:t>with</a:t>
            </a:r>
            <a:r>
              <a:rPr lang="tr-TR" sz="2400" dirty="0">
                <a:solidFill>
                  <a:schemeClr val="tx2"/>
                </a:solidFill>
              </a:rPr>
              <a:t> </a:t>
            </a:r>
            <a:r>
              <a:rPr lang="tr-TR" sz="2400" dirty="0" err="1">
                <a:solidFill>
                  <a:schemeClr val="tx2"/>
                </a:solidFill>
              </a:rPr>
              <a:t>Benzoylacetone</a:t>
            </a:r>
            <a:r>
              <a:rPr lang="tr-TR" sz="2400" dirty="0">
                <a:solidFill>
                  <a:schemeClr val="tx2"/>
                </a:solidFill>
              </a:rPr>
              <a:t> (BA) </a:t>
            </a:r>
            <a:r>
              <a:rPr lang="tr-TR" sz="2400" dirty="0" err="1">
                <a:solidFill>
                  <a:schemeClr val="tx2"/>
                </a:solidFill>
              </a:rPr>
              <a:t>and</a:t>
            </a:r>
            <a:r>
              <a:rPr lang="tr-TR" sz="2400" dirty="0">
                <a:solidFill>
                  <a:schemeClr val="tx2"/>
                </a:solidFill>
              </a:rPr>
              <a:t> 5,5-Dimethylhexane-2,4-dione (DMHD).</a:t>
            </a:r>
          </a:p>
        </p:txBody>
      </p:sp>
      <p:cxnSp>
        <p:nvCxnSpPr>
          <p:cNvPr id="14" name="Straight Connector 13">
            <a:extLst>
              <a:ext uri="{FF2B5EF4-FFF2-40B4-BE49-F238E27FC236}">
                <a16:creationId xmlns:a16="http://schemas.microsoft.com/office/drawing/2014/main" id="{125D265C-1D38-4B36-8572-366ED6A607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0330" y="6522756"/>
            <a:ext cx="8037891"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0C536A3-D654-4FB9-BB50-B236B87BB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44791" y="6400800"/>
            <a:ext cx="338328" cy="240175"/>
            <a:chOff x="4089400" y="933450"/>
            <a:chExt cx="338328" cy="341938"/>
          </a:xfrm>
        </p:grpSpPr>
        <p:cxnSp>
          <p:nvCxnSpPr>
            <p:cNvPr id="17" name="Straight Connector 16">
              <a:extLst>
                <a:ext uri="{FF2B5EF4-FFF2-40B4-BE49-F238E27FC236}">
                  <a16:creationId xmlns:a16="http://schemas.microsoft.com/office/drawing/2014/main" id="{941ACF7F-B3F4-4E4E-AECF-076FA5AB68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A76DEDF-ED9E-43F5-BD8F-87A9A7A069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9835"/>
          </a:xfrm>
        </p:spPr>
        <p:txBody>
          <a:bodyPr>
            <a:normAutofit fontScale="90000"/>
          </a:bodyPr>
          <a:lstStyle/>
          <a:p>
            <a:r>
              <a:rPr dirty="0"/>
              <a:t>Methods</a:t>
            </a:r>
          </a:p>
        </p:txBody>
      </p:sp>
      <p:sp>
        <p:nvSpPr>
          <p:cNvPr id="3" name="Content Placeholder 2"/>
          <p:cNvSpPr>
            <a:spLocks noGrp="1"/>
          </p:cNvSpPr>
          <p:nvPr>
            <p:ph idx="1"/>
          </p:nvPr>
        </p:nvSpPr>
        <p:spPr>
          <a:xfrm>
            <a:off x="457200" y="1108364"/>
            <a:ext cx="8229600" cy="4906889"/>
          </a:xfrm>
        </p:spPr>
        <p:txBody>
          <a:bodyPr>
            <a:normAutofit fontScale="85000" lnSpcReduction="10000"/>
          </a:bodyPr>
          <a:lstStyle/>
          <a:p>
            <a:pPr marL="0" indent="0">
              <a:buNone/>
            </a:pPr>
            <a:r>
              <a:rPr lang="tr-TR" sz="2000" b="1" dirty="0" err="1"/>
              <a:t>Theoretical</a:t>
            </a:r>
            <a:r>
              <a:rPr lang="tr-TR" sz="2000" b="1" dirty="0"/>
              <a:t> </a:t>
            </a:r>
            <a:r>
              <a:rPr lang="tr-TR" sz="2000" b="1" dirty="0" err="1"/>
              <a:t>Methods</a:t>
            </a:r>
            <a:r>
              <a:rPr lang="tr-TR" sz="2000" b="1" dirty="0"/>
              <a:t> </a:t>
            </a:r>
            <a:r>
              <a:rPr lang="tr-TR" sz="2000" b="1" dirty="0" err="1"/>
              <a:t>That</a:t>
            </a:r>
            <a:r>
              <a:rPr lang="tr-TR" sz="2000" b="1" dirty="0"/>
              <a:t> </a:t>
            </a:r>
            <a:r>
              <a:rPr lang="tr-TR" sz="2000" b="1" dirty="0" err="1"/>
              <a:t>Applied</a:t>
            </a:r>
            <a:r>
              <a:rPr lang="tr-TR" sz="2000" b="1" dirty="0"/>
              <a:t>:</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sz="2000" b="1" dirty="0"/>
              <a:t>Theoretical Methods</a:t>
            </a:r>
            <a:r>
              <a:rPr lang="tr-TR" sz="2000" b="1" dirty="0"/>
              <a:t> in </a:t>
            </a:r>
            <a:r>
              <a:rPr lang="tr-TR" sz="2000" b="1" dirty="0" err="1"/>
              <a:t>Article</a:t>
            </a:r>
            <a:r>
              <a:rPr sz="2000" b="1" dirty="0"/>
              <a:t>:</a:t>
            </a:r>
          </a:p>
          <a:p>
            <a:r>
              <a:rPr sz="2000" dirty="0"/>
              <a:t>Density Functional Theory (DFT) calculations.</a:t>
            </a:r>
          </a:p>
          <a:p>
            <a:r>
              <a:rPr sz="2000" dirty="0"/>
              <a:t>Geometries optimized using B3LYP and MP2 levels.</a:t>
            </a:r>
          </a:p>
          <a:p>
            <a:r>
              <a:rPr lang="en-US" sz="2000" dirty="0"/>
              <a:t>AIM</a:t>
            </a:r>
            <a:r>
              <a:rPr lang="tr-TR" sz="2000" dirty="0"/>
              <a:t> </a:t>
            </a:r>
            <a:r>
              <a:rPr lang="en-US" sz="2000" dirty="0"/>
              <a:t>was applied to obtain electron density</a:t>
            </a:r>
            <a:r>
              <a:rPr lang="tr-TR" sz="2000" dirty="0"/>
              <a:t> </a:t>
            </a:r>
            <a:r>
              <a:rPr lang="en-US" sz="2000" dirty="0"/>
              <a:t>at the hydrogen bond critical points</a:t>
            </a:r>
            <a:r>
              <a:rPr lang="tr-TR" sz="2000" dirty="0"/>
              <a:t> </a:t>
            </a:r>
            <a:r>
              <a:rPr sz="2000" dirty="0"/>
              <a:t>and </a:t>
            </a:r>
            <a:r>
              <a:rPr lang="en-US" sz="2000" dirty="0"/>
              <a:t> Orbital populations</a:t>
            </a:r>
            <a:r>
              <a:rPr lang="tr-TR" sz="2000" dirty="0"/>
              <a:t>,</a:t>
            </a:r>
            <a:r>
              <a:rPr lang="en-US" sz="2000" dirty="0"/>
              <a:t> and Wiberg bond orders</a:t>
            </a:r>
            <a:r>
              <a:rPr lang="tr-TR" sz="2000" dirty="0"/>
              <a:t> </a:t>
            </a:r>
            <a:r>
              <a:rPr lang="tr-TR" sz="2000" dirty="0" err="1"/>
              <a:t>calculated</a:t>
            </a:r>
            <a:r>
              <a:rPr lang="tr-TR" sz="2000" dirty="0"/>
              <a:t> </a:t>
            </a:r>
            <a:r>
              <a:rPr lang="tr-TR" sz="2000" dirty="0" err="1"/>
              <a:t>with</a:t>
            </a:r>
            <a:r>
              <a:rPr lang="tr-TR" sz="2000" dirty="0"/>
              <a:t> </a:t>
            </a:r>
            <a:r>
              <a:rPr sz="2000" dirty="0"/>
              <a:t>NBO analyses</a:t>
            </a:r>
            <a:r>
              <a:rPr lang="tr-TR" sz="2000" dirty="0"/>
              <a:t>.</a:t>
            </a:r>
            <a:endParaRPr sz="2000" dirty="0"/>
          </a:p>
          <a:p>
            <a:pPr marL="0" indent="0">
              <a:buNone/>
            </a:pPr>
            <a:r>
              <a:rPr sz="2000" b="1" dirty="0"/>
              <a:t>Experimental Methods:</a:t>
            </a:r>
          </a:p>
          <a:p>
            <a:r>
              <a:rPr sz="2000" dirty="0"/>
              <a:t>NMR spectroscopy for chemical shifts.</a:t>
            </a:r>
          </a:p>
          <a:p>
            <a:r>
              <a:rPr sz="2000" dirty="0"/>
              <a:t>IR and Raman spectroscopy for vibrational analysis.</a:t>
            </a:r>
          </a:p>
        </p:txBody>
      </p:sp>
      <p:pic>
        <p:nvPicPr>
          <p:cNvPr id="5" name="Picture 4" descr="A screenshot of a computer&#10;&#10;Description automatically generated">
            <a:extLst>
              <a:ext uri="{FF2B5EF4-FFF2-40B4-BE49-F238E27FC236}">
                <a16:creationId xmlns:a16="http://schemas.microsoft.com/office/drawing/2014/main" id="{67B58242-5AFF-4703-B769-852078BC7235}"/>
              </a:ext>
            </a:extLst>
          </p:cNvPr>
          <p:cNvPicPr>
            <a:picLocks noChangeAspect="1"/>
          </p:cNvPicPr>
          <p:nvPr/>
        </p:nvPicPr>
        <p:blipFill>
          <a:blip r:embed="rId2"/>
          <a:stretch>
            <a:fillRect/>
          </a:stretch>
        </p:blipFill>
        <p:spPr>
          <a:xfrm>
            <a:off x="554630" y="1417638"/>
            <a:ext cx="3084498" cy="22542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A50B-7955-B8ED-C3FD-1F48755ABE51}"/>
              </a:ext>
            </a:extLst>
          </p:cNvPr>
          <p:cNvSpPr>
            <a:spLocks noGrp="1"/>
          </p:cNvSpPr>
          <p:nvPr>
            <p:ph type="title"/>
          </p:nvPr>
        </p:nvSpPr>
        <p:spPr/>
        <p:txBody>
          <a:bodyPr/>
          <a:lstStyle/>
          <a:p>
            <a:r>
              <a:rPr lang="tr-TR" dirty="0" err="1"/>
              <a:t>Selected</a:t>
            </a:r>
            <a:r>
              <a:rPr lang="tr-TR" dirty="0"/>
              <a:t> </a:t>
            </a:r>
            <a:r>
              <a:rPr lang="tr-TR" dirty="0" err="1"/>
              <a:t>Molecules</a:t>
            </a:r>
            <a:r>
              <a:rPr lang="tr-TR" dirty="0"/>
              <a:t> in DMPD </a:t>
            </a:r>
            <a:endParaRPr lang="en-US" dirty="0"/>
          </a:p>
        </p:txBody>
      </p:sp>
      <p:pic>
        <p:nvPicPr>
          <p:cNvPr id="5" name="Content Placeholder 4" descr="A chemical structure with numbers and letters&#10;&#10;Description automatically generated">
            <a:extLst>
              <a:ext uri="{FF2B5EF4-FFF2-40B4-BE49-F238E27FC236}">
                <a16:creationId xmlns:a16="http://schemas.microsoft.com/office/drawing/2014/main" id="{AC970398-6F91-9629-8507-5146EF0B52CE}"/>
              </a:ext>
            </a:extLst>
          </p:cNvPr>
          <p:cNvPicPr>
            <a:picLocks noGrp="1" noChangeAspect="1"/>
          </p:cNvPicPr>
          <p:nvPr>
            <p:ph idx="1"/>
          </p:nvPr>
        </p:nvPicPr>
        <p:blipFill>
          <a:blip r:embed="rId2"/>
          <a:stretch>
            <a:fillRect/>
          </a:stretch>
        </p:blipFill>
        <p:spPr>
          <a:xfrm>
            <a:off x="824721" y="1619294"/>
            <a:ext cx="2358173" cy="1316334"/>
          </a:xfrm>
        </p:spPr>
      </p:pic>
      <p:pic>
        <p:nvPicPr>
          <p:cNvPr id="7" name="Picture 6" descr="A chemical structure with numbers and letters&#10;&#10;Description automatically generated">
            <a:extLst>
              <a:ext uri="{FF2B5EF4-FFF2-40B4-BE49-F238E27FC236}">
                <a16:creationId xmlns:a16="http://schemas.microsoft.com/office/drawing/2014/main" id="{F16F3D86-E10D-817D-6162-96C1F971F47C}"/>
              </a:ext>
            </a:extLst>
          </p:cNvPr>
          <p:cNvPicPr>
            <a:picLocks noChangeAspect="1"/>
          </p:cNvPicPr>
          <p:nvPr/>
        </p:nvPicPr>
        <p:blipFill>
          <a:blip r:embed="rId3"/>
          <a:stretch>
            <a:fillRect/>
          </a:stretch>
        </p:blipFill>
        <p:spPr>
          <a:xfrm>
            <a:off x="3570627" y="1679321"/>
            <a:ext cx="2002617" cy="1164312"/>
          </a:xfrm>
          <a:prstGeom prst="rect">
            <a:avLst/>
          </a:prstGeom>
        </p:spPr>
      </p:pic>
      <p:pic>
        <p:nvPicPr>
          <p:cNvPr id="9" name="Picture 8" descr="A chemical formula of a molecule&#10;&#10;Description automatically generated">
            <a:extLst>
              <a:ext uri="{FF2B5EF4-FFF2-40B4-BE49-F238E27FC236}">
                <a16:creationId xmlns:a16="http://schemas.microsoft.com/office/drawing/2014/main" id="{3FE3C3ED-8EAB-00F5-14DB-2C518965EFFB}"/>
              </a:ext>
            </a:extLst>
          </p:cNvPr>
          <p:cNvPicPr>
            <a:picLocks noChangeAspect="1"/>
          </p:cNvPicPr>
          <p:nvPr/>
        </p:nvPicPr>
        <p:blipFill>
          <a:blip r:embed="rId4"/>
          <a:stretch>
            <a:fillRect/>
          </a:stretch>
        </p:blipFill>
        <p:spPr>
          <a:xfrm>
            <a:off x="5960977" y="1619294"/>
            <a:ext cx="2198212" cy="1316334"/>
          </a:xfrm>
          <a:prstGeom prst="rect">
            <a:avLst/>
          </a:prstGeom>
        </p:spPr>
      </p:pic>
      <p:pic>
        <p:nvPicPr>
          <p:cNvPr id="11" name="Picture 10" descr="A chemical formula with text&#10;&#10;Description automatically generated">
            <a:extLst>
              <a:ext uri="{FF2B5EF4-FFF2-40B4-BE49-F238E27FC236}">
                <a16:creationId xmlns:a16="http://schemas.microsoft.com/office/drawing/2014/main" id="{5CDDAC77-CFB7-6486-9225-B3F4E1D9BA6D}"/>
              </a:ext>
            </a:extLst>
          </p:cNvPr>
          <p:cNvPicPr>
            <a:picLocks noChangeAspect="1"/>
          </p:cNvPicPr>
          <p:nvPr/>
        </p:nvPicPr>
        <p:blipFill>
          <a:blip r:embed="rId5"/>
          <a:stretch>
            <a:fillRect/>
          </a:stretch>
        </p:blipFill>
        <p:spPr>
          <a:xfrm>
            <a:off x="1060127" y="3168256"/>
            <a:ext cx="1887360" cy="1267526"/>
          </a:xfrm>
          <a:prstGeom prst="rect">
            <a:avLst/>
          </a:prstGeom>
        </p:spPr>
      </p:pic>
      <p:pic>
        <p:nvPicPr>
          <p:cNvPr id="13" name="Picture 12" descr="A chemical formula with text and numbers&#10;&#10;Description automatically generated">
            <a:extLst>
              <a:ext uri="{FF2B5EF4-FFF2-40B4-BE49-F238E27FC236}">
                <a16:creationId xmlns:a16="http://schemas.microsoft.com/office/drawing/2014/main" id="{F4D97763-0CD0-ABB1-A320-D699D57D01EA}"/>
              </a:ext>
            </a:extLst>
          </p:cNvPr>
          <p:cNvPicPr>
            <a:picLocks noChangeAspect="1"/>
          </p:cNvPicPr>
          <p:nvPr/>
        </p:nvPicPr>
        <p:blipFill>
          <a:blip r:embed="rId6"/>
          <a:stretch>
            <a:fillRect/>
          </a:stretch>
        </p:blipFill>
        <p:spPr>
          <a:xfrm>
            <a:off x="3697327" y="3406102"/>
            <a:ext cx="1749215" cy="1029680"/>
          </a:xfrm>
          <a:prstGeom prst="rect">
            <a:avLst/>
          </a:prstGeom>
        </p:spPr>
      </p:pic>
      <p:pic>
        <p:nvPicPr>
          <p:cNvPr id="15" name="Picture 14" descr="A chemical formula of a molecule&#10;&#10;Description automatically generated">
            <a:extLst>
              <a:ext uri="{FF2B5EF4-FFF2-40B4-BE49-F238E27FC236}">
                <a16:creationId xmlns:a16="http://schemas.microsoft.com/office/drawing/2014/main" id="{8D60A4CC-0B73-5498-7640-C33FCC6EF4EC}"/>
              </a:ext>
            </a:extLst>
          </p:cNvPr>
          <p:cNvPicPr>
            <a:picLocks noChangeAspect="1"/>
          </p:cNvPicPr>
          <p:nvPr/>
        </p:nvPicPr>
        <p:blipFill>
          <a:blip r:embed="rId7"/>
          <a:stretch>
            <a:fillRect/>
          </a:stretch>
        </p:blipFill>
        <p:spPr>
          <a:xfrm>
            <a:off x="6116403" y="3271470"/>
            <a:ext cx="1829633" cy="1164312"/>
          </a:xfrm>
          <a:prstGeom prst="rect">
            <a:avLst/>
          </a:prstGeom>
        </p:spPr>
      </p:pic>
      <p:pic>
        <p:nvPicPr>
          <p:cNvPr id="17" name="Picture 16" descr="A chemical formula of a molecule&#10;&#10;Description automatically generated">
            <a:extLst>
              <a:ext uri="{FF2B5EF4-FFF2-40B4-BE49-F238E27FC236}">
                <a16:creationId xmlns:a16="http://schemas.microsoft.com/office/drawing/2014/main" id="{45FEED94-28BD-FDD0-BD8C-FBB4501A07F4}"/>
              </a:ext>
            </a:extLst>
          </p:cNvPr>
          <p:cNvPicPr>
            <a:picLocks noChangeAspect="1"/>
          </p:cNvPicPr>
          <p:nvPr/>
        </p:nvPicPr>
        <p:blipFill>
          <a:blip r:embed="rId8"/>
          <a:stretch>
            <a:fillRect/>
          </a:stretch>
        </p:blipFill>
        <p:spPr>
          <a:xfrm>
            <a:off x="5143665" y="4842914"/>
            <a:ext cx="2823190" cy="1316334"/>
          </a:xfrm>
          <a:prstGeom prst="rect">
            <a:avLst/>
          </a:prstGeom>
        </p:spPr>
      </p:pic>
      <p:pic>
        <p:nvPicPr>
          <p:cNvPr id="19" name="Picture 18" descr="A chemical formula with text and numbers&#10;&#10;Description automatically generated with medium confidence">
            <a:extLst>
              <a:ext uri="{FF2B5EF4-FFF2-40B4-BE49-F238E27FC236}">
                <a16:creationId xmlns:a16="http://schemas.microsoft.com/office/drawing/2014/main" id="{22FC5227-CE3A-5347-5706-6DD372B6D250}"/>
              </a:ext>
            </a:extLst>
          </p:cNvPr>
          <p:cNvPicPr>
            <a:picLocks noChangeAspect="1"/>
          </p:cNvPicPr>
          <p:nvPr/>
        </p:nvPicPr>
        <p:blipFill>
          <a:blip r:embed="rId9"/>
          <a:stretch>
            <a:fillRect/>
          </a:stretch>
        </p:blipFill>
        <p:spPr>
          <a:xfrm>
            <a:off x="1574560" y="4890375"/>
            <a:ext cx="2122767" cy="1268873"/>
          </a:xfrm>
          <a:prstGeom prst="rect">
            <a:avLst/>
          </a:prstGeom>
        </p:spPr>
      </p:pic>
    </p:spTree>
    <p:extLst>
      <p:ext uri="{BB962C8B-B14F-4D97-AF65-F5344CB8AC3E}">
        <p14:creationId xmlns:p14="http://schemas.microsoft.com/office/powerpoint/2010/main" val="85297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1DE7-6A77-922E-79F1-4B76D1E83FCE}"/>
              </a:ext>
            </a:extLst>
          </p:cNvPr>
          <p:cNvSpPr>
            <a:spLocks noGrp="1"/>
          </p:cNvSpPr>
          <p:nvPr>
            <p:ph type="title"/>
          </p:nvPr>
        </p:nvSpPr>
        <p:spPr>
          <a:xfrm>
            <a:off x="628650" y="365125"/>
            <a:ext cx="7886700" cy="780184"/>
          </a:xfrm>
        </p:spPr>
        <p:txBody>
          <a:bodyPr vert="horz" lIns="91440" tIns="45720" rIns="91440" bIns="45720" rtlCol="0" anchor="ctr">
            <a:normAutofit/>
          </a:bodyPr>
          <a:lstStyle/>
          <a:p>
            <a:pPr algn="l" defTabSz="914400">
              <a:lnSpc>
                <a:spcPct val="90000"/>
              </a:lnSpc>
            </a:pPr>
            <a:r>
              <a:rPr lang="en-US" sz="4500" kern="1200" dirty="0">
                <a:solidFill>
                  <a:schemeClr val="tx1"/>
                </a:solidFill>
                <a:latin typeface="+mj-lt"/>
                <a:ea typeface="+mj-ea"/>
                <a:cs typeface="+mj-cs"/>
              </a:rPr>
              <a:t>Molecules</a:t>
            </a:r>
            <a:r>
              <a:rPr lang="tr-TR" sz="4500" kern="1200" dirty="0">
                <a:solidFill>
                  <a:schemeClr val="tx1"/>
                </a:solidFill>
                <a:latin typeface="+mj-lt"/>
                <a:ea typeface="+mj-ea"/>
                <a:cs typeface="+mj-cs"/>
              </a:rPr>
              <a:t>:</a:t>
            </a:r>
            <a:endParaRPr lang="en-US" sz="4500" kern="1200" dirty="0">
              <a:solidFill>
                <a:schemeClr val="tx1"/>
              </a:solidFill>
              <a:latin typeface="+mj-lt"/>
              <a:ea typeface="+mj-ea"/>
              <a:cs typeface="+mj-cs"/>
            </a:endParaRPr>
          </a:p>
        </p:txBody>
      </p:sp>
      <p:pic>
        <p:nvPicPr>
          <p:cNvPr id="9" name="Content Placeholder 8" descr="A chemical formula of a molecule&#10;&#10;Description automatically generated">
            <a:extLst>
              <a:ext uri="{FF2B5EF4-FFF2-40B4-BE49-F238E27FC236}">
                <a16:creationId xmlns:a16="http://schemas.microsoft.com/office/drawing/2014/main" id="{DCDCCCCD-90A4-8B51-88F8-356833662D6B}"/>
              </a:ext>
            </a:extLst>
          </p:cNvPr>
          <p:cNvPicPr>
            <a:picLocks noGrp="1" noChangeAspect="1"/>
          </p:cNvPicPr>
          <p:nvPr>
            <p:ph idx="1"/>
          </p:nvPr>
        </p:nvPicPr>
        <p:blipFill>
          <a:blip r:embed="rId2"/>
          <a:stretch>
            <a:fillRect/>
          </a:stretch>
        </p:blipFill>
        <p:spPr>
          <a:xfrm>
            <a:off x="4056685" y="3001818"/>
            <a:ext cx="4682295" cy="1615391"/>
          </a:xfrm>
          <a:prstGeom prst="rect">
            <a:avLst/>
          </a:prstGeom>
        </p:spPr>
      </p:pic>
      <p:pic>
        <p:nvPicPr>
          <p:cNvPr id="11" name="Picture 10" descr="A chemical structure with text&#10;&#10;Description automatically generated">
            <a:extLst>
              <a:ext uri="{FF2B5EF4-FFF2-40B4-BE49-F238E27FC236}">
                <a16:creationId xmlns:a16="http://schemas.microsoft.com/office/drawing/2014/main" id="{A918AE22-B394-3EB6-EE82-58700D74B024}"/>
              </a:ext>
            </a:extLst>
          </p:cNvPr>
          <p:cNvPicPr>
            <a:picLocks noChangeAspect="1"/>
          </p:cNvPicPr>
          <p:nvPr/>
        </p:nvPicPr>
        <p:blipFill>
          <a:blip r:embed="rId3"/>
          <a:stretch>
            <a:fillRect/>
          </a:stretch>
        </p:blipFill>
        <p:spPr>
          <a:xfrm>
            <a:off x="560798" y="2749360"/>
            <a:ext cx="2935089" cy="2325919"/>
          </a:xfrm>
          <a:prstGeom prst="rect">
            <a:avLst/>
          </a:prstGeom>
        </p:spPr>
      </p:pic>
      <p:sp>
        <p:nvSpPr>
          <p:cNvPr id="12" name="TextBox 11">
            <a:extLst>
              <a:ext uri="{FF2B5EF4-FFF2-40B4-BE49-F238E27FC236}">
                <a16:creationId xmlns:a16="http://schemas.microsoft.com/office/drawing/2014/main" id="{8B44F813-AE87-C834-D036-E588EA262800}"/>
              </a:ext>
            </a:extLst>
          </p:cNvPr>
          <p:cNvSpPr txBox="1"/>
          <p:nvPr/>
        </p:nvSpPr>
        <p:spPr>
          <a:xfrm>
            <a:off x="628650" y="1699491"/>
            <a:ext cx="7314623" cy="369332"/>
          </a:xfrm>
          <a:prstGeom prst="rect">
            <a:avLst/>
          </a:prstGeom>
          <a:noFill/>
        </p:spPr>
        <p:txBody>
          <a:bodyPr wrap="square" rtlCol="0">
            <a:spAutoFit/>
          </a:bodyPr>
          <a:lstStyle/>
          <a:p>
            <a:r>
              <a:rPr lang="tr-TR" b="1" dirty="0"/>
              <a:t>a) DMHD                                                         b)</a:t>
            </a:r>
            <a:r>
              <a:rPr lang="tr-TR" b="1" dirty="0" err="1"/>
              <a:t>the</a:t>
            </a:r>
            <a:r>
              <a:rPr lang="tr-TR" b="1" dirty="0"/>
              <a:t> </a:t>
            </a:r>
            <a:r>
              <a:rPr lang="tr-TR" b="1" dirty="0" err="1"/>
              <a:t>stable</a:t>
            </a:r>
            <a:r>
              <a:rPr lang="tr-TR" b="1" dirty="0"/>
              <a:t> cis-</a:t>
            </a:r>
            <a:r>
              <a:rPr lang="tr-TR" b="1" dirty="0" err="1"/>
              <a:t>enol</a:t>
            </a:r>
            <a:r>
              <a:rPr lang="tr-TR" b="1" dirty="0"/>
              <a:t> </a:t>
            </a:r>
            <a:r>
              <a:rPr lang="tr-TR" b="1" dirty="0" err="1"/>
              <a:t>forms</a:t>
            </a:r>
            <a:r>
              <a:rPr lang="tr-TR" b="1" dirty="0"/>
              <a:t> BA</a:t>
            </a:r>
            <a:endParaRPr lang="en-US" b="1" dirty="0"/>
          </a:p>
        </p:txBody>
      </p:sp>
    </p:spTree>
    <p:extLst>
      <p:ext uri="{BB962C8B-B14F-4D97-AF65-F5344CB8AC3E}">
        <p14:creationId xmlns:p14="http://schemas.microsoft.com/office/powerpoint/2010/main" val="361891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C87C-E109-E3AC-88EE-8F793D268721}"/>
              </a:ext>
            </a:extLst>
          </p:cNvPr>
          <p:cNvSpPr>
            <a:spLocks noGrp="1"/>
          </p:cNvSpPr>
          <p:nvPr>
            <p:ph type="title"/>
          </p:nvPr>
        </p:nvSpPr>
        <p:spPr>
          <a:xfrm>
            <a:off x="433873" y="116018"/>
            <a:ext cx="8229600" cy="1143000"/>
          </a:xfrm>
        </p:spPr>
        <p:txBody>
          <a:bodyPr>
            <a:normAutofit fontScale="90000"/>
          </a:bodyPr>
          <a:lstStyle/>
          <a:p>
            <a:r>
              <a:rPr lang="tr-TR" dirty="0" err="1"/>
              <a:t>Calculated</a:t>
            </a:r>
            <a:r>
              <a:rPr lang="tr-TR" dirty="0"/>
              <a:t> Bond </a:t>
            </a:r>
            <a:r>
              <a:rPr lang="tr-TR" dirty="0" err="1"/>
              <a:t>Distance</a:t>
            </a:r>
            <a:r>
              <a:rPr lang="tr-TR" dirty="0"/>
              <a:t> </a:t>
            </a:r>
            <a:r>
              <a:rPr lang="tr-TR" dirty="0" err="1"/>
              <a:t>and</a:t>
            </a:r>
            <a:r>
              <a:rPr lang="tr-TR" dirty="0"/>
              <a:t> </a:t>
            </a:r>
            <a:r>
              <a:rPr lang="tr-TR" dirty="0" err="1"/>
              <a:t>Angle</a:t>
            </a:r>
            <a:endParaRPr lang="en-US" dirty="0"/>
          </a:p>
        </p:txBody>
      </p:sp>
      <p:graphicFrame>
        <p:nvGraphicFramePr>
          <p:cNvPr id="13" name="Content Placeholder 12">
            <a:extLst>
              <a:ext uri="{FF2B5EF4-FFF2-40B4-BE49-F238E27FC236}">
                <a16:creationId xmlns:a16="http://schemas.microsoft.com/office/drawing/2014/main" id="{00889DD4-2146-16F9-7F1F-84422C05D029}"/>
              </a:ext>
            </a:extLst>
          </p:cNvPr>
          <p:cNvGraphicFramePr>
            <a:graphicFrameLocks noGrp="1"/>
          </p:cNvGraphicFramePr>
          <p:nvPr>
            <p:ph idx="1"/>
            <p:extLst>
              <p:ext uri="{D42A27DB-BD31-4B8C-83A1-F6EECF244321}">
                <p14:modId xmlns:p14="http://schemas.microsoft.com/office/powerpoint/2010/main" val="1478481216"/>
              </p:ext>
            </p:extLst>
          </p:nvPr>
        </p:nvGraphicFramePr>
        <p:xfrm>
          <a:off x="606490" y="1408922"/>
          <a:ext cx="7331010" cy="4361154"/>
        </p:xfrm>
        <a:graphic>
          <a:graphicData uri="http://schemas.openxmlformats.org/drawingml/2006/table">
            <a:tbl>
              <a:tblPr/>
              <a:tblGrid>
                <a:gridCol w="1424706">
                  <a:extLst>
                    <a:ext uri="{9D8B030D-6E8A-4147-A177-3AD203B41FA5}">
                      <a16:colId xmlns:a16="http://schemas.microsoft.com/office/drawing/2014/main" val="1992600742"/>
                    </a:ext>
                  </a:extLst>
                </a:gridCol>
                <a:gridCol w="677773">
                  <a:extLst>
                    <a:ext uri="{9D8B030D-6E8A-4147-A177-3AD203B41FA5}">
                      <a16:colId xmlns:a16="http://schemas.microsoft.com/office/drawing/2014/main" val="842105667"/>
                    </a:ext>
                  </a:extLst>
                </a:gridCol>
                <a:gridCol w="774597">
                  <a:extLst>
                    <a:ext uri="{9D8B030D-6E8A-4147-A177-3AD203B41FA5}">
                      <a16:colId xmlns:a16="http://schemas.microsoft.com/office/drawing/2014/main" val="3482718855"/>
                    </a:ext>
                  </a:extLst>
                </a:gridCol>
                <a:gridCol w="774597">
                  <a:extLst>
                    <a:ext uri="{9D8B030D-6E8A-4147-A177-3AD203B41FA5}">
                      <a16:colId xmlns:a16="http://schemas.microsoft.com/office/drawing/2014/main" val="1948911586"/>
                    </a:ext>
                  </a:extLst>
                </a:gridCol>
                <a:gridCol w="774597">
                  <a:extLst>
                    <a:ext uri="{9D8B030D-6E8A-4147-A177-3AD203B41FA5}">
                      <a16:colId xmlns:a16="http://schemas.microsoft.com/office/drawing/2014/main" val="683944488"/>
                    </a:ext>
                  </a:extLst>
                </a:gridCol>
                <a:gridCol w="677773">
                  <a:extLst>
                    <a:ext uri="{9D8B030D-6E8A-4147-A177-3AD203B41FA5}">
                      <a16:colId xmlns:a16="http://schemas.microsoft.com/office/drawing/2014/main" val="2759186959"/>
                    </a:ext>
                  </a:extLst>
                </a:gridCol>
                <a:gridCol w="774597">
                  <a:extLst>
                    <a:ext uri="{9D8B030D-6E8A-4147-A177-3AD203B41FA5}">
                      <a16:colId xmlns:a16="http://schemas.microsoft.com/office/drawing/2014/main" val="23111856"/>
                    </a:ext>
                  </a:extLst>
                </a:gridCol>
                <a:gridCol w="774597">
                  <a:extLst>
                    <a:ext uri="{9D8B030D-6E8A-4147-A177-3AD203B41FA5}">
                      <a16:colId xmlns:a16="http://schemas.microsoft.com/office/drawing/2014/main" val="861223952"/>
                    </a:ext>
                  </a:extLst>
                </a:gridCol>
                <a:gridCol w="677773">
                  <a:extLst>
                    <a:ext uri="{9D8B030D-6E8A-4147-A177-3AD203B41FA5}">
                      <a16:colId xmlns:a16="http://schemas.microsoft.com/office/drawing/2014/main" val="4055027166"/>
                    </a:ext>
                  </a:extLst>
                </a:gridCol>
              </a:tblGrid>
              <a:tr h="207674">
                <a:tc>
                  <a:txBody>
                    <a:bodyPr/>
                    <a:lstStyle/>
                    <a:p>
                      <a:pPr algn="l" fontAlgn="b"/>
                      <a:endParaRPr lang="tr-TR" sz="1100" b="1" i="0" u="none" strike="noStrike" dirty="0">
                        <a:solidFill>
                          <a:srgbClr val="FFFFFF"/>
                        </a:solidFill>
                        <a:effectLst/>
                        <a:latin typeface="Aptos Narrow" panose="020B0004020202020204" pitchFamily="34" charset="0"/>
                      </a:endParaRPr>
                    </a:p>
                  </a:txBody>
                  <a:tcPr marL="8626" marR="8626" marT="862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gridSpan="4">
                  <a:txBody>
                    <a:bodyPr/>
                    <a:lstStyle/>
                    <a:p>
                      <a:pPr algn="ctr" fontAlgn="b"/>
                      <a:r>
                        <a:rPr lang="tr-TR" sz="1100" b="1" i="0" u="none" strike="noStrike" dirty="0">
                          <a:solidFill>
                            <a:srgbClr val="FFFFFF"/>
                          </a:solidFill>
                          <a:effectLst/>
                          <a:latin typeface="Aptos Narrow" panose="020B0004020202020204" pitchFamily="34" charset="0"/>
                        </a:rPr>
                        <a:t>DMPD</a:t>
                      </a:r>
                    </a:p>
                  </a:txBody>
                  <a:tcPr marL="8626" marR="8626" marT="862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hMerge="1">
                  <a:txBody>
                    <a:bodyPr/>
                    <a:lstStyle/>
                    <a:p>
                      <a:endParaRPr/>
                    </a:p>
                  </a:txBody>
                  <a:tcPr marL="8626" marR="8626" marT="862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hMerge="1">
                  <a:txBody>
                    <a:bodyPr/>
                    <a:lstStyle/>
                    <a:p>
                      <a:endParaRPr/>
                    </a:p>
                  </a:txBody>
                  <a:tcPr marL="8626" marR="8626" marT="862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hMerge="1">
                  <a:txBody>
                    <a:bodyPr/>
                    <a:lstStyle/>
                    <a:p>
                      <a:endParaRPr dirty="0"/>
                    </a:p>
                  </a:txBody>
                  <a:tcPr marL="8626" marR="8626" marT="862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gridSpan="3">
                  <a:txBody>
                    <a:bodyPr/>
                    <a:lstStyle/>
                    <a:p>
                      <a:pPr algn="ctr" fontAlgn="b"/>
                      <a:r>
                        <a:rPr lang="tr-TR" sz="1100" b="1" i="0" u="none" strike="noStrike" dirty="0">
                          <a:solidFill>
                            <a:srgbClr val="FFFFFF"/>
                          </a:solidFill>
                          <a:effectLst/>
                          <a:latin typeface="Aptos Narrow" panose="020B0004020202020204" pitchFamily="34" charset="0"/>
                        </a:rPr>
                        <a:t>BA</a:t>
                      </a:r>
                    </a:p>
                  </a:txBody>
                  <a:tcPr marL="8626" marR="8626" marT="862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hMerge="1">
                  <a:txBody>
                    <a:bodyPr/>
                    <a:lstStyle/>
                    <a:p>
                      <a:endParaRPr/>
                    </a:p>
                  </a:txBody>
                  <a:tcPr marL="8626" marR="8626" marT="862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hMerge="1">
                  <a:txBody>
                    <a:bodyPr/>
                    <a:lstStyle/>
                    <a:p>
                      <a:endParaRPr dirty="0"/>
                    </a:p>
                  </a:txBody>
                  <a:tcPr marL="8626" marR="8626" marT="862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tr-TR" sz="1100" b="1" i="0" u="none" strike="noStrike">
                          <a:solidFill>
                            <a:srgbClr val="FFFFFF"/>
                          </a:solidFill>
                          <a:effectLst/>
                          <a:latin typeface="Aptos Narrow" panose="020B0004020202020204" pitchFamily="34" charset="0"/>
                        </a:rPr>
                        <a:t>DMHD</a:t>
                      </a:r>
                    </a:p>
                  </a:txBody>
                  <a:tcPr marL="8626" marR="8626" marT="862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1439624132"/>
                  </a:ext>
                </a:extLst>
              </a:tr>
              <a:tr h="207674">
                <a:tc>
                  <a:txBody>
                    <a:bodyPr/>
                    <a:lstStyle/>
                    <a:p>
                      <a:pPr algn="l" fontAlgn="b"/>
                      <a:r>
                        <a:rPr lang="tr-TR" sz="1100" b="1" i="0" u="none" strike="noStrike">
                          <a:solidFill>
                            <a:srgbClr val="000000"/>
                          </a:solidFill>
                          <a:effectLst/>
                          <a:latin typeface="Aptos Narrow" panose="020B0004020202020204" pitchFamily="34" charset="0"/>
                        </a:rPr>
                        <a:t>Bond distance (Å)</a:t>
                      </a:r>
                    </a:p>
                  </a:txBody>
                  <a:tcPr marL="8626" marR="8626" marT="8626"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tr-TR" sz="1100" b="0" i="0" u="none" strike="noStrike">
                          <a:solidFill>
                            <a:srgbClr val="000000"/>
                          </a:solidFill>
                          <a:effectLst/>
                          <a:latin typeface="Aptos Narrow" panose="020B0004020202020204" pitchFamily="34" charset="0"/>
                        </a:rPr>
                        <a:t>E1</a:t>
                      </a:r>
                    </a:p>
                  </a:txBody>
                  <a:tcPr marL="8626" marR="8626" marT="8626"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tr-TR" sz="1100" b="0" i="0" u="none" strike="noStrike">
                          <a:solidFill>
                            <a:srgbClr val="000000"/>
                          </a:solidFill>
                          <a:effectLst/>
                          <a:latin typeface="Aptos Narrow" panose="020B0004020202020204" pitchFamily="34" charset="0"/>
                        </a:rPr>
                        <a:t>E2</a:t>
                      </a:r>
                    </a:p>
                  </a:txBody>
                  <a:tcPr marL="8626" marR="8626" marT="8626"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tr-TR" sz="1100" b="0" i="0" u="none" strike="noStrike">
                          <a:solidFill>
                            <a:srgbClr val="000000"/>
                          </a:solidFill>
                          <a:effectLst/>
                          <a:latin typeface="Aptos Narrow" panose="020B0004020202020204" pitchFamily="34" charset="0"/>
                        </a:rPr>
                        <a:t>E3</a:t>
                      </a:r>
                    </a:p>
                  </a:txBody>
                  <a:tcPr marL="8626" marR="8626" marT="8626"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tr-TR" sz="1100" b="0" i="0" u="none" strike="noStrike">
                          <a:solidFill>
                            <a:srgbClr val="000000"/>
                          </a:solidFill>
                          <a:effectLst/>
                          <a:latin typeface="Aptos Narrow" panose="020B0004020202020204" pitchFamily="34" charset="0"/>
                        </a:rPr>
                        <a:t>Average</a:t>
                      </a:r>
                    </a:p>
                  </a:txBody>
                  <a:tcPr marL="8626" marR="8626" marT="8626"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tr-TR" sz="1100" b="0" i="0" u="none" strike="noStrike">
                          <a:solidFill>
                            <a:srgbClr val="000000"/>
                          </a:solidFill>
                          <a:effectLst/>
                          <a:latin typeface="Aptos Narrow" panose="020B0004020202020204" pitchFamily="34" charset="0"/>
                        </a:rPr>
                        <a:t>2BA</a:t>
                      </a:r>
                    </a:p>
                  </a:txBody>
                  <a:tcPr marL="8626" marR="8626" marT="8626"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tr-TR" sz="1100" b="0" i="0" u="none" strike="noStrike">
                          <a:solidFill>
                            <a:srgbClr val="000000"/>
                          </a:solidFill>
                          <a:effectLst/>
                          <a:latin typeface="Aptos Narrow" panose="020B0004020202020204" pitchFamily="34" charset="0"/>
                        </a:rPr>
                        <a:t>4BA</a:t>
                      </a:r>
                    </a:p>
                  </a:txBody>
                  <a:tcPr marL="8626" marR="8626" marT="8626"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tr-TR" sz="1100" b="0" i="0" u="none" strike="noStrike">
                          <a:solidFill>
                            <a:srgbClr val="000000"/>
                          </a:solidFill>
                          <a:effectLst/>
                          <a:latin typeface="Aptos Narrow" panose="020B0004020202020204" pitchFamily="34" charset="0"/>
                        </a:rPr>
                        <a:t>Average</a:t>
                      </a:r>
                    </a:p>
                  </a:txBody>
                  <a:tcPr marL="8626" marR="8626" marT="8626"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tr-TR" sz="1100" b="0" i="0" u="none" strike="noStrike">
                          <a:solidFill>
                            <a:srgbClr val="000000"/>
                          </a:solidFill>
                          <a:effectLst/>
                          <a:latin typeface="Aptos Narrow" panose="020B0004020202020204" pitchFamily="34" charset="0"/>
                        </a:rPr>
                        <a:t>E1</a:t>
                      </a:r>
                    </a:p>
                  </a:txBody>
                  <a:tcPr marL="8626" marR="8626" marT="8626"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692150824"/>
                  </a:ext>
                </a:extLst>
              </a:tr>
              <a:tr h="207674">
                <a:tc>
                  <a:txBody>
                    <a:bodyPr/>
                    <a:lstStyle/>
                    <a:p>
                      <a:pPr algn="l" fontAlgn="b"/>
                      <a:r>
                        <a:rPr lang="tr-TR" sz="1100" b="0" i="0" u="none" strike="noStrike">
                          <a:solidFill>
                            <a:srgbClr val="000000"/>
                          </a:solidFill>
                          <a:effectLst/>
                          <a:latin typeface="Aptos Narrow" panose="020B0004020202020204" pitchFamily="34" charset="0"/>
                        </a:rPr>
                        <a:t>O…O</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2.84</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2.81</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2.81</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2.8</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2.6</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2.7</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2.65</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2.6</a:t>
                      </a:r>
                    </a:p>
                  </a:txBody>
                  <a:tcPr marL="8626" marR="8626" marT="8626" marB="0" anchor="b">
                    <a:lnL>
                      <a:noFill/>
                    </a:lnL>
                    <a:lnR>
                      <a:noFill/>
                    </a:lnR>
                    <a:lnT>
                      <a:noFill/>
                    </a:lnT>
                    <a:lnB>
                      <a:noFill/>
                    </a:lnB>
                    <a:noFill/>
                  </a:tcPr>
                </a:tc>
                <a:extLst>
                  <a:ext uri="{0D108BD9-81ED-4DB2-BD59-A6C34878D82A}">
                    <a16:rowId xmlns:a16="http://schemas.microsoft.com/office/drawing/2014/main" val="538745403"/>
                  </a:ext>
                </a:extLst>
              </a:tr>
              <a:tr h="207674">
                <a:tc>
                  <a:txBody>
                    <a:bodyPr/>
                    <a:lstStyle/>
                    <a:p>
                      <a:pPr algn="l" fontAlgn="b"/>
                      <a:r>
                        <a:rPr lang="tr-TR" sz="1100" b="0" i="0" u="none" strike="noStrike">
                          <a:solidFill>
                            <a:srgbClr val="000000"/>
                          </a:solidFill>
                          <a:effectLst/>
                          <a:latin typeface="Aptos Narrow" panose="020B0004020202020204" pitchFamily="34" charset="0"/>
                        </a:rPr>
                        <a:t>C4-O5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1.37</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1.4</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1.36</a:t>
                      </a:r>
                    </a:p>
                  </a:txBody>
                  <a:tcPr marL="8626" marR="8626" marT="8626" marB="0" anchor="b">
                    <a:lnL>
                      <a:noFill/>
                    </a:lnL>
                    <a:lnR>
                      <a:noFill/>
                    </a:lnR>
                    <a:lnT>
                      <a:noFill/>
                    </a:lnT>
                    <a:lnB>
                      <a:noFill/>
                    </a:lnB>
                    <a:solidFill>
                      <a:srgbClr val="D9D9D9"/>
                    </a:solidFill>
                  </a:tcPr>
                </a:tc>
                <a:extLst>
                  <a:ext uri="{0D108BD9-81ED-4DB2-BD59-A6C34878D82A}">
                    <a16:rowId xmlns:a16="http://schemas.microsoft.com/office/drawing/2014/main" val="4206079051"/>
                  </a:ext>
                </a:extLst>
              </a:tr>
              <a:tr h="207674">
                <a:tc>
                  <a:txBody>
                    <a:bodyPr/>
                    <a:lstStyle/>
                    <a:p>
                      <a:pPr algn="l" fontAlgn="b"/>
                      <a:r>
                        <a:rPr lang="tr-TR" sz="1100" b="0" i="0" u="none" strike="noStrike">
                          <a:solidFill>
                            <a:srgbClr val="000000"/>
                          </a:solidFill>
                          <a:effectLst/>
                          <a:latin typeface="Aptos Narrow" panose="020B0004020202020204" pitchFamily="34" charset="0"/>
                        </a:rPr>
                        <a:t>O1=C2</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1.22</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1.22</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1.22</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1.22</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1.21</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1.215</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1.21</a:t>
                      </a:r>
                    </a:p>
                  </a:txBody>
                  <a:tcPr marL="8626" marR="8626" marT="8626" marB="0" anchor="b">
                    <a:lnL>
                      <a:noFill/>
                    </a:lnL>
                    <a:lnR>
                      <a:noFill/>
                    </a:lnR>
                    <a:lnT>
                      <a:noFill/>
                    </a:lnT>
                    <a:lnB>
                      <a:noFill/>
                    </a:lnB>
                    <a:noFill/>
                  </a:tcPr>
                </a:tc>
                <a:extLst>
                  <a:ext uri="{0D108BD9-81ED-4DB2-BD59-A6C34878D82A}">
                    <a16:rowId xmlns:a16="http://schemas.microsoft.com/office/drawing/2014/main" val="2713508214"/>
                  </a:ext>
                </a:extLst>
              </a:tr>
              <a:tr h="207674">
                <a:tc>
                  <a:txBody>
                    <a:bodyPr/>
                    <a:lstStyle/>
                    <a:p>
                      <a:pPr algn="l" fontAlgn="b"/>
                      <a:r>
                        <a:rPr lang="tr-TR" sz="1100" b="0" i="0" u="none" strike="noStrike">
                          <a:solidFill>
                            <a:srgbClr val="000000"/>
                          </a:solidFill>
                          <a:effectLst/>
                          <a:latin typeface="Aptos Narrow" panose="020B0004020202020204" pitchFamily="34" charset="0"/>
                        </a:rPr>
                        <a:t>O1…H6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3.71</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3.63</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3.62</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3.7</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3.54</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3.66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3.6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3.56</a:t>
                      </a:r>
                    </a:p>
                  </a:txBody>
                  <a:tcPr marL="8626" marR="8626" marT="8626" marB="0" anchor="b">
                    <a:lnL>
                      <a:noFill/>
                    </a:lnL>
                    <a:lnR>
                      <a:noFill/>
                    </a:lnR>
                    <a:lnT>
                      <a:noFill/>
                    </a:lnT>
                    <a:lnB>
                      <a:noFill/>
                    </a:lnB>
                    <a:solidFill>
                      <a:srgbClr val="D9D9D9"/>
                    </a:solidFill>
                  </a:tcPr>
                </a:tc>
                <a:extLst>
                  <a:ext uri="{0D108BD9-81ED-4DB2-BD59-A6C34878D82A}">
                    <a16:rowId xmlns:a16="http://schemas.microsoft.com/office/drawing/2014/main" val="748022278"/>
                  </a:ext>
                </a:extLst>
              </a:tr>
              <a:tr h="207674">
                <a:tc>
                  <a:txBody>
                    <a:bodyPr/>
                    <a:lstStyle/>
                    <a:p>
                      <a:pPr algn="l" fontAlgn="b"/>
                      <a:r>
                        <a:rPr lang="tr-TR" sz="1100" b="0" i="0" u="none" strike="noStrike">
                          <a:solidFill>
                            <a:srgbClr val="000000"/>
                          </a:solidFill>
                          <a:effectLst/>
                          <a:latin typeface="Aptos Narrow" panose="020B0004020202020204" pitchFamily="34" charset="0"/>
                        </a:rPr>
                        <a:t>C2-C3</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1.47</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1.47</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1.47</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1.5</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1.47</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1.47</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1.47</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1.47</a:t>
                      </a:r>
                    </a:p>
                  </a:txBody>
                  <a:tcPr marL="8626" marR="8626" marT="8626" marB="0" anchor="b">
                    <a:lnL>
                      <a:noFill/>
                    </a:lnL>
                    <a:lnR>
                      <a:noFill/>
                    </a:lnR>
                    <a:lnT>
                      <a:noFill/>
                    </a:lnT>
                    <a:lnB>
                      <a:noFill/>
                    </a:lnB>
                    <a:noFill/>
                  </a:tcPr>
                </a:tc>
                <a:extLst>
                  <a:ext uri="{0D108BD9-81ED-4DB2-BD59-A6C34878D82A}">
                    <a16:rowId xmlns:a16="http://schemas.microsoft.com/office/drawing/2014/main" val="2886578424"/>
                  </a:ext>
                </a:extLst>
              </a:tr>
              <a:tr h="207674">
                <a:tc>
                  <a:txBody>
                    <a:bodyPr/>
                    <a:lstStyle/>
                    <a:p>
                      <a:pPr algn="l" fontAlgn="b"/>
                      <a:r>
                        <a:rPr lang="tr-TR" sz="1100" b="0" i="0" u="none" strike="noStrike">
                          <a:solidFill>
                            <a:srgbClr val="000000"/>
                          </a:solidFill>
                          <a:effectLst/>
                          <a:latin typeface="Aptos Narrow" panose="020B0004020202020204" pitchFamily="34" charset="0"/>
                        </a:rPr>
                        <a:t>C3=C4</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1.33</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1.33</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1.33</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1.35</a:t>
                      </a:r>
                    </a:p>
                  </a:txBody>
                  <a:tcPr marL="8626" marR="8626" marT="8626" marB="0" anchor="b">
                    <a:lnL>
                      <a:noFill/>
                    </a:lnL>
                    <a:lnR>
                      <a:noFill/>
                    </a:lnR>
                    <a:lnT>
                      <a:noFill/>
                    </a:lnT>
                    <a:lnB>
                      <a:noFill/>
                    </a:lnB>
                    <a:solidFill>
                      <a:srgbClr val="D9D9D9"/>
                    </a:solidFill>
                  </a:tcPr>
                </a:tc>
                <a:extLst>
                  <a:ext uri="{0D108BD9-81ED-4DB2-BD59-A6C34878D82A}">
                    <a16:rowId xmlns:a16="http://schemas.microsoft.com/office/drawing/2014/main" val="3364032565"/>
                  </a:ext>
                </a:extLst>
              </a:tr>
              <a:tr h="207674">
                <a:tc>
                  <a:txBody>
                    <a:bodyPr/>
                    <a:lstStyle/>
                    <a:p>
                      <a:pPr algn="l" fontAlgn="b"/>
                      <a:r>
                        <a:rPr lang="tr-TR" sz="1100" b="0" i="0" u="none" strike="noStrike">
                          <a:solidFill>
                            <a:srgbClr val="000000"/>
                          </a:solidFill>
                          <a:effectLst/>
                          <a:latin typeface="Aptos Narrow" panose="020B0004020202020204" pitchFamily="34" charset="0"/>
                        </a:rPr>
                        <a:t>C4-C8/C2-C8</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1.53</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1.53</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1.53</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1.5</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1.49</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1.51</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1.5</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1.51</a:t>
                      </a:r>
                    </a:p>
                  </a:txBody>
                  <a:tcPr marL="8626" marR="8626" marT="8626" marB="0" anchor="b">
                    <a:lnL>
                      <a:noFill/>
                    </a:lnL>
                    <a:lnR>
                      <a:noFill/>
                    </a:lnR>
                    <a:lnT>
                      <a:noFill/>
                    </a:lnT>
                    <a:lnB>
                      <a:noFill/>
                    </a:lnB>
                    <a:noFill/>
                  </a:tcPr>
                </a:tc>
                <a:extLst>
                  <a:ext uri="{0D108BD9-81ED-4DB2-BD59-A6C34878D82A}">
                    <a16:rowId xmlns:a16="http://schemas.microsoft.com/office/drawing/2014/main" val="2598536969"/>
                  </a:ext>
                </a:extLst>
              </a:tr>
              <a:tr h="207674">
                <a:tc>
                  <a:txBody>
                    <a:bodyPr/>
                    <a:lstStyle/>
                    <a:p>
                      <a:pPr algn="l" fontAlgn="b"/>
                      <a:r>
                        <a:rPr lang="tr-TR" sz="1100" b="0" i="0" u="none" strike="noStrike">
                          <a:solidFill>
                            <a:srgbClr val="000000"/>
                          </a:solidFill>
                          <a:effectLst/>
                          <a:latin typeface="Aptos Narrow" panose="020B0004020202020204" pitchFamily="34" charset="0"/>
                        </a:rPr>
                        <a:t>C2-C9/C4-C9</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dirty="0">
                          <a:solidFill>
                            <a:srgbClr val="000000"/>
                          </a:solidFill>
                          <a:effectLst/>
                          <a:latin typeface="Aptos Narrow" panose="020B0004020202020204" pitchFamily="34" charset="0"/>
                        </a:rPr>
                        <a:t>1.5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1.48</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1.48</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1.51</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1.49</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1.54</a:t>
                      </a:r>
                    </a:p>
                  </a:txBody>
                  <a:tcPr marL="8626" marR="8626" marT="8626" marB="0" anchor="b">
                    <a:lnL>
                      <a:noFill/>
                    </a:lnL>
                    <a:lnR>
                      <a:noFill/>
                    </a:lnR>
                    <a:lnT>
                      <a:noFill/>
                    </a:lnT>
                    <a:lnB>
                      <a:noFill/>
                    </a:lnB>
                    <a:solidFill>
                      <a:srgbClr val="D9D9D9"/>
                    </a:solidFill>
                  </a:tcPr>
                </a:tc>
                <a:extLst>
                  <a:ext uri="{0D108BD9-81ED-4DB2-BD59-A6C34878D82A}">
                    <a16:rowId xmlns:a16="http://schemas.microsoft.com/office/drawing/2014/main" val="3684364287"/>
                  </a:ext>
                </a:extLst>
              </a:tr>
              <a:tr h="207674">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no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no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no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no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no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no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no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no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noFill/>
                  </a:tcPr>
                </a:tc>
                <a:extLst>
                  <a:ext uri="{0D108BD9-81ED-4DB2-BD59-A6C34878D82A}">
                    <a16:rowId xmlns:a16="http://schemas.microsoft.com/office/drawing/2014/main" val="3244206149"/>
                  </a:ext>
                </a:extLst>
              </a:tr>
              <a:tr h="207674">
                <a:tc>
                  <a:txBody>
                    <a:bodyPr/>
                    <a:lstStyle/>
                    <a:p>
                      <a:pPr algn="l" fontAlgn="b"/>
                      <a:r>
                        <a:rPr lang="tr-TR" sz="1100" b="1" i="0" u="none" strike="noStrike">
                          <a:solidFill>
                            <a:srgbClr val="000000"/>
                          </a:solidFill>
                          <a:effectLst/>
                          <a:latin typeface="Aptos Narrow" panose="020B0004020202020204" pitchFamily="34" charset="0"/>
                        </a:rPr>
                        <a:t>Bond Angles (˚)</a:t>
                      </a:r>
                    </a:p>
                  </a:txBody>
                  <a:tcPr marL="8626" marR="8626" marT="8626" marB="0" anchor="b">
                    <a:lnL>
                      <a:noFill/>
                    </a:lnL>
                    <a:lnR>
                      <a:noFill/>
                    </a:lnR>
                    <a:lnT>
                      <a:noFill/>
                    </a:lnT>
                    <a:lnB>
                      <a:noFill/>
                    </a:lnB>
                    <a:solidFill>
                      <a:srgbClr val="D9D9D9"/>
                    </a:solid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solidFill>
                      <a:srgbClr val="D9D9D9"/>
                    </a:solid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solidFill>
                      <a:srgbClr val="D9D9D9"/>
                    </a:solid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solidFill>
                      <a:srgbClr val="D9D9D9"/>
                    </a:solid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solidFill>
                      <a:srgbClr val="D9D9D9"/>
                    </a:solid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solidFill>
                      <a:srgbClr val="D9D9D9"/>
                    </a:solid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solidFill>
                      <a:srgbClr val="D9D9D9"/>
                    </a:solid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solidFill>
                      <a:srgbClr val="D9D9D9"/>
                    </a:solidFill>
                  </a:tcPr>
                </a:tc>
                <a:tc>
                  <a:txBody>
                    <a:bodyPr/>
                    <a:lstStyle/>
                    <a:p>
                      <a:pPr algn="l" fontAlgn="b"/>
                      <a:endParaRPr lang="tr-TR" sz="1100" b="0" i="0" u="none" strike="noStrike">
                        <a:solidFill>
                          <a:srgbClr val="000000"/>
                        </a:solidFill>
                        <a:effectLst/>
                        <a:latin typeface="Aptos Narrow" panose="020B0004020202020204" pitchFamily="34" charset="0"/>
                      </a:endParaRPr>
                    </a:p>
                  </a:txBody>
                  <a:tcPr marL="8626" marR="8626" marT="8626" marB="0" anchor="b">
                    <a:lnL>
                      <a:noFill/>
                    </a:lnL>
                    <a:lnR>
                      <a:noFill/>
                    </a:lnR>
                    <a:lnT>
                      <a:noFill/>
                    </a:lnT>
                    <a:lnB>
                      <a:noFill/>
                    </a:lnB>
                    <a:solidFill>
                      <a:srgbClr val="D9D9D9"/>
                    </a:solidFill>
                  </a:tcPr>
                </a:tc>
                <a:extLst>
                  <a:ext uri="{0D108BD9-81ED-4DB2-BD59-A6C34878D82A}">
                    <a16:rowId xmlns:a16="http://schemas.microsoft.com/office/drawing/2014/main" val="1137208380"/>
                  </a:ext>
                </a:extLst>
              </a:tr>
              <a:tr h="207674">
                <a:tc>
                  <a:txBody>
                    <a:bodyPr/>
                    <a:lstStyle/>
                    <a:p>
                      <a:pPr algn="l" fontAlgn="b"/>
                      <a:r>
                        <a:rPr lang="tr-TR" sz="1100" b="0" i="0" u="none" strike="noStrike">
                          <a:solidFill>
                            <a:srgbClr val="000000"/>
                          </a:solidFill>
                          <a:effectLst/>
                          <a:latin typeface="Aptos Narrow" panose="020B0004020202020204" pitchFamily="34" charset="0"/>
                        </a:rPr>
                        <a:t>O1C2C3</a:t>
                      </a:r>
                    </a:p>
                  </a:txBody>
                  <a:tcPr marL="8626" marR="8626" marT="8626" marB="0" anchor="b">
                    <a:lnL>
                      <a:noFill/>
                    </a:lnL>
                    <a:lnR>
                      <a:noFill/>
                    </a:lnR>
                    <a:lnT>
                      <a:noFill/>
                    </a:lnT>
                    <a:lnB>
                      <a:noFill/>
                    </a:lnB>
                    <a:noFill/>
                  </a:tcPr>
                </a:tc>
                <a:tc>
                  <a:txBody>
                    <a:bodyPr/>
                    <a:lstStyle/>
                    <a:p>
                      <a:pPr algn="r" fontAlgn="b"/>
                      <a:r>
                        <a:rPr lang="tr-TR" sz="1100" b="0" i="0" u="none" strike="noStrike" dirty="0">
                          <a:solidFill>
                            <a:srgbClr val="000000"/>
                          </a:solidFill>
                          <a:effectLst/>
                          <a:latin typeface="Aptos Narrow" panose="020B0004020202020204" pitchFamily="34" charset="0"/>
                        </a:rPr>
                        <a:t>123</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122</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122</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122.3</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122</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124</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123</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125</a:t>
                      </a:r>
                    </a:p>
                  </a:txBody>
                  <a:tcPr marL="8626" marR="8626" marT="8626" marB="0" anchor="b">
                    <a:lnL>
                      <a:noFill/>
                    </a:lnL>
                    <a:lnR>
                      <a:noFill/>
                    </a:lnR>
                    <a:lnT>
                      <a:noFill/>
                    </a:lnT>
                    <a:lnB>
                      <a:noFill/>
                    </a:lnB>
                    <a:noFill/>
                  </a:tcPr>
                </a:tc>
                <a:extLst>
                  <a:ext uri="{0D108BD9-81ED-4DB2-BD59-A6C34878D82A}">
                    <a16:rowId xmlns:a16="http://schemas.microsoft.com/office/drawing/2014/main" val="955025643"/>
                  </a:ext>
                </a:extLst>
              </a:tr>
              <a:tr h="207674">
                <a:tc>
                  <a:txBody>
                    <a:bodyPr/>
                    <a:lstStyle/>
                    <a:p>
                      <a:pPr algn="l" fontAlgn="b"/>
                      <a:r>
                        <a:rPr lang="tr-TR" sz="1100" b="0" i="0" u="none" strike="noStrike">
                          <a:solidFill>
                            <a:srgbClr val="000000"/>
                          </a:solidFill>
                          <a:effectLst/>
                          <a:latin typeface="Aptos Narrow" panose="020B0004020202020204" pitchFamily="34" charset="0"/>
                        </a:rPr>
                        <a:t>O1C2C9/O5C4C9</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119</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116.3</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120</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118</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116</a:t>
                      </a:r>
                    </a:p>
                  </a:txBody>
                  <a:tcPr marL="8626" marR="8626" marT="8626" marB="0" anchor="b">
                    <a:lnL>
                      <a:noFill/>
                    </a:lnL>
                    <a:lnR>
                      <a:noFill/>
                    </a:lnR>
                    <a:lnT>
                      <a:noFill/>
                    </a:lnT>
                    <a:lnB>
                      <a:noFill/>
                    </a:lnB>
                    <a:solidFill>
                      <a:srgbClr val="D9D9D9"/>
                    </a:solidFill>
                  </a:tcPr>
                </a:tc>
                <a:extLst>
                  <a:ext uri="{0D108BD9-81ED-4DB2-BD59-A6C34878D82A}">
                    <a16:rowId xmlns:a16="http://schemas.microsoft.com/office/drawing/2014/main" val="2296419104"/>
                  </a:ext>
                </a:extLst>
              </a:tr>
              <a:tr h="207674">
                <a:tc>
                  <a:txBody>
                    <a:bodyPr/>
                    <a:lstStyle/>
                    <a:p>
                      <a:pPr algn="l" fontAlgn="b"/>
                      <a:r>
                        <a:rPr lang="tr-TR" sz="1100" b="0" i="0" u="none" strike="noStrike">
                          <a:solidFill>
                            <a:srgbClr val="000000"/>
                          </a:solidFill>
                          <a:effectLst/>
                          <a:latin typeface="Aptos Narrow" panose="020B0004020202020204" pitchFamily="34" charset="0"/>
                        </a:rPr>
                        <a:t>O5C4C8/O1C2C8</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115</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120</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120</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118.3</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116</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116</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116</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116</a:t>
                      </a:r>
                    </a:p>
                  </a:txBody>
                  <a:tcPr marL="8626" marR="8626" marT="8626" marB="0" anchor="b">
                    <a:lnL>
                      <a:noFill/>
                    </a:lnL>
                    <a:lnR>
                      <a:noFill/>
                    </a:lnR>
                    <a:lnT>
                      <a:noFill/>
                    </a:lnT>
                    <a:lnB>
                      <a:noFill/>
                    </a:lnB>
                    <a:noFill/>
                  </a:tcPr>
                </a:tc>
                <a:extLst>
                  <a:ext uri="{0D108BD9-81ED-4DB2-BD59-A6C34878D82A}">
                    <a16:rowId xmlns:a16="http://schemas.microsoft.com/office/drawing/2014/main" val="992559258"/>
                  </a:ext>
                </a:extLst>
              </a:tr>
              <a:tr h="207674">
                <a:tc>
                  <a:txBody>
                    <a:bodyPr/>
                    <a:lstStyle/>
                    <a:p>
                      <a:pPr algn="l" fontAlgn="b"/>
                      <a:r>
                        <a:rPr lang="tr-TR" sz="1100" b="0" i="0" u="none" strike="noStrike">
                          <a:solidFill>
                            <a:srgbClr val="000000"/>
                          </a:solidFill>
                          <a:effectLst/>
                          <a:latin typeface="Aptos Narrow" panose="020B0004020202020204" pitchFamily="34" charset="0"/>
                        </a:rPr>
                        <a:t>C9C2C3/C9C4C3</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117</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123</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123</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121.0</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117</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124</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120.5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126</a:t>
                      </a:r>
                    </a:p>
                  </a:txBody>
                  <a:tcPr marL="8626" marR="8626" marT="8626" marB="0" anchor="b">
                    <a:lnL>
                      <a:noFill/>
                    </a:lnL>
                    <a:lnR>
                      <a:noFill/>
                    </a:lnR>
                    <a:lnT>
                      <a:noFill/>
                    </a:lnT>
                    <a:lnB>
                      <a:noFill/>
                    </a:lnB>
                    <a:solidFill>
                      <a:srgbClr val="D9D9D9"/>
                    </a:solidFill>
                  </a:tcPr>
                </a:tc>
                <a:extLst>
                  <a:ext uri="{0D108BD9-81ED-4DB2-BD59-A6C34878D82A}">
                    <a16:rowId xmlns:a16="http://schemas.microsoft.com/office/drawing/2014/main" val="2205578674"/>
                  </a:ext>
                </a:extLst>
              </a:tr>
              <a:tr h="207674">
                <a:tc>
                  <a:txBody>
                    <a:bodyPr/>
                    <a:lstStyle/>
                    <a:p>
                      <a:pPr algn="l" fontAlgn="b"/>
                      <a:r>
                        <a:rPr lang="tr-TR" sz="1100" b="0" i="0" u="none" strike="noStrike">
                          <a:solidFill>
                            <a:srgbClr val="000000"/>
                          </a:solidFill>
                          <a:effectLst/>
                          <a:latin typeface="Aptos Narrow" panose="020B0004020202020204" pitchFamily="34" charset="0"/>
                        </a:rPr>
                        <a:t>C3C4C8/C3C2C8</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126</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117</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117</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120.0</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125</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115</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120</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114</a:t>
                      </a:r>
                    </a:p>
                  </a:txBody>
                  <a:tcPr marL="8626" marR="8626" marT="8626" marB="0" anchor="b">
                    <a:lnL>
                      <a:noFill/>
                    </a:lnL>
                    <a:lnR>
                      <a:noFill/>
                    </a:lnR>
                    <a:lnT>
                      <a:noFill/>
                    </a:lnT>
                    <a:lnB>
                      <a:noFill/>
                    </a:lnB>
                    <a:noFill/>
                  </a:tcPr>
                </a:tc>
                <a:extLst>
                  <a:ext uri="{0D108BD9-81ED-4DB2-BD59-A6C34878D82A}">
                    <a16:rowId xmlns:a16="http://schemas.microsoft.com/office/drawing/2014/main" val="3955077566"/>
                  </a:ext>
                </a:extLst>
              </a:tr>
              <a:tr h="207674">
                <a:tc>
                  <a:txBody>
                    <a:bodyPr/>
                    <a:lstStyle/>
                    <a:p>
                      <a:pPr algn="l" fontAlgn="b"/>
                      <a:r>
                        <a:rPr lang="tr-TR" sz="1100" b="0" i="0" u="none" strike="noStrike">
                          <a:solidFill>
                            <a:srgbClr val="000000"/>
                          </a:solidFill>
                          <a:effectLst/>
                          <a:latin typeface="Aptos Narrow" panose="020B0004020202020204" pitchFamily="34" charset="0"/>
                        </a:rPr>
                        <a:t>C4O5H6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114</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114.7</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113</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112</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112.5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113</a:t>
                      </a:r>
                    </a:p>
                  </a:txBody>
                  <a:tcPr marL="8626" marR="8626" marT="8626" marB="0" anchor="b">
                    <a:lnL>
                      <a:noFill/>
                    </a:lnL>
                    <a:lnR>
                      <a:noFill/>
                    </a:lnR>
                    <a:lnT>
                      <a:noFill/>
                    </a:lnT>
                    <a:lnB>
                      <a:noFill/>
                    </a:lnB>
                    <a:solidFill>
                      <a:srgbClr val="D9D9D9"/>
                    </a:solidFill>
                  </a:tcPr>
                </a:tc>
                <a:extLst>
                  <a:ext uri="{0D108BD9-81ED-4DB2-BD59-A6C34878D82A}">
                    <a16:rowId xmlns:a16="http://schemas.microsoft.com/office/drawing/2014/main" val="2073308935"/>
                  </a:ext>
                </a:extLst>
              </a:tr>
              <a:tr h="207674">
                <a:tc>
                  <a:txBody>
                    <a:bodyPr/>
                    <a:lstStyle/>
                    <a:p>
                      <a:pPr algn="l" fontAlgn="b"/>
                      <a:r>
                        <a:rPr lang="tr-TR" sz="1100" b="0" i="0" u="none" strike="noStrike">
                          <a:solidFill>
                            <a:srgbClr val="000000"/>
                          </a:solidFill>
                          <a:effectLst/>
                          <a:latin typeface="Aptos Narrow" panose="020B0004020202020204" pitchFamily="34" charset="0"/>
                        </a:rPr>
                        <a:t>O1C2H6</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76</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71</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71</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72.7</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68</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72</a:t>
                      </a:r>
                    </a:p>
                  </a:txBody>
                  <a:tcPr marL="8626" marR="8626" marT="8626" marB="0" anchor="b">
                    <a:lnL>
                      <a:noFill/>
                    </a:lnL>
                    <a:lnR>
                      <a:noFill/>
                    </a:lnR>
                    <a:lnT>
                      <a:noFill/>
                    </a:lnT>
                    <a:lnB>
                      <a:noFill/>
                    </a:lnB>
                    <a:noFill/>
                  </a:tcPr>
                </a:tc>
                <a:tc>
                  <a:txBody>
                    <a:bodyPr/>
                    <a:lstStyle/>
                    <a:p>
                      <a:pPr algn="r" fontAlgn="b"/>
                      <a:r>
                        <a:rPr lang="tr-TR" sz="1100" b="0" i="0" u="none" strike="noStrike" dirty="0">
                          <a:solidFill>
                            <a:srgbClr val="000000"/>
                          </a:solidFill>
                          <a:effectLst/>
                          <a:latin typeface="Aptos Narrow" panose="020B0004020202020204" pitchFamily="34" charset="0"/>
                        </a:rPr>
                        <a:t>70</a:t>
                      </a:r>
                    </a:p>
                  </a:txBody>
                  <a:tcPr marL="8626" marR="8626" marT="8626" marB="0" anchor="b">
                    <a:lnL>
                      <a:noFill/>
                    </a:lnL>
                    <a:lnR>
                      <a:noFill/>
                    </a:lnR>
                    <a:lnT>
                      <a:noFill/>
                    </a:lnT>
                    <a:lnB>
                      <a:noFill/>
                    </a:lnB>
                    <a:noFill/>
                  </a:tcPr>
                </a:tc>
                <a:tc>
                  <a:txBody>
                    <a:bodyPr/>
                    <a:lstStyle/>
                    <a:p>
                      <a:pPr algn="r" fontAlgn="b"/>
                      <a:r>
                        <a:rPr lang="tr-TR" sz="1100" b="0" i="0" u="none" strike="noStrike">
                          <a:solidFill>
                            <a:srgbClr val="000000"/>
                          </a:solidFill>
                          <a:effectLst/>
                          <a:latin typeface="Aptos Narrow" panose="020B0004020202020204" pitchFamily="34" charset="0"/>
                        </a:rPr>
                        <a:t>70</a:t>
                      </a:r>
                    </a:p>
                  </a:txBody>
                  <a:tcPr marL="8626" marR="8626" marT="8626" marB="0" anchor="b">
                    <a:lnL>
                      <a:noFill/>
                    </a:lnL>
                    <a:lnR>
                      <a:noFill/>
                    </a:lnR>
                    <a:lnT>
                      <a:noFill/>
                    </a:lnT>
                    <a:lnB>
                      <a:noFill/>
                    </a:lnB>
                    <a:noFill/>
                  </a:tcPr>
                </a:tc>
                <a:extLst>
                  <a:ext uri="{0D108BD9-81ED-4DB2-BD59-A6C34878D82A}">
                    <a16:rowId xmlns:a16="http://schemas.microsoft.com/office/drawing/2014/main" val="656438178"/>
                  </a:ext>
                </a:extLst>
              </a:tr>
              <a:tr h="207674">
                <a:tc>
                  <a:txBody>
                    <a:bodyPr/>
                    <a:lstStyle/>
                    <a:p>
                      <a:pPr algn="l" fontAlgn="b"/>
                      <a:r>
                        <a:rPr lang="tr-TR" sz="1100" b="0" i="0" u="none" strike="noStrike">
                          <a:solidFill>
                            <a:srgbClr val="000000"/>
                          </a:solidFill>
                          <a:effectLst/>
                          <a:latin typeface="Aptos Narrow" panose="020B0004020202020204" pitchFamily="34" charset="0"/>
                        </a:rPr>
                        <a:t>O1H6O5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19</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26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26</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23.7</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14</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14.5</a:t>
                      </a:r>
                    </a:p>
                  </a:txBody>
                  <a:tcPr marL="8626" marR="8626" marT="8626" marB="0" anchor="b">
                    <a:lnL>
                      <a:noFill/>
                    </a:lnL>
                    <a:lnR>
                      <a:noFill/>
                    </a:lnR>
                    <a:lnT>
                      <a:noFill/>
                    </a:lnT>
                    <a:lnB>
                      <a:noFill/>
                    </a:lnB>
                    <a:solidFill>
                      <a:srgbClr val="D9D9D9"/>
                    </a:solidFill>
                  </a:tcPr>
                </a:tc>
                <a:tc>
                  <a:txBody>
                    <a:bodyPr/>
                    <a:lstStyle/>
                    <a:p>
                      <a:pPr algn="r" fontAlgn="b"/>
                      <a:r>
                        <a:rPr lang="tr-TR" sz="1100" b="0" i="0" u="none" strike="noStrike">
                          <a:solidFill>
                            <a:srgbClr val="000000"/>
                          </a:solidFill>
                          <a:effectLst/>
                          <a:latin typeface="Aptos Narrow" panose="020B0004020202020204" pitchFamily="34" charset="0"/>
                        </a:rPr>
                        <a:t>16</a:t>
                      </a:r>
                    </a:p>
                  </a:txBody>
                  <a:tcPr marL="8626" marR="8626" marT="8626" marB="0" anchor="b">
                    <a:lnL>
                      <a:noFill/>
                    </a:lnL>
                    <a:lnR>
                      <a:noFill/>
                    </a:lnR>
                    <a:lnT>
                      <a:noFill/>
                    </a:lnT>
                    <a:lnB>
                      <a:noFill/>
                    </a:lnB>
                    <a:solidFill>
                      <a:srgbClr val="D9D9D9"/>
                    </a:solidFill>
                  </a:tcPr>
                </a:tc>
                <a:extLst>
                  <a:ext uri="{0D108BD9-81ED-4DB2-BD59-A6C34878D82A}">
                    <a16:rowId xmlns:a16="http://schemas.microsoft.com/office/drawing/2014/main" val="202782235"/>
                  </a:ext>
                </a:extLst>
              </a:tr>
              <a:tr h="207674">
                <a:tc>
                  <a:txBody>
                    <a:bodyPr/>
                    <a:lstStyle/>
                    <a:p>
                      <a:pPr algn="l" fontAlgn="b"/>
                      <a:r>
                        <a:rPr lang="tr-TR" sz="1100" b="0" i="0" u="none" strike="noStrike">
                          <a:solidFill>
                            <a:srgbClr val="000000"/>
                          </a:solidFill>
                          <a:effectLst/>
                          <a:latin typeface="Aptos Narrow" panose="020B0004020202020204" pitchFamily="34" charset="0"/>
                        </a:rPr>
                        <a:t>C3C4O5</a:t>
                      </a:r>
                    </a:p>
                  </a:txBody>
                  <a:tcPr marL="8626" marR="8626" marT="8626"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tr-TR" sz="1100" b="0" i="0" u="none" strike="noStrike">
                          <a:solidFill>
                            <a:srgbClr val="000000"/>
                          </a:solidFill>
                          <a:effectLst/>
                          <a:latin typeface="Aptos Narrow" panose="020B0004020202020204" pitchFamily="34" charset="0"/>
                        </a:rPr>
                        <a:t>119</a:t>
                      </a:r>
                    </a:p>
                  </a:txBody>
                  <a:tcPr marL="8626" marR="8626" marT="8626"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tr-TR" sz="1100" b="0" i="0" u="none" strike="noStrike">
                          <a:solidFill>
                            <a:srgbClr val="000000"/>
                          </a:solidFill>
                          <a:effectLst/>
                          <a:latin typeface="Aptos Narrow" panose="020B0004020202020204" pitchFamily="34" charset="0"/>
                        </a:rPr>
                        <a:t>121</a:t>
                      </a:r>
                    </a:p>
                  </a:txBody>
                  <a:tcPr marL="8626" marR="8626" marT="8626"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tr-TR" sz="1100" b="0" i="0" u="none" strike="noStrike">
                          <a:solidFill>
                            <a:srgbClr val="000000"/>
                          </a:solidFill>
                          <a:effectLst/>
                          <a:latin typeface="Aptos Narrow" panose="020B0004020202020204" pitchFamily="34" charset="0"/>
                        </a:rPr>
                        <a:t>121</a:t>
                      </a:r>
                    </a:p>
                  </a:txBody>
                  <a:tcPr marL="8626" marR="8626" marT="8626"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tr-TR" sz="1100" b="0" i="0" u="none" strike="noStrike">
                          <a:solidFill>
                            <a:srgbClr val="000000"/>
                          </a:solidFill>
                          <a:effectLst/>
                          <a:latin typeface="Aptos Narrow" panose="020B0004020202020204" pitchFamily="34" charset="0"/>
                        </a:rPr>
                        <a:t>120.3</a:t>
                      </a:r>
                    </a:p>
                  </a:txBody>
                  <a:tcPr marL="8626" marR="8626" marT="8626"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tr-TR" sz="1100" b="0" i="0" u="none" strike="noStrike">
                          <a:solidFill>
                            <a:srgbClr val="000000"/>
                          </a:solidFill>
                          <a:effectLst/>
                          <a:latin typeface="Aptos Narrow" panose="020B0004020202020204" pitchFamily="34" charset="0"/>
                        </a:rPr>
                        <a:t>118</a:t>
                      </a:r>
                    </a:p>
                  </a:txBody>
                  <a:tcPr marL="8626" marR="8626" marT="8626"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tr-TR" sz="1100" b="0" i="0" u="none" strike="noStrike">
                          <a:solidFill>
                            <a:srgbClr val="000000"/>
                          </a:solidFill>
                          <a:effectLst/>
                          <a:latin typeface="Aptos Narrow" panose="020B0004020202020204" pitchFamily="34" charset="0"/>
                        </a:rPr>
                        <a:t>119</a:t>
                      </a:r>
                    </a:p>
                  </a:txBody>
                  <a:tcPr marL="8626" marR="8626" marT="8626"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tr-TR" sz="1100" b="0" i="0" u="none" strike="noStrike" dirty="0">
                          <a:solidFill>
                            <a:srgbClr val="000000"/>
                          </a:solidFill>
                          <a:effectLst/>
                          <a:latin typeface="Aptos Narrow" panose="020B0004020202020204" pitchFamily="34" charset="0"/>
                        </a:rPr>
                        <a:t>118.5</a:t>
                      </a:r>
                    </a:p>
                  </a:txBody>
                  <a:tcPr marL="8626" marR="8626" marT="8626"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tr-TR" sz="1100" b="0" i="0" u="none" strike="noStrike" dirty="0">
                          <a:solidFill>
                            <a:srgbClr val="000000"/>
                          </a:solidFill>
                          <a:effectLst/>
                          <a:latin typeface="Aptos Narrow" panose="020B0004020202020204" pitchFamily="34" charset="0"/>
                        </a:rPr>
                        <a:t>117</a:t>
                      </a:r>
                    </a:p>
                  </a:txBody>
                  <a:tcPr marL="8626" marR="8626" marT="8626"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988892"/>
                  </a:ext>
                </a:extLst>
              </a:tr>
            </a:tbl>
          </a:graphicData>
        </a:graphic>
      </p:graphicFrame>
    </p:spTree>
    <p:extLst>
      <p:ext uri="{BB962C8B-B14F-4D97-AF65-F5344CB8AC3E}">
        <p14:creationId xmlns:p14="http://schemas.microsoft.com/office/powerpoint/2010/main" val="194777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6856-7586-1DA8-F96E-EE20989BE8D5}"/>
              </a:ext>
            </a:extLst>
          </p:cNvPr>
          <p:cNvSpPr>
            <a:spLocks noGrp="1"/>
          </p:cNvSpPr>
          <p:nvPr>
            <p:ph type="title"/>
          </p:nvPr>
        </p:nvSpPr>
        <p:spPr/>
        <p:txBody>
          <a:bodyPr/>
          <a:lstStyle/>
          <a:p>
            <a:r>
              <a:rPr lang="tr-TR" dirty="0" err="1"/>
              <a:t>Article</a:t>
            </a:r>
            <a:r>
              <a:rPr lang="tr-TR" dirty="0"/>
              <a:t> </a:t>
            </a:r>
            <a:r>
              <a:rPr lang="tr-TR" dirty="0" err="1"/>
              <a:t>result</a:t>
            </a:r>
            <a:endParaRPr lang="en-US" dirty="0"/>
          </a:p>
        </p:txBody>
      </p:sp>
      <p:pic>
        <p:nvPicPr>
          <p:cNvPr id="5" name="Content Placeholder 4" descr="A screenshot of a graph&#10;&#10;Description automatically generated">
            <a:extLst>
              <a:ext uri="{FF2B5EF4-FFF2-40B4-BE49-F238E27FC236}">
                <a16:creationId xmlns:a16="http://schemas.microsoft.com/office/drawing/2014/main" id="{41CCA4E8-3E06-1F7B-D248-2A88C00B5ED6}"/>
              </a:ext>
            </a:extLst>
          </p:cNvPr>
          <p:cNvPicPr>
            <a:picLocks noGrp="1" noChangeAspect="1"/>
          </p:cNvPicPr>
          <p:nvPr>
            <p:ph idx="1"/>
          </p:nvPr>
        </p:nvPicPr>
        <p:blipFill>
          <a:blip r:embed="rId3"/>
          <a:stretch>
            <a:fillRect/>
          </a:stretch>
        </p:blipFill>
        <p:spPr>
          <a:xfrm>
            <a:off x="722898" y="1209963"/>
            <a:ext cx="7864460" cy="4156929"/>
          </a:xfrm>
        </p:spPr>
      </p:pic>
    </p:spTree>
    <p:extLst>
      <p:ext uri="{BB962C8B-B14F-4D97-AF65-F5344CB8AC3E}">
        <p14:creationId xmlns:p14="http://schemas.microsoft.com/office/powerpoint/2010/main" val="39442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85441A-3E4D-2385-C8C6-43FA5624AC4A}"/>
              </a:ext>
            </a:extLst>
          </p:cNvPr>
          <p:cNvSpPr txBox="1"/>
          <p:nvPr/>
        </p:nvSpPr>
        <p:spPr>
          <a:xfrm>
            <a:off x="0" y="193963"/>
            <a:ext cx="9014691" cy="5909310"/>
          </a:xfrm>
          <a:prstGeom prst="rect">
            <a:avLst/>
          </a:prstGeom>
          <a:noFill/>
        </p:spPr>
        <p:txBody>
          <a:bodyPr wrap="square" rtlCol="0">
            <a:spAutoFit/>
          </a:bodyPr>
          <a:lstStyle/>
          <a:p>
            <a:r>
              <a:rPr lang="en-US" b="1" dirty="0"/>
              <a:t>DMPD:</a:t>
            </a:r>
          </a:p>
          <a:p>
            <a:pPr>
              <a:buFont typeface="Arial" panose="020B0604020202020204" pitchFamily="34" charset="0"/>
              <a:buChar char="•"/>
            </a:pPr>
            <a:r>
              <a:rPr lang="en-US" b="1" dirty="0"/>
              <a:t>Bond Distances:</a:t>
            </a:r>
            <a:endParaRPr lang="en-US" dirty="0"/>
          </a:p>
          <a:p>
            <a:pPr marL="742950" lvl="1" indent="-285750">
              <a:buFont typeface="Arial" panose="020B0604020202020204" pitchFamily="34" charset="0"/>
              <a:buChar char="•"/>
            </a:pPr>
            <a:r>
              <a:rPr lang="en-US" dirty="0"/>
              <a:t>Most values are consistent with previous data except for </a:t>
            </a:r>
            <a:r>
              <a:rPr lang="en-US" b="1" dirty="0"/>
              <a:t>O1...H6</a:t>
            </a:r>
            <a:r>
              <a:rPr lang="en-US" dirty="0"/>
              <a:t>, which is unusually large (3.7 Å) compared to the old value (1.577 Å).</a:t>
            </a:r>
          </a:p>
          <a:p>
            <a:pPr>
              <a:buFont typeface="Arial" panose="020B0604020202020204" pitchFamily="34" charset="0"/>
              <a:buChar char="•"/>
            </a:pPr>
            <a:r>
              <a:rPr lang="en-US" b="1" dirty="0"/>
              <a:t>Bond Angles:</a:t>
            </a:r>
            <a:endParaRPr lang="en-US" dirty="0"/>
          </a:p>
          <a:p>
            <a:pPr marL="742950" lvl="1" indent="-285750">
              <a:buFont typeface="Arial" panose="020B0604020202020204" pitchFamily="34" charset="0"/>
              <a:buChar char="•"/>
            </a:pPr>
            <a:r>
              <a:rPr lang="en-US" dirty="0"/>
              <a:t>Significant discrepancies in </a:t>
            </a:r>
            <a:r>
              <a:rPr lang="en-US" b="1" dirty="0"/>
              <a:t>O1C2H6</a:t>
            </a:r>
            <a:r>
              <a:rPr lang="en-US" dirty="0"/>
              <a:t> and </a:t>
            </a:r>
            <a:r>
              <a:rPr lang="en-US" b="1" dirty="0"/>
              <a:t>O1H6O5</a:t>
            </a:r>
            <a:r>
              <a:rPr lang="en-US" dirty="0"/>
              <a:t>, where the new values are much lower and likely artifacts.</a:t>
            </a:r>
          </a:p>
          <a:p>
            <a:r>
              <a:rPr lang="en-US" b="1" dirty="0"/>
              <a:t>BA:</a:t>
            </a:r>
          </a:p>
          <a:p>
            <a:pPr>
              <a:buFont typeface="Arial" panose="020B0604020202020204" pitchFamily="34" charset="0"/>
              <a:buChar char="•"/>
            </a:pPr>
            <a:r>
              <a:rPr lang="en-US" b="1" dirty="0"/>
              <a:t>Bond Distances:</a:t>
            </a:r>
            <a:endParaRPr lang="en-US" dirty="0"/>
          </a:p>
          <a:p>
            <a:pPr marL="742950" lvl="1" indent="-285750">
              <a:buFont typeface="Arial" panose="020B0604020202020204" pitchFamily="34" charset="0"/>
              <a:buChar char="•"/>
            </a:pPr>
            <a:r>
              <a:rPr lang="en-US" dirty="0"/>
              <a:t>Consistent across most values with slight increases in </a:t>
            </a:r>
            <a:r>
              <a:rPr lang="en-US" b="1" dirty="0"/>
              <a:t>O...O</a:t>
            </a:r>
            <a:r>
              <a:rPr lang="en-US" dirty="0"/>
              <a:t> (2.65 Å vs. 2.51 Å) and </a:t>
            </a:r>
            <a:r>
              <a:rPr lang="en-US" b="1" dirty="0"/>
              <a:t>C4--C8</a:t>
            </a:r>
            <a:r>
              <a:rPr lang="en-US" dirty="0"/>
              <a:t> (1.5 Å vs. 1.504 Å).</a:t>
            </a:r>
          </a:p>
          <a:p>
            <a:pPr>
              <a:buFont typeface="Arial" panose="020B0604020202020204" pitchFamily="34" charset="0"/>
              <a:buChar char="•"/>
            </a:pPr>
            <a:r>
              <a:rPr lang="en-US" b="1" dirty="0"/>
              <a:t>Bond Angles:</a:t>
            </a:r>
            <a:endParaRPr lang="en-US" dirty="0"/>
          </a:p>
          <a:p>
            <a:pPr marL="742950" lvl="1" indent="-285750">
              <a:buFont typeface="Arial" panose="020B0604020202020204" pitchFamily="34" charset="0"/>
              <a:buChar char="•"/>
            </a:pPr>
            <a:r>
              <a:rPr lang="en-US" dirty="0"/>
              <a:t>Generally consistent but shows slight deviations in </a:t>
            </a:r>
            <a:r>
              <a:rPr lang="en-US" b="1" dirty="0"/>
              <a:t>C9C2C3/C9C4C3</a:t>
            </a:r>
            <a:r>
              <a:rPr lang="en-US" dirty="0"/>
              <a:t> and </a:t>
            </a:r>
            <a:r>
              <a:rPr lang="en-US" b="1" dirty="0"/>
              <a:t>C4O5H6</a:t>
            </a:r>
            <a:r>
              <a:rPr lang="en-US" dirty="0"/>
              <a:t>.</a:t>
            </a:r>
          </a:p>
          <a:p>
            <a:r>
              <a:rPr lang="en-US" b="1" dirty="0"/>
              <a:t>DMHD:</a:t>
            </a:r>
          </a:p>
          <a:p>
            <a:pPr>
              <a:buFont typeface="Arial" panose="020B0604020202020204" pitchFamily="34" charset="0"/>
              <a:buChar char="•"/>
            </a:pPr>
            <a:r>
              <a:rPr lang="en-US" b="1" dirty="0"/>
              <a:t>Bond Distances:</a:t>
            </a:r>
            <a:endParaRPr lang="en-US" dirty="0"/>
          </a:p>
          <a:p>
            <a:pPr marL="742950" lvl="1" indent="-285750">
              <a:buFont typeface="Arial" panose="020B0604020202020204" pitchFamily="34" charset="0"/>
              <a:buChar char="•"/>
            </a:pPr>
            <a:r>
              <a:rPr lang="en-US" dirty="0"/>
              <a:t>Matches well except for </a:t>
            </a:r>
            <a:r>
              <a:rPr lang="en-US" b="1" dirty="0"/>
              <a:t>C3--C4</a:t>
            </a:r>
            <a:r>
              <a:rPr lang="en-US" dirty="0"/>
              <a:t>, which is lower in the new data (1.35 Å vs. 1.525 Å).</a:t>
            </a:r>
          </a:p>
          <a:p>
            <a:pPr>
              <a:buFont typeface="Arial" panose="020B0604020202020204" pitchFamily="34" charset="0"/>
              <a:buChar char="•"/>
            </a:pPr>
            <a:r>
              <a:rPr lang="en-US" b="1" dirty="0"/>
              <a:t>Bond Angles:</a:t>
            </a:r>
            <a:endParaRPr lang="en-US" dirty="0"/>
          </a:p>
          <a:p>
            <a:pPr marL="742950" lvl="1" indent="-285750">
              <a:buFont typeface="Arial" panose="020B0604020202020204" pitchFamily="34" charset="0"/>
              <a:buChar char="•"/>
            </a:pPr>
            <a:r>
              <a:rPr lang="en-US" dirty="0"/>
              <a:t>Significant differences in </a:t>
            </a:r>
            <a:r>
              <a:rPr lang="en-US" b="1" dirty="0"/>
              <a:t>O5C4C8/O1C2C8</a:t>
            </a:r>
            <a:r>
              <a:rPr lang="en-US" dirty="0"/>
              <a:t> and </a:t>
            </a:r>
            <a:r>
              <a:rPr lang="en-US" b="1" dirty="0"/>
              <a:t>C3C4C8/C3C2C8</a:t>
            </a:r>
            <a:r>
              <a:rPr lang="en-US" dirty="0"/>
              <a:t>, where the new values are lower.</a:t>
            </a:r>
          </a:p>
          <a:p>
            <a:r>
              <a:rPr lang="tr-TR" dirty="0"/>
              <a:t> </a:t>
            </a:r>
            <a:r>
              <a:rPr lang="en-US" dirty="0"/>
              <a:t>The average error percentage for each result compared to previous data. </a:t>
            </a:r>
            <a:r>
              <a:rPr lang="tr-TR" sz="1800" b="0" i="0" u="none" strike="noStrike" dirty="0">
                <a:solidFill>
                  <a:srgbClr val="000000"/>
                </a:solidFill>
                <a:effectLst/>
                <a:latin typeface="Aptos Narrow" panose="020B0004020202020204" pitchFamily="34" charset="0"/>
              </a:rPr>
              <a:t>: 3.48%,</a:t>
            </a:r>
            <a:r>
              <a:rPr lang="tr-TR" dirty="0"/>
              <a:t> </a:t>
            </a:r>
            <a:r>
              <a:rPr lang="tr-TR" sz="1800" b="0" i="0" u="none" strike="noStrike" dirty="0">
                <a:solidFill>
                  <a:srgbClr val="000000"/>
                </a:solidFill>
                <a:effectLst/>
                <a:latin typeface="Aptos Narrow" panose="020B0004020202020204" pitchFamily="34" charset="0"/>
              </a:rPr>
              <a:t>2.17%,</a:t>
            </a:r>
            <a:r>
              <a:rPr lang="tr-TR" dirty="0"/>
              <a:t> </a:t>
            </a:r>
            <a:r>
              <a:rPr lang="tr-TR" sz="1800" b="0" i="0" u="none" strike="noStrike" dirty="0">
                <a:solidFill>
                  <a:srgbClr val="000000"/>
                </a:solidFill>
                <a:effectLst/>
                <a:latin typeface="Aptos Narrow" panose="020B0004020202020204" pitchFamily="34" charset="0"/>
              </a:rPr>
              <a:t>5.12%</a:t>
            </a:r>
            <a:endParaRPr lang="en-US" dirty="0"/>
          </a:p>
        </p:txBody>
      </p:sp>
    </p:spTree>
    <p:extLst>
      <p:ext uri="{BB962C8B-B14F-4D97-AF65-F5344CB8AC3E}">
        <p14:creationId xmlns:p14="http://schemas.microsoft.com/office/powerpoint/2010/main" val="192007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B8AD-210C-7F9B-05E6-650DFEE14284}"/>
              </a:ext>
            </a:extLst>
          </p:cNvPr>
          <p:cNvSpPr>
            <a:spLocks noGrp="1"/>
          </p:cNvSpPr>
          <p:nvPr>
            <p:ph type="title"/>
          </p:nvPr>
        </p:nvSpPr>
        <p:spPr>
          <a:xfrm>
            <a:off x="457200" y="274638"/>
            <a:ext cx="3967018" cy="1143000"/>
          </a:xfrm>
        </p:spPr>
        <p:txBody>
          <a:bodyPr>
            <a:normAutofit/>
          </a:bodyPr>
          <a:lstStyle/>
          <a:p>
            <a:r>
              <a:rPr lang="tr-TR" sz="3600" dirty="0" err="1"/>
              <a:t>Calculated</a:t>
            </a:r>
            <a:r>
              <a:rPr lang="tr-TR" sz="3600" dirty="0"/>
              <a:t> </a:t>
            </a:r>
            <a:r>
              <a:rPr lang="tr-TR" sz="3600" dirty="0" err="1"/>
              <a:t>Energies</a:t>
            </a:r>
            <a:endParaRPr lang="en-US" sz="3600" dirty="0"/>
          </a:p>
        </p:txBody>
      </p:sp>
      <p:graphicFrame>
        <p:nvGraphicFramePr>
          <p:cNvPr id="4" name="Content Placeholder 3">
            <a:extLst>
              <a:ext uri="{FF2B5EF4-FFF2-40B4-BE49-F238E27FC236}">
                <a16:creationId xmlns:a16="http://schemas.microsoft.com/office/drawing/2014/main" id="{D921F345-16A7-2DA0-1F3E-0E3C81E6056A}"/>
              </a:ext>
            </a:extLst>
          </p:cNvPr>
          <p:cNvGraphicFramePr>
            <a:graphicFrameLocks noGrp="1"/>
          </p:cNvGraphicFramePr>
          <p:nvPr>
            <p:ph idx="1"/>
            <p:extLst>
              <p:ext uri="{D42A27DB-BD31-4B8C-83A1-F6EECF244321}">
                <p14:modId xmlns:p14="http://schemas.microsoft.com/office/powerpoint/2010/main" val="82656060"/>
              </p:ext>
            </p:extLst>
          </p:nvPr>
        </p:nvGraphicFramePr>
        <p:xfrm>
          <a:off x="457200" y="1186425"/>
          <a:ext cx="4741718" cy="2291458"/>
        </p:xfrm>
        <a:graphic>
          <a:graphicData uri="http://schemas.openxmlformats.org/drawingml/2006/table">
            <a:tbl>
              <a:tblPr>
                <a:tableStyleId>{5C22544A-7EE6-4342-B048-85BDC9FD1C3A}</a:tableStyleId>
              </a:tblPr>
              <a:tblGrid>
                <a:gridCol w="615681">
                  <a:extLst>
                    <a:ext uri="{9D8B030D-6E8A-4147-A177-3AD203B41FA5}">
                      <a16:colId xmlns:a16="http://schemas.microsoft.com/office/drawing/2014/main" val="724876935"/>
                    </a:ext>
                  </a:extLst>
                </a:gridCol>
                <a:gridCol w="1155973">
                  <a:extLst>
                    <a:ext uri="{9D8B030D-6E8A-4147-A177-3AD203B41FA5}">
                      <a16:colId xmlns:a16="http://schemas.microsoft.com/office/drawing/2014/main" val="666996604"/>
                    </a:ext>
                  </a:extLst>
                </a:gridCol>
                <a:gridCol w="2415310">
                  <a:extLst>
                    <a:ext uri="{9D8B030D-6E8A-4147-A177-3AD203B41FA5}">
                      <a16:colId xmlns:a16="http://schemas.microsoft.com/office/drawing/2014/main" val="2373121202"/>
                    </a:ext>
                  </a:extLst>
                </a:gridCol>
                <a:gridCol w="554754">
                  <a:extLst>
                    <a:ext uri="{9D8B030D-6E8A-4147-A177-3AD203B41FA5}">
                      <a16:colId xmlns:a16="http://schemas.microsoft.com/office/drawing/2014/main" val="3938935481"/>
                    </a:ext>
                  </a:extLst>
                </a:gridCol>
              </a:tblGrid>
              <a:tr h="158587">
                <a:tc>
                  <a:txBody>
                    <a:bodyPr/>
                    <a:lstStyle/>
                    <a:p>
                      <a:pPr algn="l" fontAlgn="b"/>
                      <a:r>
                        <a:rPr lang="tr-TR" sz="1100" b="0" i="0" u="none" strike="noStrike" dirty="0">
                          <a:solidFill>
                            <a:srgbClr val="000000"/>
                          </a:solidFill>
                          <a:effectLst/>
                          <a:latin typeface="Aptos Narrow" panose="020B0004020202020204" pitchFamily="34" charset="0"/>
                        </a:rPr>
                        <a:t> </a:t>
                      </a:r>
                    </a:p>
                  </a:txBody>
                  <a:tcPr marL="8626" marR="8626" marT="8626" marB="0" anchor="b"/>
                </a:tc>
                <a:tc>
                  <a:txBody>
                    <a:bodyPr/>
                    <a:lstStyle/>
                    <a:p>
                      <a:pPr algn="l" fontAlgn="b"/>
                      <a:r>
                        <a:rPr lang="tr-TR" sz="1100" b="0" i="0" u="none" strike="noStrike">
                          <a:solidFill>
                            <a:srgbClr val="000000"/>
                          </a:solidFill>
                          <a:effectLst/>
                          <a:latin typeface="Aptos Narrow" panose="020B0004020202020204" pitchFamily="34" charset="0"/>
                        </a:rPr>
                        <a:t> </a:t>
                      </a:r>
                    </a:p>
                  </a:txBody>
                  <a:tcPr marL="8626" marR="8626" marT="8626" marB="0" anchor="b"/>
                </a:tc>
                <a:tc gridSpan="2">
                  <a:txBody>
                    <a:bodyPr/>
                    <a:lstStyle/>
                    <a:p>
                      <a:pPr algn="ctr" fontAlgn="b"/>
                      <a:r>
                        <a:rPr lang="tr-TR" sz="1100" b="0" i="0" u="none" strike="noStrike">
                          <a:solidFill>
                            <a:srgbClr val="000000"/>
                          </a:solidFill>
                          <a:effectLst/>
                          <a:latin typeface="Aptos Narrow" panose="020B0004020202020204" pitchFamily="34" charset="0"/>
                        </a:rPr>
                        <a:t>E(RHF)</a:t>
                      </a:r>
                    </a:p>
                  </a:txBody>
                  <a:tcPr marL="8626" marR="8626" marT="8626" marB="0" anchor="b"/>
                </a:tc>
                <a:tc hMerge="1">
                  <a:txBody>
                    <a:bodyPr/>
                    <a:lstStyle/>
                    <a:p>
                      <a:endParaRPr lang="en-US"/>
                    </a:p>
                  </a:txBody>
                  <a:tcPr/>
                </a:tc>
                <a:extLst>
                  <a:ext uri="{0D108BD9-81ED-4DB2-BD59-A6C34878D82A}">
                    <a16:rowId xmlns:a16="http://schemas.microsoft.com/office/drawing/2014/main" val="4294896928"/>
                  </a:ext>
                </a:extLst>
              </a:tr>
              <a:tr h="158587">
                <a:tc>
                  <a:txBody>
                    <a:bodyPr/>
                    <a:lstStyle/>
                    <a:p>
                      <a:pPr algn="l" fontAlgn="b"/>
                      <a:r>
                        <a:rPr lang="tr-TR" sz="1100" b="0" i="0" u="none" strike="noStrike">
                          <a:solidFill>
                            <a:srgbClr val="000000"/>
                          </a:solidFill>
                          <a:effectLst/>
                          <a:latin typeface="Aptos Narrow" panose="020B0004020202020204" pitchFamily="34" charset="0"/>
                        </a:rPr>
                        <a:t> </a:t>
                      </a:r>
                    </a:p>
                  </a:txBody>
                  <a:tcPr marL="8626" marR="8626" marT="8626" marB="0" anchor="b"/>
                </a:tc>
                <a:tc>
                  <a:txBody>
                    <a:bodyPr/>
                    <a:lstStyle/>
                    <a:p>
                      <a:pPr algn="l" fontAlgn="b"/>
                      <a:r>
                        <a:rPr lang="tr-TR" sz="1100" b="0" i="0" u="none" strike="noStrike">
                          <a:solidFill>
                            <a:srgbClr val="000000"/>
                          </a:solidFill>
                          <a:effectLst/>
                          <a:latin typeface="Aptos Narrow" panose="020B0004020202020204" pitchFamily="34" charset="0"/>
                        </a:rPr>
                        <a:t>Molecule Label</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hartree</a:t>
                      </a:r>
                    </a:p>
                  </a:txBody>
                  <a:tcPr marL="8626" marR="8626" marT="8626" marB="0" anchor="b"/>
                </a:tc>
                <a:tc>
                  <a:txBody>
                    <a:bodyPr/>
                    <a:lstStyle/>
                    <a:p>
                      <a:pPr algn="l" fontAlgn="b"/>
                      <a:r>
                        <a:rPr lang="tr-TR" sz="1100" b="0" i="0" u="none" strike="noStrike">
                          <a:solidFill>
                            <a:srgbClr val="000000"/>
                          </a:solidFill>
                          <a:effectLst/>
                          <a:latin typeface="Aptos Narrow" panose="020B0004020202020204" pitchFamily="34" charset="0"/>
                        </a:rPr>
                        <a:t>kcal/mol</a:t>
                      </a:r>
                    </a:p>
                  </a:txBody>
                  <a:tcPr marL="8626" marR="8626" marT="8626" marB="0" anchor="b"/>
                </a:tc>
                <a:extLst>
                  <a:ext uri="{0D108BD9-81ED-4DB2-BD59-A6C34878D82A}">
                    <a16:rowId xmlns:a16="http://schemas.microsoft.com/office/drawing/2014/main" val="976147995"/>
                  </a:ext>
                </a:extLst>
              </a:tr>
              <a:tr h="158587">
                <a:tc rowSpan="8">
                  <a:txBody>
                    <a:bodyPr/>
                    <a:lstStyle/>
                    <a:p>
                      <a:pPr algn="ctr" fontAlgn="ctr"/>
                      <a:r>
                        <a:rPr lang="tr-TR" sz="1100" b="0" i="0" u="none" strike="noStrike">
                          <a:solidFill>
                            <a:srgbClr val="000000"/>
                          </a:solidFill>
                          <a:effectLst/>
                          <a:latin typeface="Aptos Narrow" panose="020B0004020202020204" pitchFamily="34" charset="0"/>
                        </a:rPr>
                        <a:t>DMPD</a:t>
                      </a:r>
                    </a:p>
                  </a:txBody>
                  <a:tcPr marL="8626" marR="8626" marT="8626" marB="0" anchor="ctr"/>
                </a:tc>
                <a:tc>
                  <a:txBody>
                    <a:bodyPr/>
                    <a:lstStyle/>
                    <a:p>
                      <a:pPr algn="l" fontAlgn="b"/>
                      <a:r>
                        <a:rPr lang="tr-TR" sz="1100" b="0" i="0" u="none" strike="noStrike">
                          <a:solidFill>
                            <a:srgbClr val="000000"/>
                          </a:solidFill>
                          <a:effectLst/>
                          <a:latin typeface="Aptos Narrow" panose="020B0004020202020204" pitchFamily="34" charset="0"/>
                        </a:rPr>
                        <a:t>E1</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-651.1823651</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-408623</a:t>
                      </a:r>
                    </a:p>
                  </a:txBody>
                  <a:tcPr marL="8626" marR="8626" marT="8626" marB="0" anchor="b"/>
                </a:tc>
                <a:extLst>
                  <a:ext uri="{0D108BD9-81ED-4DB2-BD59-A6C34878D82A}">
                    <a16:rowId xmlns:a16="http://schemas.microsoft.com/office/drawing/2014/main" val="3437450742"/>
                  </a:ext>
                </a:extLst>
              </a:tr>
              <a:tr h="158587">
                <a:tc vMerge="1">
                  <a:txBody>
                    <a:bodyPr/>
                    <a:lstStyle/>
                    <a:p>
                      <a:endParaRPr lang="en-US"/>
                    </a:p>
                  </a:txBody>
                  <a:tcPr/>
                </a:tc>
                <a:tc>
                  <a:txBody>
                    <a:bodyPr/>
                    <a:lstStyle/>
                    <a:p>
                      <a:pPr algn="l" fontAlgn="b"/>
                      <a:r>
                        <a:rPr lang="tr-TR" sz="1100" b="0" i="0" u="none" strike="noStrike">
                          <a:solidFill>
                            <a:srgbClr val="000000"/>
                          </a:solidFill>
                          <a:effectLst/>
                          <a:latin typeface="Aptos Narrow" panose="020B0004020202020204" pitchFamily="34" charset="0"/>
                        </a:rPr>
                        <a:t>E2</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-651.1822917</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-408623</a:t>
                      </a:r>
                    </a:p>
                  </a:txBody>
                  <a:tcPr marL="8626" marR="8626" marT="8626" marB="0" anchor="b"/>
                </a:tc>
                <a:extLst>
                  <a:ext uri="{0D108BD9-81ED-4DB2-BD59-A6C34878D82A}">
                    <a16:rowId xmlns:a16="http://schemas.microsoft.com/office/drawing/2014/main" val="3040843704"/>
                  </a:ext>
                </a:extLst>
              </a:tr>
              <a:tr h="158587">
                <a:tc vMerge="1">
                  <a:txBody>
                    <a:bodyPr/>
                    <a:lstStyle/>
                    <a:p>
                      <a:endParaRPr lang="en-US"/>
                    </a:p>
                  </a:txBody>
                  <a:tcPr/>
                </a:tc>
                <a:tc>
                  <a:txBody>
                    <a:bodyPr/>
                    <a:lstStyle/>
                    <a:p>
                      <a:pPr algn="l" fontAlgn="b"/>
                      <a:r>
                        <a:rPr lang="tr-TR" sz="1100" b="0" i="0" u="none" strike="noStrike">
                          <a:solidFill>
                            <a:srgbClr val="000000"/>
                          </a:solidFill>
                          <a:effectLst/>
                          <a:latin typeface="Aptos Narrow" panose="020B0004020202020204" pitchFamily="34" charset="0"/>
                        </a:rPr>
                        <a:t>E3</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-651.1822917</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-408623</a:t>
                      </a:r>
                    </a:p>
                  </a:txBody>
                  <a:tcPr marL="8626" marR="8626" marT="8626" marB="0" anchor="b"/>
                </a:tc>
                <a:extLst>
                  <a:ext uri="{0D108BD9-81ED-4DB2-BD59-A6C34878D82A}">
                    <a16:rowId xmlns:a16="http://schemas.microsoft.com/office/drawing/2014/main" val="1150131139"/>
                  </a:ext>
                </a:extLst>
              </a:tr>
              <a:tr h="158587">
                <a:tc vMerge="1">
                  <a:txBody>
                    <a:bodyPr/>
                    <a:lstStyle/>
                    <a:p>
                      <a:endParaRPr lang="en-US"/>
                    </a:p>
                  </a:txBody>
                  <a:tcPr/>
                </a:tc>
                <a:tc>
                  <a:txBody>
                    <a:bodyPr/>
                    <a:lstStyle/>
                    <a:p>
                      <a:pPr algn="l" fontAlgn="b"/>
                      <a:r>
                        <a:rPr lang="tr-TR" sz="1100" b="0" i="0" u="none" strike="noStrike">
                          <a:solidFill>
                            <a:srgbClr val="000000"/>
                          </a:solidFill>
                          <a:effectLst/>
                          <a:latin typeface="Aptos Narrow" panose="020B0004020202020204" pitchFamily="34" charset="0"/>
                        </a:rPr>
                        <a:t>E8</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-651.1786129</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-408621</a:t>
                      </a:r>
                    </a:p>
                  </a:txBody>
                  <a:tcPr marL="8626" marR="8626" marT="8626" marB="0" anchor="b"/>
                </a:tc>
                <a:extLst>
                  <a:ext uri="{0D108BD9-81ED-4DB2-BD59-A6C34878D82A}">
                    <a16:rowId xmlns:a16="http://schemas.microsoft.com/office/drawing/2014/main" val="3494153962"/>
                  </a:ext>
                </a:extLst>
              </a:tr>
              <a:tr h="158587">
                <a:tc vMerge="1">
                  <a:txBody>
                    <a:bodyPr/>
                    <a:lstStyle/>
                    <a:p>
                      <a:endParaRPr lang="en-US"/>
                    </a:p>
                  </a:txBody>
                  <a:tcPr/>
                </a:tc>
                <a:tc>
                  <a:txBody>
                    <a:bodyPr/>
                    <a:lstStyle/>
                    <a:p>
                      <a:pPr algn="l" fontAlgn="b"/>
                      <a:r>
                        <a:rPr lang="tr-TR" sz="1100" b="0" i="0" u="none" strike="noStrike">
                          <a:solidFill>
                            <a:srgbClr val="FF0000"/>
                          </a:solidFill>
                          <a:effectLst/>
                          <a:latin typeface="Aptos Narrow" panose="020B0004020202020204" pitchFamily="34" charset="0"/>
                        </a:rPr>
                        <a:t>E9</a:t>
                      </a:r>
                    </a:p>
                  </a:txBody>
                  <a:tcPr marL="8626" marR="8626" marT="8626" marB="0" anchor="b"/>
                </a:tc>
                <a:tc>
                  <a:txBody>
                    <a:bodyPr/>
                    <a:lstStyle/>
                    <a:p>
                      <a:pPr algn="r" fontAlgn="b"/>
                      <a:r>
                        <a:rPr lang="tr-TR" sz="1100" b="0" i="0" u="none" strike="noStrike">
                          <a:solidFill>
                            <a:srgbClr val="FF0000"/>
                          </a:solidFill>
                          <a:effectLst/>
                          <a:latin typeface="Aptos Narrow" panose="020B0004020202020204" pitchFamily="34" charset="0"/>
                        </a:rPr>
                        <a:t>-647.7002987</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-406438</a:t>
                      </a:r>
                    </a:p>
                  </a:txBody>
                  <a:tcPr marL="8626" marR="8626" marT="8626" marB="0" anchor="b"/>
                </a:tc>
                <a:extLst>
                  <a:ext uri="{0D108BD9-81ED-4DB2-BD59-A6C34878D82A}">
                    <a16:rowId xmlns:a16="http://schemas.microsoft.com/office/drawing/2014/main" val="4115938275"/>
                  </a:ext>
                </a:extLst>
              </a:tr>
              <a:tr h="158587">
                <a:tc vMerge="1">
                  <a:txBody>
                    <a:bodyPr/>
                    <a:lstStyle/>
                    <a:p>
                      <a:endParaRPr lang="en-US"/>
                    </a:p>
                  </a:txBody>
                  <a:tcPr/>
                </a:tc>
                <a:tc>
                  <a:txBody>
                    <a:bodyPr/>
                    <a:lstStyle/>
                    <a:p>
                      <a:pPr algn="l" fontAlgn="b"/>
                      <a:r>
                        <a:rPr lang="tr-TR" sz="1100" b="0" i="0" u="none" strike="noStrike">
                          <a:solidFill>
                            <a:srgbClr val="000000"/>
                          </a:solidFill>
                          <a:effectLst/>
                          <a:latin typeface="Aptos Narrow" panose="020B0004020202020204" pitchFamily="34" charset="0"/>
                        </a:rPr>
                        <a:t>E13</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-651.1859407</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-408625</a:t>
                      </a:r>
                    </a:p>
                  </a:txBody>
                  <a:tcPr marL="8626" marR="8626" marT="8626" marB="0" anchor="b"/>
                </a:tc>
                <a:extLst>
                  <a:ext uri="{0D108BD9-81ED-4DB2-BD59-A6C34878D82A}">
                    <a16:rowId xmlns:a16="http://schemas.microsoft.com/office/drawing/2014/main" val="2277697608"/>
                  </a:ext>
                </a:extLst>
              </a:tr>
              <a:tr h="158587">
                <a:tc vMerge="1">
                  <a:txBody>
                    <a:bodyPr/>
                    <a:lstStyle/>
                    <a:p>
                      <a:endParaRPr lang="en-US"/>
                    </a:p>
                  </a:txBody>
                  <a:tcPr/>
                </a:tc>
                <a:tc>
                  <a:txBody>
                    <a:bodyPr/>
                    <a:lstStyle/>
                    <a:p>
                      <a:pPr algn="l" fontAlgn="b"/>
                      <a:r>
                        <a:rPr lang="tr-TR" sz="1100" b="0" i="0" u="none" strike="noStrike">
                          <a:solidFill>
                            <a:srgbClr val="FF0000"/>
                          </a:solidFill>
                          <a:effectLst/>
                          <a:latin typeface="Aptos Narrow" panose="020B0004020202020204" pitchFamily="34" charset="0"/>
                        </a:rPr>
                        <a:t>K1</a:t>
                      </a:r>
                    </a:p>
                  </a:txBody>
                  <a:tcPr marL="8626" marR="8626" marT="8626" marB="0" anchor="b"/>
                </a:tc>
                <a:tc>
                  <a:txBody>
                    <a:bodyPr/>
                    <a:lstStyle/>
                    <a:p>
                      <a:pPr algn="r" fontAlgn="b"/>
                      <a:r>
                        <a:rPr lang="tr-TR" sz="1100" b="0" i="0" u="none" strike="noStrike">
                          <a:solidFill>
                            <a:srgbClr val="FF0000"/>
                          </a:solidFill>
                          <a:effectLst/>
                          <a:latin typeface="Aptos Narrow" panose="020B0004020202020204" pitchFamily="34" charset="0"/>
                        </a:rPr>
                        <a:t>-651.2005057</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-408634</a:t>
                      </a:r>
                    </a:p>
                  </a:txBody>
                  <a:tcPr marL="8626" marR="8626" marT="8626" marB="0" anchor="b"/>
                </a:tc>
                <a:extLst>
                  <a:ext uri="{0D108BD9-81ED-4DB2-BD59-A6C34878D82A}">
                    <a16:rowId xmlns:a16="http://schemas.microsoft.com/office/drawing/2014/main" val="3909777150"/>
                  </a:ext>
                </a:extLst>
              </a:tr>
              <a:tr h="158587">
                <a:tc vMerge="1">
                  <a:txBody>
                    <a:bodyPr/>
                    <a:lstStyle/>
                    <a:p>
                      <a:endParaRPr lang="en-US"/>
                    </a:p>
                  </a:txBody>
                  <a:tcPr/>
                </a:tc>
                <a:tc>
                  <a:txBody>
                    <a:bodyPr/>
                    <a:lstStyle/>
                    <a:p>
                      <a:pPr algn="l" fontAlgn="b"/>
                      <a:r>
                        <a:rPr lang="tr-TR" sz="1100" b="0" i="0" u="none" strike="noStrike">
                          <a:solidFill>
                            <a:srgbClr val="000000"/>
                          </a:solidFill>
                          <a:effectLst/>
                          <a:latin typeface="Aptos Narrow" panose="020B0004020202020204" pitchFamily="34" charset="0"/>
                        </a:rPr>
                        <a:t>K6</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-651.0819823</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-408560</a:t>
                      </a:r>
                    </a:p>
                  </a:txBody>
                  <a:tcPr marL="8626" marR="8626" marT="8626" marB="0" anchor="b"/>
                </a:tc>
                <a:extLst>
                  <a:ext uri="{0D108BD9-81ED-4DB2-BD59-A6C34878D82A}">
                    <a16:rowId xmlns:a16="http://schemas.microsoft.com/office/drawing/2014/main" val="478708638"/>
                  </a:ext>
                </a:extLst>
              </a:tr>
              <a:tr h="158587">
                <a:tc rowSpan="2">
                  <a:txBody>
                    <a:bodyPr/>
                    <a:lstStyle/>
                    <a:p>
                      <a:pPr algn="ctr" fontAlgn="ctr"/>
                      <a:r>
                        <a:rPr lang="tr-TR" sz="1100" b="0" i="0" u="none" strike="noStrike">
                          <a:solidFill>
                            <a:srgbClr val="000000"/>
                          </a:solidFill>
                          <a:effectLst/>
                          <a:latin typeface="Aptos Narrow" panose="020B0004020202020204" pitchFamily="34" charset="0"/>
                        </a:rPr>
                        <a:t>BA</a:t>
                      </a:r>
                    </a:p>
                  </a:txBody>
                  <a:tcPr marL="8626" marR="8626" marT="8626" marB="0" anchor="ctr"/>
                </a:tc>
                <a:tc>
                  <a:txBody>
                    <a:bodyPr/>
                    <a:lstStyle/>
                    <a:p>
                      <a:pPr algn="l" fontAlgn="b"/>
                      <a:r>
                        <a:rPr lang="tr-TR" sz="1100" b="0" i="0" u="none" strike="noStrike">
                          <a:solidFill>
                            <a:srgbClr val="000000"/>
                          </a:solidFill>
                          <a:effectLst/>
                          <a:latin typeface="Aptos Narrow" panose="020B0004020202020204" pitchFamily="34" charset="0"/>
                        </a:rPr>
                        <a:t>2BA</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-534.1100018</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-335159</a:t>
                      </a:r>
                    </a:p>
                  </a:txBody>
                  <a:tcPr marL="8626" marR="8626" marT="8626" marB="0" anchor="b"/>
                </a:tc>
                <a:extLst>
                  <a:ext uri="{0D108BD9-81ED-4DB2-BD59-A6C34878D82A}">
                    <a16:rowId xmlns:a16="http://schemas.microsoft.com/office/drawing/2014/main" val="3306278365"/>
                  </a:ext>
                </a:extLst>
              </a:tr>
              <a:tr h="158587">
                <a:tc vMerge="1">
                  <a:txBody>
                    <a:bodyPr/>
                    <a:lstStyle/>
                    <a:p>
                      <a:endParaRPr lang="en-US"/>
                    </a:p>
                  </a:txBody>
                  <a:tcPr/>
                </a:tc>
                <a:tc>
                  <a:txBody>
                    <a:bodyPr/>
                    <a:lstStyle/>
                    <a:p>
                      <a:pPr algn="l" fontAlgn="b"/>
                      <a:r>
                        <a:rPr lang="tr-TR" sz="1100" b="0" i="0" u="none" strike="noStrike">
                          <a:solidFill>
                            <a:srgbClr val="000000"/>
                          </a:solidFill>
                          <a:effectLst/>
                          <a:latin typeface="Aptos Narrow" panose="020B0004020202020204" pitchFamily="34" charset="0"/>
                        </a:rPr>
                        <a:t>4BA</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-534.1094925</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-335159</a:t>
                      </a:r>
                    </a:p>
                  </a:txBody>
                  <a:tcPr marL="8626" marR="8626" marT="8626" marB="0" anchor="b"/>
                </a:tc>
                <a:extLst>
                  <a:ext uri="{0D108BD9-81ED-4DB2-BD59-A6C34878D82A}">
                    <a16:rowId xmlns:a16="http://schemas.microsoft.com/office/drawing/2014/main" val="1100213729"/>
                  </a:ext>
                </a:extLst>
              </a:tr>
              <a:tr h="158587">
                <a:tc>
                  <a:txBody>
                    <a:bodyPr/>
                    <a:lstStyle/>
                    <a:p>
                      <a:pPr algn="l" fontAlgn="b"/>
                      <a:r>
                        <a:rPr lang="tr-TR" sz="1100" b="0" i="0" u="none" strike="noStrike">
                          <a:solidFill>
                            <a:srgbClr val="000000"/>
                          </a:solidFill>
                          <a:effectLst/>
                          <a:latin typeface="Aptos Narrow" panose="020B0004020202020204" pitchFamily="34" charset="0"/>
                        </a:rPr>
                        <a:t>DMHD</a:t>
                      </a:r>
                    </a:p>
                  </a:txBody>
                  <a:tcPr marL="8626" marR="8626" marT="8626" marB="0" anchor="b"/>
                </a:tc>
                <a:tc>
                  <a:txBody>
                    <a:bodyPr/>
                    <a:lstStyle/>
                    <a:p>
                      <a:pPr algn="l" fontAlgn="b"/>
                      <a:r>
                        <a:rPr lang="tr-TR" sz="1100" b="0" i="0" u="none" strike="noStrike">
                          <a:solidFill>
                            <a:srgbClr val="000000"/>
                          </a:solidFill>
                          <a:effectLst/>
                          <a:latin typeface="Aptos Narrow" panose="020B0004020202020204" pitchFamily="34" charset="0"/>
                        </a:rPr>
                        <a:t>E1 (DMHD)</a:t>
                      </a:r>
                    </a:p>
                  </a:txBody>
                  <a:tcPr marL="8626" marR="8626" marT="8626" marB="0" anchor="b"/>
                </a:tc>
                <a:tc>
                  <a:txBody>
                    <a:bodyPr/>
                    <a:lstStyle/>
                    <a:p>
                      <a:pPr algn="r" fontAlgn="b"/>
                      <a:r>
                        <a:rPr lang="tr-TR" sz="1100" b="0" i="0" u="none" strike="noStrike">
                          <a:solidFill>
                            <a:srgbClr val="000000"/>
                          </a:solidFill>
                          <a:effectLst/>
                          <a:latin typeface="Aptos Narrow" panose="020B0004020202020204" pitchFamily="34" charset="0"/>
                        </a:rPr>
                        <a:t>-460.7034116</a:t>
                      </a:r>
                    </a:p>
                  </a:txBody>
                  <a:tcPr marL="8626" marR="8626" marT="8626" marB="0" anchor="b"/>
                </a:tc>
                <a:tc>
                  <a:txBody>
                    <a:bodyPr/>
                    <a:lstStyle/>
                    <a:p>
                      <a:pPr algn="r" fontAlgn="b"/>
                      <a:r>
                        <a:rPr lang="tr-TR" sz="1100" b="0" i="0" u="none" strike="noStrike" dirty="0">
                          <a:solidFill>
                            <a:srgbClr val="000000"/>
                          </a:solidFill>
                          <a:effectLst/>
                          <a:latin typeface="Aptos Narrow" panose="020B0004020202020204" pitchFamily="34" charset="0"/>
                        </a:rPr>
                        <a:t>-289096</a:t>
                      </a:r>
                    </a:p>
                  </a:txBody>
                  <a:tcPr marL="8626" marR="8626" marT="8626" marB="0" anchor="b"/>
                </a:tc>
                <a:extLst>
                  <a:ext uri="{0D108BD9-81ED-4DB2-BD59-A6C34878D82A}">
                    <a16:rowId xmlns:a16="http://schemas.microsoft.com/office/drawing/2014/main" val="2167196277"/>
                  </a:ext>
                </a:extLst>
              </a:tr>
            </a:tbl>
          </a:graphicData>
        </a:graphic>
      </p:graphicFrame>
      <p:graphicFrame>
        <p:nvGraphicFramePr>
          <p:cNvPr id="5" name="Chart 4">
            <a:extLst>
              <a:ext uri="{FF2B5EF4-FFF2-40B4-BE49-F238E27FC236}">
                <a16:creationId xmlns:a16="http://schemas.microsoft.com/office/drawing/2014/main" id="{F3F6C566-0915-6248-EA50-499BB46FBCA2}"/>
              </a:ext>
            </a:extLst>
          </p:cNvPr>
          <p:cNvGraphicFramePr>
            <a:graphicFrameLocks/>
          </p:cNvGraphicFramePr>
          <p:nvPr>
            <p:extLst>
              <p:ext uri="{D42A27DB-BD31-4B8C-83A1-F6EECF244321}">
                <p14:modId xmlns:p14="http://schemas.microsoft.com/office/powerpoint/2010/main" val="3590920131"/>
              </p:ext>
            </p:extLst>
          </p:nvPr>
        </p:nvGraphicFramePr>
        <p:xfrm>
          <a:off x="457200" y="3906982"/>
          <a:ext cx="4391891" cy="28121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42A5FB0-5B9A-2916-B8EF-D227752FFBE8}"/>
              </a:ext>
            </a:extLst>
          </p:cNvPr>
          <p:cNvGraphicFramePr>
            <a:graphicFrameLocks/>
          </p:cNvGraphicFramePr>
          <p:nvPr>
            <p:extLst>
              <p:ext uri="{D42A27DB-BD31-4B8C-83A1-F6EECF244321}">
                <p14:modId xmlns:p14="http://schemas.microsoft.com/office/powerpoint/2010/main" val="2987928937"/>
              </p:ext>
            </p:extLst>
          </p:nvPr>
        </p:nvGraphicFramePr>
        <p:xfrm>
          <a:off x="5390878" y="1023745"/>
          <a:ext cx="3753122" cy="296935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A01E61A-619B-FB01-3895-F472531FE2C7}"/>
              </a:ext>
            </a:extLst>
          </p:cNvPr>
          <p:cNvSpPr txBox="1"/>
          <p:nvPr/>
        </p:nvSpPr>
        <p:spPr>
          <a:xfrm>
            <a:off x="5390878" y="4544291"/>
            <a:ext cx="2968031" cy="1754326"/>
          </a:xfrm>
          <a:prstGeom prst="rect">
            <a:avLst/>
          </a:prstGeom>
          <a:noFill/>
        </p:spPr>
        <p:txBody>
          <a:bodyPr wrap="square" rtlCol="0">
            <a:spAutoFit/>
          </a:bodyPr>
          <a:lstStyle/>
          <a:p>
            <a:r>
              <a:rPr lang="tr-TR" dirty="0"/>
              <a:t>K1 form has </a:t>
            </a:r>
            <a:r>
              <a:rPr lang="tr-TR" dirty="0" err="1"/>
              <a:t>least</a:t>
            </a:r>
            <a:r>
              <a:rPr lang="tr-TR" dirty="0"/>
              <a:t> </a:t>
            </a:r>
            <a:r>
              <a:rPr lang="tr-TR" dirty="0" err="1"/>
              <a:t>energy</a:t>
            </a:r>
            <a:r>
              <a:rPr lang="tr-TR" dirty="0"/>
              <a:t>.</a:t>
            </a:r>
          </a:p>
          <a:p>
            <a:r>
              <a:rPr lang="tr-TR" dirty="0"/>
              <a:t>E9 form has </a:t>
            </a:r>
            <a:r>
              <a:rPr lang="tr-TR" dirty="0" err="1"/>
              <a:t>most</a:t>
            </a:r>
            <a:r>
              <a:rPr lang="tr-TR" dirty="0"/>
              <a:t> </a:t>
            </a:r>
            <a:r>
              <a:rPr lang="tr-TR" dirty="0" err="1"/>
              <a:t>energy</a:t>
            </a:r>
            <a:r>
              <a:rPr lang="tr-TR" dirty="0"/>
              <a:t>.</a:t>
            </a:r>
          </a:p>
          <a:p>
            <a:r>
              <a:rPr lang="tr-TR" dirty="0"/>
              <a:t>DMPD </a:t>
            </a:r>
            <a:r>
              <a:rPr lang="tr-TR" dirty="0" err="1"/>
              <a:t>molecule</a:t>
            </a:r>
            <a:r>
              <a:rPr lang="tr-TR" dirty="0"/>
              <a:t> has </a:t>
            </a:r>
            <a:r>
              <a:rPr lang="tr-TR" dirty="0" err="1"/>
              <a:t>least</a:t>
            </a:r>
            <a:r>
              <a:rPr lang="tr-TR" dirty="0"/>
              <a:t> </a:t>
            </a:r>
            <a:r>
              <a:rPr lang="tr-TR" dirty="0" err="1"/>
              <a:t>energy</a:t>
            </a:r>
            <a:r>
              <a:rPr lang="tr-TR" dirty="0"/>
              <a:t>.</a:t>
            </a:r>
          </a:p>
          <a:p>
            <a:r>
              <a:rPr lang="tr-TR" dirty="0"/>
              <a:t>DMHD </a:t>
            </a:r>
            <a:r>
              <a:rPr lang="tr-TR" dirty="0" err="1"/>
              <a:t>molecule</a:t>
            </a:r>
            <a:r>
              <a:rPr lang="tr-TR" dirty="0"/>
              <a:t> has </a:t>
            </a:r>
            <a:r>
              <a:rPr lang="tr-TR" dirty="0" err="1"/>
              <a:t>most</a:t>
            </a:r>
            <a:r>
              <a:rPr lang="tr-TR" dirty="0"/>
              <a:t> </a:t>
            </a:r>
            <a:r>
              <a:rPr lang="tr-TR" dirty="0" err="1"/>
              <a:t>energy</a:t>
            </a:r>
            <a:r>
              <a:rPr lang="tr-TR" dirty="0"/>
              <a:t>.</a:t>
            </a:r>
          </a:p>
        </p:txBody>
      </p:sp>
    </p:spTree>
    <p:extLst>
      <p:ext uri="{BB962C8B-B14F-4D97-AF65-F5344CB8AC3E}">
        <p14:creationId xmlns:p14="http://schemas.microsoft.com/office/powerpoint/2010/main" val="1533898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CB21E77BA4EEF942A543FFB65C5BC5E1" ma:contentTypeVersion="4" ma:contentTypeDescription="Yeni belge oluşturun." ma:contentTypeScope="" ma:versionID="09518a51e845b9039465984f860fe1a7">
  <xsd:schema xmlns:xsd="http://www.w3.org/2001/XMLSchema" xmlns:xs="http://www.w3.org/2001/XMLSchema" xmlns:p="http://schemas.microsoft.com/office/2006/metadata/properties" xmlns:ns2="15370067-55a8-4573-89c1-7f8b1362fdbf" targetNamespace="http://schemas.microsoft.com/office/2006/metadata/properties" ma:root="true" ma:fieldsID="d424564e057e67e91d1e667c7c622a13" ns2:_="">
    <xsd:import namespace="15370067-55a8-4573-89c1-7f8b1362fdb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70067-55a8-4573-89c1-7f8b1362fd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6F3AEB-C0C1-42A7-B67B-60D3FF176C07}"/>
</file>

<file path=customXml/itemProps2.xml><?xml version="1.0" encoding="utf-8"?>
<ds:datastoreItem xmlns:ds="http://schemas.openxmlformats.org/officeDocument/2006/customXml" ds:itemID="{80306ABC-47F8-4492-AB87-61FE98D64C45}"/>
</file>

<file path=customXml/itemProps3.xml><?xml version="1.0" encoding="utf-8"?>
<ds:datastoreItem xmlns:ds="http://schemas.openxmlformats.org/officeDocument/2006/customXml" ds:itemID="{FE67A48B-B4E5-4B59-A094-93F432A21DDB}"/>
</file>

<file path=docProps/app.xml><?xml version="1.0" encoding="utf-8"?>
<Properties xmlns="http://schemas.openxmlformats.org/officeDocument/2006/extended-properties" xmlns:vt="http://schemas.openxmlformats.org/officeDocument/2006/docPropsVTypes">
  <Template/>
  <TotalTime>547</TotalTime>
  <Words>1543</Words>
  <Application>Microsoft Office PowerPoint</Application>
  <PresentationFormat>On-screen Show (4:3)</PresentationFormat>
  <Paragraphs>416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Conformational analysis, intramolecular hydrogen bonding, and vibrational assignment of 4,4-dimethyl-1 phenylpentane-1,3-dione</vt:lpstr>
      <vt:lpstr>Introduction</vt:lpstr>
      <vt:lpstr>Methods</vt:lpstr>
      <vt:lpstr>Selected Molecules in DMPD </vt:lpstr>
      <vt:lpstr>Molecules:</vt:lpstr>
      <vt:lpstr>Calculated Bond Distance and Angle</vt:lpstr>
      <vt:lpstr>Article result</vt:lpstr>
      <vt:lpstr>PowerPoint Presentation</vt:lpstr>
      <vt:lpstr>Calculated Energies</vt:lpstr>
      <vt:lpstr>In the article Results: Conformational Stability</vt:lpstr>
      <vt:lpstr>Raman and IR E1</vt:lpstr>
      <vt:lpstr>Raman and IR E2</vt:lpstr>
      <vt:lpstr>Raman and IR E3</vt:lpstr>
      <vt:lpstr>IR and Raman Result Comparison</vt:lpstr>
      <vt:lpstr>HOMO-LUMO: DMPD E1,E2,E3</vt:lpstr>
      <vt:lpstr>Electron Density: DMPD E1, E2, E3</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Conformational analysis, intramolecular hydrogen bonding, and vibrational assignment of 4,4-dimethyl-1 phenylpentane-1,3-dione</dc:title>
  <dc:subject/>
  <dc:creator>melih</dc:creator>
  <cp:keywords/>
  <dc:description>generated using python-pptx</dc:description>
  <cp:lastModifiedBy>NUREFŞAN NAZLI YÜZÜKIRMIZI</cp:lastModifiedBy>
  <cp:revision>12</cp:revision>
  <dcterms:created xsi:type="dcterms:W3CDTF">2013-01-27T09:14:16Z</dcterms:created>
  <dcterms:modified xsi:type="dcterms:W3CDTF">2024-11-28T10:06:47Z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0x010100CB21E77BA4EEF942A543FFB65C5BC5E1</vt:lpwstr>
  </property>
</Properties>
</file>