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charts/colors1.xml" ContentType="application/vnd.ms-office.chartcolorstyle+xml"/>
  <Override PartName="/ppt/charts/style1.xml" ContentType="application/vnd.ms-office.chartstyle+xml"/>
  <Override PartName="/ppt/charts/chart1.xml" ContentType="application/vnd.openxmlformats-officedocument.drawingml.chart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63" r:id="rId4"/>
    <p:sldId id="267" r:id="rId5"/>
    <p:sldId id="264" r:id="rId6"/>
    <p:sldId id="261" r:id="rId7"/>
    <p:sldId id="273" r:id="rId8"/>
    <p:sldId id="265" r:id="rId9"/>
    <p:sldId id="268" r:id="rId10"/>
    <p:sldId id="269" r:id="rId11"/>
    <p:sldId id="270" r:id="rId12"/>
    <p:sldId id="271" r:id="rId13"/>
    <p:sldId id="272" r:id="rId14"/>
    <p:sldId id="262" r:id="rId15"/>
    <p:sldId id="266" r:id="rId16"/>
    <p:sldId id="274" r:id="rId17"/>
    <p:sldId id="258" r:id="rId18"/>
    <p:sldId id="259" r:id="rId1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78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3AFFD08CDB2B627C/Documents/ComputationalChem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tr-TR"/>
              <a:t>Bond-</a:t>
            </a:r>
            <a:r>
              <a:rPr lang="en-US"/>
              <a:t>Energy</a:t>
            </a:r>
            <a:r>
              <a:rPr lang="tr-TR"/>
              <a:t> Diagram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tr-T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Energy</c:v>
                </c:pt>
              </c:strCache>
            </c:strRef>
          </c:tx>
          <c:spPr>
            <a:ln w="19050" cap="rnd">
              <a:solidFill>
                <a:schemeClr val="accent5">
                  <a:alpha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trendline>
            <c:spPr>
              <a:ln w="15875" cap="rnd">
                <a:solidFill>
                  <a:schemeClr val="accent5"/>
                </a:solidFill>
              </a:ln>
              <a:effectLst/>
            </c:spPr>
            <c:trendlineType val="linear"/>
            <c:dispRSqr val="0"/>
            <c:dispEq val="0"/>
          </c:trendline>
          <c:trendline>
            <c:spPr>
              <a:ln w="15875" cap="rnd">
                <a:solidFill>
                  <a:schemeClr val="accent5"/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Sheet1!$A$2:$A$24</c:f>
              <c:numCache>
                <c:formatCode>General</c:formatCode>
                <c:ptCount val="23"/>
                <c:pt idx="0">
                  <c:v>1.5</c:v>
                </c:pt>
                <c:pt idx="1">
                  <c:v>1.9</c:v>
                </c:pt>
                <c:pt idx="2">
                  <c:v>2</c:v>
                </c:pt>
                <c:pt idx="3">
                  <c:v>2.2000000000000002</c:v>
                </c:pt>
                <c:pt idx="4">
                  <c:v>2.4</c:v>
                </c:pt>
                <c:pt idx="5">
                  <c:v>2.6</c:v>
                </c:pt>
                <c:pt idx="6">
                  <c:v>2.8</c:v>
                </c:pt>
                <c:pt idx="7">
                  <c:v>3</c:v>
                </c:pt>
                <c:pt idx="8">
                  <c:v>3.2</c:v>
                </c:pt>
                <c:pt idx="9">
                  <c:v>3.4</c:v>
                </c:pt>
                <c:pt idx="10">
                  <c:v>3.6</c:v>
                </c:pt>
                <c:pt idx="11">
                  <c:v>3.8</c:v>
                </c:pt>
                <c:pt idx="12">
                  <c:v>4</c:v>
                </c:pt>
                <c:pt idx="13">
                  <c:v>4.2</c:v>
                </c:pt>
                <c:pt idx="14">
                  <c:v>4.4000000000000004</c:v>
                </c:pt>
                <c:pt idx="15">
                  <c:v>4.5999999999999996</c:v>
                </c:pt>
                <c:pt idx="16">
                  <c:v>4.8</c:v>
                </c:pt>
                <c:pt idx="17">
                  <c:v>5</c:v>
                </c:pt>
                <c:pt idx="18">
                  <c:v>5.2</c:v>
                </c:pt>
                <c:pt idx="19">
                  <c:v>5.4</c:v>
                </c:pt>
                <c:pt idx="20">
                  <c:v>5.6</c:v>
                </c:pt>
                <c:pt idx="21">
                  <c:v>5.8</c:v>
                </c:pt>
                <c:pt idx="22">
                  <c:v>6</c:v>
                </c:pt>
              </c:numCache>
            </c:numRef>
          </c:xVal>
          <c:yVal>
            <c:numRef>
              <c:f>Sheet1!$B$2:$B$24</c:f>
              <c:numCache>
                <c:formatCode>0.00000000</c:formatCode>
                <c:ptCount val="23"/>
                <c:pt idx="0">
                  <c:v>-918.48228491999998</c:v>
                </c:pt>
                <c:pt idx="1">
                  <c:v>-918.87243446000002</c:v>
                </c:pt>
                <c:pt idx="2">
                  <c:v>-918.86342474000003</c:v>
                </c:pt>
                <c:pt idx="3">
                  <c:v>-918.87243446000002</c:v>
                </c:pt>
                <c:pt idx="4">
                  <c:v>-918.85958622999999</c:v>
                </c:pt>
                <c:pt idx="5">
                  <c:v>-918.83783972000003</c:v>
                </c:pt>
                <c:pt idx="6">
                  <c:v>-918.81376883999997</c:v>
                </c:pt>
                <c:pt idx="7">
                  <c:v>-918.79061005999995</c:v>
                </c:pt>
                <c:pt idx="8">
                  <c:v>-918.76978727000005</c:v>
                </c:pt>
                <c:pt idx="9">
                  <c:v>-918.75175230000002</c:v>
                </c:pt>
                <c:pt idx="10">
                  <c:v>-918.73646494000002</c:v>
                </c:pt>
                <c:pt idx="11">
                  <c:v>-918.72366661000001</c:v>
                </c:pt>
                <c:pt idx="12">
                  <c:v>-918.71302752999998</c:v>
                </c:pt>
                <c:pt idx="13">
                  <c:v>-918.70421687999999</c:v>
                </c:pt>
                <c:pt idx="14">
                  <c:v>-918.69693045999998</c:v>
                </c:pt>
                <c:pt idx="15">
                  <c:v>-918.69693045999998</c:v>
                </c:pt>
                <c:pt idx="16">
                  <c:v>-918.68588970999997</c:v>
                </c:pt>
                <c:pt idx="17">
                  <c:v>-918.68170560999999</c:v>
                </c:pt>
                <c:pt idx="18">
                  <c:v>-918.67818355999998</c:v>
                </c:pt>
                <c:pt idx="19">
                  <c:v>-918.67519077999998</c:v>
                </c:pt>
                <c:pt idx="20" formatCode="General">
                  <c:v>-918.67262048999999</c:v>
                </c:pt>
                <c:pt idx="21" formatCode="General">
                  <c:v>-918.67038751999996</c:v>
                </c:pt>
                <c:pt idx="22" formatCode="General">
                  <c:v>-918.66842419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F374-4595-93F9-4DB90DD75B20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579282591"/>
        <c:axId val="1579283551"/>
      </c:scatterChart>
      <c:valAx>
        <c:axId val="15792825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tr-TR"/>
                  <a:t>Bond Lenght (Å)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1579283551"/>
        <c:crosses val="autoZero"/>
        <c:crossBetween val="midCat"/>
        <c:majorUnit val="0.5"/>
      </c:valAx>
      <c:valAx>
        <c:axId val="15792835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tr-TR"/>
                  <a:t>Energy (Hartree)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</c:title>
        <c:numFmt formatCode="0.00" sourceLinked="0"/>
        <c:majorTickMark val="none"/>
        <c:minorTickMark val="none"/>
        <c:tickLblPos val="nextTo"/>
        <c:spPr>
          <a:noFill/>
          <a:ln>
            <a:solidFill>
              <a:schemeClr val="tx1">
                <a:lumMod val="25000"/>
                <a:lumOff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157928259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4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15000"/>
            <a:lumOff val="85000"/>
          </a:schemeClr>
        </a:solidFill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>
            <a:alpha val="6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38100">
        <a:solidFill>
          <a:schemeClr val="phClr">
            <a:alpha val="60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15000"/>
            <a:lumOff val="85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25000"/>
            <a:lumOff val="75000"/>
          </a:schemeClr>
        </a:solidFill>
      </a:ln>
    </cs:spPr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0A1425-85AC-5D06-70F5-A3A10D276A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9366D7-D883-4074-9B16-7D0FEADD324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9186A-8F62-43ED-8168-ABF0D308CDB9}" type="datetimeFigureOut">
              <a:rPr lang="tr-TR" smtClean="0"/>
              <a:t>24.10.2024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5104ED-52A5-3F80-CE31-C53DAC20E8D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5F1944-F254-98AA-93A9-DEB622FAE8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62615-3ADA-47B6-A716-3BF5404E68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31733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2C6ABE-60B1-4421-9758-D26CD45B5C52}" type="datetimeFigureOut">
              <a:rPr lang="tr-TR" smtClean="0"/>
              <a:t>24.10.2024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962C01-1416-42AC-9A5D-9CA2AC0921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9236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A62AE-7C87-35FE-FF6F-829A23503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01DA4A-254D-68E7-B2E0-64B5D7A58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950BA-A6C2-2975-10FA-547D43942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F1E55-32F8-4AAD-8008-0B04188D20EC}" type="datetime1">
              <a:rPr lang="tr-TR" smtClean="0"/>
              <a:t>24.10.2024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6C6F3-03D1-3E7C-FECF-AD51A93E9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536D5-7BDE-2AF0-CC58-A392EB28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786B-217E-4131-9879-801F751942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154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49B06-DED7-6526-4D45-C8DB92B6F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BE2F9-D468-701B-03CC-4EF62E0F3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6FB31-17A2-5333-F9FA-A29554B75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4EB7E-621F-4D48-844B-7153DAD0632F}" type="datetime1">
              <a:rPr lang="tr-TR" smtClean="0"/>
              <a:t>24.10.2024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DA534-EADC-D0CA-4C25-329C0061B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52CEC-69DC-CCCD-F65D-39E230453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786B-217E-4131-9879-801F751942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7224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A96251-5AAF-086A-8D0B-5B4ED57478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BDD208-E4DA-A2BF-C7BB-E9C372D99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7418D-3E68-7D84-A360-84A91FC82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1706-377F-4EC1-9471-E89FA6B658F6}" type="datetime1">
              <a:rPr lang="tr-TR" smtClean="0"/>
              <a:t>24.10.2024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1B28D-7DF3-13A4-4FAC-E89ED645F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13D60-5FDC-A34A-889B-CF5295050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786B-217E-4131-9879-801F751942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936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D0532-B056-8006-54F8-1F55D5323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6C2C1-8A8F-54DA-8A6B-D501F036E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0B152-61DC-90D0-DBB9-3E55CD670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DCAD-E71F-47F6-97D5-9B9FD823A619}" type="datetime1">
              <a:rPr lang="tr-TR" smtClean="0"/>
              <a:t>24.10.2024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2E4B6-E9EC-4483-42D6-D662F543C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B4000-7ED2-F8E5-656A-61099D25F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786B-217E-4131-9879-801F751942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5214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0A193-51DC-7A12-8A45-EE6FDBA4E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301EB-4B87-96BA-F144-991FFA6CA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4E17B-9F1D-D2C7-657D-E79579CFD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A77F-D351-4021-9823-E92A0FE37439}" type="datetime1">
              <a:rPr lang="tr-TR" smtClean="0"/>
              <a:t>24.10.2024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6EA84-F1EE-931C-58B4-01537DD68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B6CCE-0700-B57E-2C8B-EAA72E085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786B-217E-4131-9879-801F751942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2952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D73E1-396E-CD95-B24F-412E25906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A88B3-EC91-ED5A-93CF-9CA4CDC15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2F17FB-3690-8030-0741-81E30B7FA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72C06-3D1F-C930-EEB4-D72B14846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1576C-B344-4230-B3D6-84F3A57CF767}" type="datetime1">
              <a:rPr lang="tr-TR" smtClean="0"/>
              <a:t>24.10.2024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4E8D0-0A48-A82F-DFEC-680670B0E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61451-85BF-19D8-C892-1B18BAC6A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786B-217E-4131-9879-801F751942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4337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0BDD7-598F-9B44-FBCA-18E201BE1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E74FC-DBAD-58E0-AED2-72EF6BBCE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494E09-B76F-95E5-0B4F-EB8C4D57E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81FD90-5C3C-9FF6-B5D4-E9083636EF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E47A2C-B2F8-45EB-BD1D-8F7B4463A9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62B65-951E-B33A-19BE-A95FD080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5FD49-E344-46A3-A01F-5676D10BDAD9}" type="datetime1">
              <a:rPr lang="tr-TR" smtClean="0"/>
              <a:t>24.10.2024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FFE80C-EEF8-EE46-6B41-A10A4698E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93460E-9C7D-D933-773E-C2854CC32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786B-217E-4131-9879-801F751942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031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1490D-6E08-7C07-7AAD-2BE5919B6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F6A3AD-7C16-752C-3967-1A536CEC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7736-7B1E-4685-9589-EF93A538D0D4}" type="datetime1">
              <a:rPr lang="tr-TR" smtClean="0"/>
              <a:t>24.10.2024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79C4F-3EA9-0A9C-0425-53B169AE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02DB1-2980-1B04-3CFF-568AD594C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786B-217E-4131-9879-801F751942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584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AA28BA-5A96-ED7A-506A-1473F8587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3F5D-7F0B-4869-BE26-F8E173053794}" type="datetime1">
              <a:rPr lang="tr-TR" smtClean="0"/>
              <a:t>24.10.2024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BA6F7F-B509-49DE-FF61-49BD122D2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A0EAA-DA09-7F1F-3CFC-0B4EEF887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786B-217E-4131-9879-801F751942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4100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F2CB8-937B-2F2A-605E-0B8E9F8C8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3454C-8117-8C17-C146-175BF8D66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CCB7F-CA43-3CF0-88AD-02629D80E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62353-CDD9-A2EB-3163-1DB8F952F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30BD-B31F-404B-BA92-BA65A3C78E60}" type="datetime1">
              <a:rPr lang="tr-TR" smtClean="0"/>
              <a:t>24.10.2024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A04A1-108F-E392-4CAE-B2A9DB2E1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0C48C-FDC5-A79F-C01B-4B64154BE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786B-217E-4131-9879-801F751942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1720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2B2A-7901-9B13-3E1C-CA3A1EC21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598678-0721-BF84-EA3D-B2B36A276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A8D6CF-5500-210F-E00E-C6A498E42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0C5EE-C375-7FE8-E7AF-C504B686D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F0D2C-02DA-4E37-9AE4-ADF1ABB70EC9}" type="datetime1">
              <a:rPr lang="tr-TR" smtClean="0"/>
              <a:t>24.10.2024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23ED0-BDA7-B4D5-CD0C-0D0D124B4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1D9E7-F600-42DF-F686-A31E7CFDC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786B-217E-4131-9879-801F751942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133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4A0E8F-C6E5-FDFC-7145-2204AF17F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5E4A8-D350-D113-36E1-CA49C2CDD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6EC2F-4BD4-02E9-9734-CDC20A753F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AE1E44-59FB-4C0D-B856-F0374D0C2BC2}" type="datetime1">
              <a:rPr lang="tr-TR" smtClean="0"/>
              <a:t>24.10.2024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78BA0-F6C7-2A04-A7F6-6494EE68EA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4F2D1-9681-C9AA-F60C-EF6B12A057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48786B-217E-4131-9879-801F751942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6345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6.png" /><Relationship Id="rId4" Type="http://schemas.openxmlformats.org/officeDocument/2006/relationships/image" Target="../media/image15.png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5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5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 /><Relationship Id="rId1" Type="http://schemas.openxmlformats.org/officeDocument/2006/relationships/slideLayout" Target="../slideLayouts/slideLayout5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2/polb.21596" TargetMode="External" /><Relationship Id="rId2" Type="http://schemas.openxmlformats.org/officeDocument/2006/relationships/hyperlink" Target="https://doi.org/10.1063/1.1615471" TargetMode="External" /><Relationship Id="rId1" Type="http://schemas.openxmlformats.org/officeDocument/2006/relationships/slideLayout" Target="../slideLayouts/slideLayout2.xml" /><Relationship Id="rId5" Type="http://schemas.openxmlformats.org/officeDocument/2006/relationships/hyperlink" Target="https://doi.org/10.1039/C9RA06746A" TargetMode="External" /><Relationship Id="rId4" Type="http://schemas.openxmlformats.org/officeDocument/2006/relationships/hyperlink" Target="https://doi.org/10.1016/0301-0104(81)80208-X" TargetMode="Externa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FEC590B-3306-47E9-BD67-97F3F7616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45" name="Color">
              <a:extLst>
                <a:ext uri="{FF2B5EF4-FFF2-40B4-BE49-F238E27FC236}">
                  <a16:creationId xmlns:a16="http://schemas.microsoft.com/office/drawing/2014/main" id="{54F87DBC-E43C-4CE4-A8C5-61E3D6819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Color">
              <a:extLst>
                <a:ext uri="{FF2B5EF4-FFF2-40B4-BE49-F238E27FC236}">
                  <a16:creationId xmlns:a16="http://schemas.microsoft.com/office/drawing/2014/main" id="{CD39A88A-7F84-4ACA-877B-E28BC26CD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47AAF5E-1692-48C9-98FB-6432BF0B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5F36A26D-E71D-4663-B197-8B7BFA37A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A821CEB-DA96-4952-93B9-81F9C42BA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8C8EDE0-D69B-4F65-9AB7-DDE7EAD78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46F0982-BF10-4BF6-842A-F631654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B313509-2128-42CA-81B6-C9EC23E4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589188C-E06E-4F8A-BDD1-02ADF140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B4E610F-FCD0-483F-B9F2-6DF2C28FE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52181F-D70F-56CA-DBDC-E253DFDFE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9708" y="666351"/>
            <a:ext cx="10558405" cy="3044335"/>
          </a:xfrm>
        </p:spPr>
        <p:txBody>
          <a:bodyPr anchor="b">
            <a:normAutofit/>
          </a:bodyPr>
          <a:lstStyle/>
          <a:p>
            <a:r>
              <a:rPr lang="tr-TR" sz="4800" dirty="0">
                <a:solidFill>
                  <a:schemeClr val="bg1"/>
                </a:solidFill>
              </a:rPr>
              <a:t>Bond-</a:t>
            </a:r>
            <a:r>
              <a:rPr lang="tr-TR" sz="4800" dirty="0" err="1">
                <a:solidFill>
                  <a:schemeClr val="bg1"/>
                </a:solidFill>
              </a:rPr>
              <a:t>Energy</a:t>
            </a:r>
            <a:r>
              <a:rPr lang="tr-TR" sz="4800" dirty="0">
                <a:solidFill>
                  <a:schemeClr val="bg1"/>
                </a:solidFill>
              </a:rPr>
              <a:t> </a:t>
            </a:r>
            <a:r>
              <a:rPr lang="tr-TR" sz="4800" dirty="0" err="1">
                <a:solidFill>
                  <a:schemeClr val="bg1"/>
                </a:solidFill>
              </a:rPr>
              <a:t>Relation</a:t>
            </a:r>
            <a:r>
              <a:rPr lang="tr-TR" sz="4800" dirty="0">
                <a:solidFill>
                  <a:schemeClr val="bg1"/>
                </a:solidFill>
              </a:rPr>
              <a:t> in </a:t>
            </a:r>
            <a:r>
              <a:rPr lang="tr-TR" sz="4800" dirty="0" err="1">
                <a:solidFill>
                  <a:schemeClr val="bg1"/>
                </a:solidFill>
              </a:rPr>
              <a:t>Chlorine</a:t>
            </a:r>
            <a:r>
              <a:rPr lang="tr-TR" sz="4800" dirty="0">
                <a:solidFill>
                  <a:schemeClr val="bg1"/>
                </a:solidFill>
              </a:rPr>
              <a:t> </a:t>
            </a:r>
            <a:r>
              <a:rPr lang="tr-TR" sz="4800" dirty="0" err="1">
                <a:solidFill>
                  <a:schemeClr val="bg1"/>
                </a:solidFill>
              </a:rPr>
              <a:t>Molecule</a:t>
            </a:r>
            <a:endParaRPr lang="tr-TR" sz="48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D1AF03-D864-AC2F-CC71-8CCF68898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708" y="3866064"/>
            <a:ext cx="10558405" cy="2234485"/>
          </a:xfrm>
        </p:spPr>
        <p:txBody>
          <a:bodyPr anchor="t">
            <a:norm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Nurefşan Nazlı YÜZÜKIRMIZI</a:t>
            </a:r>
          </a:p>
          <a:p>
            <a:r>
              <a:rPr lang="tr-TR" dirty="0">
                <a:solidFill>
                  <a:schemeClr val="bg1"/>
                </a:solidFill>
              </a:rPr>
              <a:t>280102002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08501E-F3AF-2A07-C004-F646EA8C5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97BD2-DE74-00EE-9F8D-D62F88A7E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786B-217E-4131-9879-801F751942B7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8876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6B16E-11EC-7D99-63A0-2ED8584ED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total energy of a molecule</a:t>
            </a:r>
            <a:endParaRPr lang="tr-TR" dirty="0"/>
          </a:p>
        </p:txBody>
      </p:sp>
      <p:pic>
        <p:nvPicPr>
          <p:cNvPr id="5" name="Content Placeholder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D01AA2B8-1092-93BC-10A1-4A91438ED7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924" y="1808392"/>
            <a:ext cx="8479364" cy="266200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6F5D3A-94C4-30A8-0C38-9CF192405736}"/>
              </a:ext>
            </a:extLst>
          </p:cNvPr>
          <p:cNvSpPr txBox="1"/>
          <p:nvPr/>
        </p:nvSpPr>
        <p:spPr>
          <a:xfrm>
            <a:off x="1188923" y="4932218"/>
            <a:ext cx="10264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E</a:t>
            </a:r>
            <a:r>
              <a:rPr lang="tr-TR" dirty="0"/>
              <a:t>_</a:t>
            </a:r>
            <a:r>
              <a:rPr lang="en-US" dirty="0"/>
              <a:t>molecule​ , is calculated using quantum mechanical principles, primarily through the Hartree-</a:t>
            </a:r>
            <a:r>
              <a:rPr lang="en-US" dirty="0" err="1"/>
              <a:t>Fock</a:t>
            </a:r>
            <a:r>
              <a:rPr lang="en-US" dirty="0"/>
              <a:t> method or Density Functional Theory (DFT)</a:t>
            </a:r>
            <a:endParaRPr lang="tr-TR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58DBBC0-6716-5380-2C3C-17D07E942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F79A4C7-F91E-E7CB-DE89-3564321F1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786B-217E-4131-9879-801F751942B7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3262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B0DB6-248D-BD74-ECA8-3C9C87F39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3418"/>
            <a:ext cx="10515600" cy="5613545"/>
          </a:xfrm>
        </p:spPr>
        <p:txBody>
          <a:bodyPr/>
          <a:lstStyle/>
          <a:p>
            <a:r>
              <a:rPr lang="en-US" dirty="0"/>
              <a:t> Nuclear Energy (𝐸</a:t>
            </a:r>
            <a:r>
              <a:rPr lang="tr-TR" dirty="0"/>
              <a:t>_</a:t>
            </a:r>
            <a:r>
              <a:rPr lang="en-US" dirty="0"/>
              <a:t>nuclei)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r>
              <a:rPr lang="en-US" dirty="0"/>
              <a:t>Electron-Nuclei Interaction Energy (E</a:t>
            </a:r>
            <a:r>
              <a:rPr lang="tr-TR" dirty="0"/>
              <a:t>_</a:t>
            </a:r>
            <a:r>
              <a:rPr lang="en-US" dirty="0"/>
              <a:t>electron-nuclei​ )</a:t>
            </a:r>
            <a:endParaRPr lang="tr-TR" dirty="0"/>
          </a:p>
        </p:txBody>
      </p:sp>
      <p:pic>
        <p:nvPicPr>
          <p:cNvPr id="5" name="Picture 4" descr="A math equation with numbers and symbols&#10;&#10;Description automatically generated">
            <a:extLst>
              <a:ext uri="{FF2B5EF4-FFF2-40B4-BE49-F238E27FC236}">
                <a16:creationId xmlns:a16="http://schemas.microsoft.com/office/drawing/2014/main" id="{884B16C4-86F8-168E-BBEE-815757907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604" y="1237316"/>
            <a:ext cx="5885996" cy="1524357"/>
          </a:xfrm>
          <a:prstGeom prst="rect">
            <a:avLst/>
          </a:prstGeom>
        </p:spPr>
      </p:pic>
      <p:pic>
        <p:nvPicPr>
          <p:cNvPr id="7" name="Picture 6" descr="A math equations and formulas&#10;&#10;Description automatically generated with medium confidence">
            <a:extLst>
              <a:ext uri="{FF2B5EF4-FFF2-40B4-BE49-F238E27FC236}">
                <a16:creationId xmlns:a16="http://schemas.microsoft.com/office/drawing/2014/main" id="{16F71473-F5B7-F388-FD67-278B72C113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58" y="3917021"/>
            <a:ext cx="5444324" cy="1616032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61ACA2-2221-C4C7-658A-5CE8103A6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01769D-88FA-9A1E-3ED2-4534FC9D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786B-217E-4131-9879-801F751942B7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3843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7FB34-0633-4F66-80FF-B9C185769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7309"/>
            <a:ext cx="10515600" cy="5382636"/>
          </a:xfrm>
        </p:spPr>
        <p:txBody>
          <a:bodyPr/>
          <a:lstStyle/>
          <a:p>
            <a:r>
              <a:rPr lang="tr-TR" dirty="0" err="1"/>
              <a:t>Electron-Electron</a:t>
            </a:r>
            <a:r>
              <a:rPr lang="tr-TR" dirty="0"/>
              <a:t> </a:t>
            </a:r>
            <a:r>
              <a:rPr lang="tr-TR" dirty="0" err="1"/>
              <a:t>Repulsion</a:t>
            </a:r>
            <a:r>
              <a:rPr lang="tr-TR" dirty="0"/>
              <a:t> </a:t>
            </a:r>
            <a:r>
              <a:rPr lang="tr-TR" dirty="0" err="1"/>
              <a:t>Energy</a:t>
            </a:r>
            <a:r>
              <a:rPr lang="tr-TR" dirty="0"/>
              <a:t> (</a:t>
            </a:r>
            <a:r>
              <a:rPr lang="tr-TR" dirty="0" err="1"/>
              <a:t>E_electron-electron</a:t>
            </a:r>
            <a:r>
              <a:rPr lang="tr-TR" dirty="0"/>
              <a:t>​ )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en-US" dirty="0"/>
              <a:t>Electronic Energy (E</a:t>
            </a:r>
            <a:r>
              <a:rPr lang="tr-TR" dirty="0"/>
              <a:t>_</a:t>
            </a:r>
            <a:r>
              <a:rPr lang="en-US" dirty="0"/>
              <a:t>electrons​ )</a:t>
            </a: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E71AD882-C7B5-2657-5B42-603BB8896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379" y="1490716"/>
            <a:ext cx="5854222" cy="1567477"/>
          </a:xfrm>
          <a:prstGeom prst="rect">
            <a:avLst/>
          </a:prstGeom>
        </p:spPr>
      </p:pic>
      <p:pic>
        <p:nvPicPr>
          <p:cNvPr id="7" name="Picture 6" descr="A math equations and formulas&#10;&#10;Description automatically generated with medium confidence">
            <a:extLst>
              <a:ext uri="{FF2B5EF4-FFF2-40B4-BE49-F238E27FC236}">
                <a16:creationId xmlns:a16="http://schemas.microsoft.com/office/drawing/2014/main" id="{58541F8B-4947-D2DA-CF37-81EB7C0EB0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35053"/>
            <a:ext cx="7464999" cy="187924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0FCA32-F56D-F33D-B665-B0E55E34C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3F4095-DF69-557B-AF3D-928CEFB4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786B-217E-4131-9879-801F751942B7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8955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9F6B1-F8C4-263E-B7D2-4BE043882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5164"/>
            <a:ext cx="10515600" cy="5271799"/>
          </a:xfrm>
        </p:spPr>
        <p:txBody>
          <a:bodyPr/>
          <a:lstStyle/>
          <a:p>
            <a:r>
              <a:rPr lang="en-US" dirty="0"/>
              <a:t>Kinetic Energy of Electrons (𝑇)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r>
              <a:rPr lang="tr-TR" dirty="0" err="1"/>
              <a:t>Electron-Nuclei</a:t>
            </a:r>
            <a:r>
              <a:rPr lang="tr-TR" dirty="0"/>
              <a:t> </a:t>
            </a:r>
            <a:r>
              <a:rPr lang="tr-TR" dirty="0" err="1"/>
              <a:t>Interaction</a:t>
            </a:r>
            <a:r>
              <a:rPr lang="tr-TR" dirty="0"/>
              <a:t> </a:t>
            </a:r>
            <a:r>
              <a:rPr lang="tr-TR" dirty="0" err="1"/>
              <a:t>Energy</a:t>
            </a:r>
            <a:r>
              <a:rPr lang="tr-TR" dirty="0"/>
              <a:t> (𝑉_ne​ )</a:t>
            </a:r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r>
              <a:rPr lang="es-ES" dirty="0" err="1"/>
              <a:t>Electron-Electron</a:t>
            </a:r>
            <a:r>
              <a:rPr lang="es-ES" dirty="0"/>
              <a:t> </a:t>
            </a:r>
            <a:r>
              <a:rPr lang="es-ES" dirty="0" err="1"/>
              <a:t>Repulsion</a:t>
            </a:r>
            <a:r>
              <a:rPr lang="es-ES" dirty="0"/>
              <a:t> Energy (𝑉</a:t>
            </a:r>
            <a:r>
              <a:rPr lang="tr-TR" dirty="0"/>
              <a:t>_</a:t>
            </a:r>
            <a:r>
              <a:rPr lang="es-ES" dirty="0" err="1"/>
              <a:t>ee</a:t>
            </a:r>
            <a:r>
              <a:rPr lang="es-ES" dirty="0"/>
              <a:t> )</a:t>
            </a:r>
            <a:endParaRPr lang="tr-TR" dirty="0"/>
          </a:p>
        </p:txBody>
      </p:sp>
      <p:pic>
        <p:nvPicPr>
          <p:cNvPr id="5" name="Picture 4" descr="A math equation with black text&#10;&#10;Description automatically generated">
            <a:extLst>
              <a:ext uri="{FF2B5EF4-FFF2-40B4-BE49-F238E27FC236}">
                <a16:creationId xmlns:a16="http://schemas.microsoft.com/office/drawing/2014/main" id="{1E9B0D98-E079-1B49-826A-34D78270B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433" y="1416173"/>
            <a:ext cx="5836902" cy="1125812"/>
          </a:xfrm>
          <a:prstGeom prst="rect">
            <a:avLst/>
          </a:prstGeom>
        </p:spPr>
      </p:pic>
      <p:pic>
        <p:nvPicPr>
          <p:cNvPr id="7" name="Picture 6" descr="A black and white math equations&#10;&#10;Description automatically generated with medium confidence">
            <a:extLst>
              <a:ext uri="{FF2B5EF4-FFF2-40B4-BE49-F238E27FC236}">
                <a16:creationId xmlns:a16="http://schemas.microsoft.com/office/drawing/2014/main" id="{A81DA9C8-55C3-FBD8-3C4F-0D421342D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434" y="2983747"/>
            <a:ext cx="3734404" cy="1332269"/>
          </a:xfrm>
          <a:prstGeom prst="rect">
            <a:avLst/>
          </a:prstGeom>
        </p:spPr>
      </p:pic>
      <p:pic>
        <p:nvPicPr>
          <p:cNvPr id="9" name="Picture 8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CC50C860-CA65-2F3C-F8B1-F23FC851DF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616" y="5071530"/>
            <a:ext cx="4125323" cy="1221576"/>
          </a:xfrm>
          <a:prstGeom prst="rect">
            <a:avLst/>
          </a:prstGeom>
        </p:spPr>
      </p:pic>
      <p:pic>
        <p:nvPicPr>
          <p:cNvPr id="11" name="Picture 10" descr="A number and mathematical symbols&#10;&#10;Description automatically generated with medium confidence">
            <a:extLst>
              <a:ext uri="{FF2B5EF4-FFF2-40B4-BE49-F238E27FC236}">
                <a16:creationId xmlns:a16="http://schemas.microsoft.com/office/drawing/2014/main" id="{C71F37C2-B670-15CB-B3A6-EEE6CE70D8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750" y="2872536"/>
            <a:ext cx="7790499" cy="1112928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A8EDF65-6129-CE37-7EB3-CE7B61412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85D51C-FB4F-6353-F5D6-BAAD303A9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786B-217E-4131-9879-801F751942B7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5061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05755-F23D-54CC-C154-1499F388C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Comparison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Literature</a:t>
            </a:r>
            <a:endParaRPr lang="tr-TR" dirty="0"/>
          </a:p>
        </p:txBody>
      </p:sp>
      <p:pic>
        <p:nvPicPr>
          <p:cNvPr id="10" name="Content Placeholder 9" descr="A graph of a graph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6EEA94CE-17A7-AC06-5790-7A922307183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030" y="1690688"/>
            <a:ext cx="8107940" cy="4378409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92DC78-F0CD-FCD3-E254-8E6320367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AEDEA-F4C2-4752-2629-055106A3C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786B-217E-4131-9879-801F751942B7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5727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B09B8-2A3E-E7B6-9A22-975F78BCB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8" name="Content Placeholder 7" descr="A graph of a physics experiment&#10;&#10;Description automatically generated with medium confidence">
            <a:extLst>
              <a:ext uri="{FF2B5EF4-FFF2-40B4-BE49-F238E27FC236}">
                <a16:creationId xmlns:a16="http://schemas.microsoft.com/office/drawing/2014/main" id="{10D579E2-987F-4B68-A062-DB506A74D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342" y="2280738"/>
            <a:ext cx="7679315" cy="327114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90094-D786-761F-D437-2D506412B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1504F-35B3-5B57-4235-5EC9126A3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786B-217E-4131-9879-801F751942B7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1487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A1D30E9C-15CD-5823-84EB-C8DA87DB10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673" y="283545"/>
            <a:ext cx="7676147" cy="5906118"/>
          </a:xfrm>
        </p:spPr>
      </p:pic>
      <p:sp>
        <p:nvSpPr>
          <p:cNvPr id="7" name="Alt Bilgi Yer Tutucusu 6">
            <a:extLst>
              <a:ext uri="{FF2B5EF4-FFF2-40B4-BE49-F238E27FC236}">
                <a16:creationId xmlns:a16="http://schemas.microsoft.com/office/drawing/2014/main" id="{22254D0A-0481-DD99-480D-81EC87ADC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Slayt Numarası Yer Tutucusu 7">
            <a:extLst>
              <a:ext uri="{FF2B5EF4-FFF2-40B4-BE49-F238E27FC236}">
                <a16:creationId xmlns:a16="http://schemas.microsoft.com/office/drawing/2014/main" id="{C0D5BB62-9D62-D126-6998-4FE4E2B1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786B-217E-4131-9879-801F751942B7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8055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Color Cover">
            <a:extLst>
              <a:ext uri="{FF2B5EF4-FFF2-40B4-BE49-F238E27FC236}">
                <a16:creationId xmlns:a16="http://schemas.microsoft.com/office/drawing/2014/main" id="{815925C2-A704-4D47-B1C1-3FCA52512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lor Cover">
            <a:extLst>
              <a:ext uri="{FF2B5EF4-FFF2-40B4-BE49-F238E27FC236}">
                <a16:creationId xmlns:a16="http://schemas.microsoft.com/office/drawing/2014/main" id="{01D4315C-C23C-4FD3-98DF-08C29E229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6B47BC-43FD-4C91-8BFF-B41B99A8A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064235" cy="6858000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13038185-AC3C-4595-945F-25311424C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75D51AA0-C095-4650-A361-B294320BF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8B919E-2743-171A-7CF4-37C188F70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tr-TR" sz="6600" dirty="0" err="1">
                <a:solidFill>
                  <a:schemeClr val="bg1"/>
                </a:solidFill>
              </a:rPr>
              <a:t>Conclusion</a:t>
            </a:r>
            <a:endParaRPr lang="tr-TR" sz="66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FB964-AB70-87AA-05CC-AC64625A9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4410" y="841247"/>
            <a:ext cx="4484536" cy="5340097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tx2"/>
                </a:solidFill>
              </a:rPr>
              <a:t>As a result, the energy between the atoms of the chlorine molecule was calculated when they moved away from each other by using the 6-21G settings as the method in the Energy type in the program.</a:t>
            </a:r>
            <a:endParaRPr lang="tr-TR" sz="3600" dirty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525C05-79F3-A458-7ADF-EBFED9FBB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F0A097-A71A-6A96-B33B-2D5969D68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786B-217E-4131-9879-801F751942B7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7551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907E470A-25F4-47D0-8FEC-EE9FD606B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220E63-99E1-482A-A0A6-B47EB4BF8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11" name="Color Cover">
              <a:extLst>
                <a:ext uri="{FF2B5EF4-FFF2-40B4-BE49-F238E27FC236}">
                  <a16:creationId xmlns:a16="http://schemas.microsoft.com/office/drawing/2014/main" id="{F8610896-EA5E-4BE8-8398-C1AFC049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Color Cover">
              <a:extLst>
                <a:ext uri="{FF2B5EF4-FFF2-40B4-BE49-F238E27FC236}">
                  <a16:creationId xmlns:a16="http://schemas.microsoft.com/office/drawing/2014/main" id="{F44E9794-9C4B-427F-BB50-89D893347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18EE54-271A-4FE8-B6B3-D0FCF55A7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ECA6F781-4382-4525-9DA8-9D66605F87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209C186B-2883-498E-A176-6B60F8B51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C18C0BA-EDDB-0D7E-76BE-BBA280EC2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984" y="891712"/>
            <a:ext cx="2588606" cy="5160789"/>
          </a:xfrm>
        </p:spPr>
        <p:txBody>
          <a:bodyPr anchor="ctr">
            <a:normAutofit/>
          </a:bodyPr>
          <a:lstStyle/>
          <a:p>
            <a:r>
              <a:rPr lang="tr-TR" sz="4000" dirty="0" err="1">
                <a:solidFill>
                  <a:schemeClr val="bg1"/>
                </a:solidFill>
              </a:rPr>
              <a:t>References</a:t>
            </a:r>
            <a:endParaRPr lang="tr-TR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8E72F-D2FD-DBC7-0DC0-BA443AA6C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591" y="891713"/>
            <a:ext cx="7393594" cy="5160790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1"/>
                </a:solidFill>
              </a:rPr>
              <a:t>Poon, G. C., </a:t>
            </a:r>
            <a:r>
              <a:rPr lang="en-US" sz="1800" dirty="0" err="1">
                <a:solidFill>
                  <a:schemeClr val="bg1"/>
                </a:solidFill>
              </a:rPr>
              <a:t>Grassman</a:t>
            </a:r>
            <a:r>
              <a:rPr lang="en-US" sz="1800" dirty="0">
                <a:solidFill>
                  <a:schemeClr val="bg1"/>
                </a:solidFill>
              </a:rPr>
              <a:t>, T. J., </a:t>
            </a:r>
            <a:r>
              <a:rPr lang="en-US" sz="1800" dirty="0" err="1">
                <a:solidFill>
                  <a:schemeClr val="bg1"/>
                </a:solidFill>
              </a:rPr>
              <a:t>Gumy</a:t>
            </a:r>
            <a:r>
              <a:rPr lang="en-US" sz="1800" dirty="0">
                <a:solidFill>
                  <a:schemeClr val="bg1"/>
                </a:solidFill>
              </a:rPr>
              <a:t>, J. C., &amp; Kummel, A. C. (2003). Direct and precursor-mediated hyperthermal abstractive chemisorption of Cl₂ on Al(111). Journal of Chemical Physics, 119(18), 12145–12151. </a:t>
            </a:r>
            <a:r>
              <a:rPr lang="en-US" sz="1800" dirty="0">
                <a:solidFill>
                  <a:schemeClr val="bg1"/>
                </a:solidFill>
                <a:hlinkClick r:id="rId2"/>
              </a:rPr>
              <a:t>https://doi.org/10.1063/1.1615471</a:t>
            </a:r>
            <a:endParaRPr lang="tr-TR" sz="18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1"/>
                </a:solidFill>
              </a:rPr>
              <a:t>Wool, R. P. (2008). Twinkling fractal theory of the glass transition. Journal of Polymer Science Part B: Polymer Physics, 46(24), 2468–2472. </a:t>
            </a:r>
            <a:r>
              <a:rPr lang="en-US" sz="1800" dirty="0">
                <a:solidFill>
                  <a:schemeClr val="bg1"/>
                </a:solidFill>
                <a:hlinkClick r:id="rId3"/>
              </a:rPr>
              <a:t>https://doi.org/10.1002/polb.21596</a:t>
            </a:r>
            <a:endParaRPr lang="tr-TR" sz="18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 err="1">
                <a:solidFill>
                  <a:schemeClr val="bg1"/>
                </a:solidFill>
              </a:rPr>
              <a:t>Peyerimhoff</a:t>
            </a:r>
            <a:r>
              <a:rPr lang="en-US" sz="1800" dirty="0">
                <a:solidFill>
                  <a:schemeClr val="bg1"/>
                </a:solidFill>
              </a:rPr>
              <a:t>, S. D., &amp; </a:t>
            </a:r>
            <a:r>
              <a:rPr lang="en-US" sz="1800" dirty="0" err="1">
                <a:solidFill>
                  <a:schemeClr val="bg1"/>
                </a:solidFill>
              </a:rPr>
              <a:t>Buenker</a:t>
            </a:r>
            <a:r>
              <a:rPr lang="en-US" sz="1800" dirty="0">
                <a:solidFill>
                  <a:schemeClr val="bg1"/>
                </a:solidFill>
              </a:rPr>
              <a:t>, R. J. (1981). Electronically excited and ionized states of the chlorine molecule. Chemical Physics, 57(3), 279–296. </a:t>
            </a:r>
            <a:r>
              <a:rPr lang="en-US" sz="1800" dirty="0">
                <a:solidFill>
                  <a:schemeClr val="bg1"/>
                </a:solidFill>
                <a:hlinkClick r:id="rId4"/>
              </a:rPr>
              <a:t>https://doi.org/10.1016/0301-0104(81)80208-X</a:t>
            </a:r>
            <a:endParaRPr lang="tr-TR" sz="18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tr-TR" sz="1800" dirty="0" err="1">
                <a:solidFill>
                  <a:schemeClr val="bg1"/>
                </a:solidFill>
              </a:rPr>
              <a:t>Zhang</a:t>
            </a:r>
            <a:r>
              <a:rPr lang="tr-TR" sz="1800" dirty="0">
                <a:solidFill>
                  <a:schemeClr val="bg1"/>
                </a:solidFill>
              </a:rPr>
              <a:t>, J., </a:t>
            </a:r>
            <a:r>
              <a:rPr lang="tr-TR" sz="1800" dirty="0" err="1">
                <a:solidFill>
                  <a:schemeClr val="bg1"/>
                </a:solidFill>
              </a:rPr>
              <a:t>Li</a:t>
            </a:r>
            <a:r>
              <a:rPr lang="tr-TR" sz="1800" dirty="0">
                <a:solidFill>
                  <a:schemeClr val="bg1"/>
                </a:solidFill>
              </a:rPr>
              <a:t>, Z., &amp; </a:t>
            </a:r>
            <a:r>
              <a:rPr lang="tr-TR" sz="1800" dirty="0" err="1">
                <a:solidFill>
                  <a:schemeClr val="bg1"/>
                </a:solidFill>
              </a:rPr>
              <a:t>Yang</a:t>
            </a:r>
            <a:r>
              <a:rPr lang="tr-TR" sz="1800" dirty="0">
                <a:solidFill>
                  <a:schemeClr val="bg1"/>
                </a:solidFill>
              </a:rPr>
              <a:t>, Y. (2020). Multi-</a:t>
            </a:r>
            <a:r>
              <a:rPr lang="tr-TR" sz="1800" dirty="0" err="1">
                <a:solidFill>
                  <a:schemeClr val="bg1"/>
                </a:solidFill>
              </a:rPr>
              <a:t>ionization</a:t>
            </a:r>
            <a:r>
              <a:rPr lang="tr-TR" sz="1800" dirty="0">
                <a:solidFill>
                  <a:schemeClr val="bg1"/>
                </a:solidFill>
              </a:rPr>
              <a:t> of </a:t>
            </a:r>
            <a:r>
              <a:rPr lang="tr-TR" sz="1800" dirty="0" err="1">
                <a:solidFill>
                  <a:schemeClr val="bg1"/>
                </a:solidFill>
              </a:rPr>
              <a:t>the</a:t>
            </a:r>
            <a:r>
              <a:rPr lang="tr-TR" sz="1800" dirty="0">
                <a:solidFill>
                  <a:schemeClr val="bg1"/>
                </a:solidFill>
              </a:rPr>
              <a:t> Cl₂ </a:t>
            </a:r>
            <a:r>
              <a:rPr lang="tr-TR" sz="1800" dirty="0" err="1">
                <a:solidFill>
                  <a:schemeClr val="bg1"/>
                </a:solidFill>
              </a:rPr>
              <a:t>molecule</a:t>
            </a:r>
            <a:r>
              <a:rPr lang="tr-TR" sz="1800" dirty="0">
                <a:solidFill>
                  <a:schemeClr val="bg1"/>
                </a:solidFill>
              </a:rPr>
              <a:t> in </a:t>
            </a:r>
            <a:r>
              <a:rPr lang="tr-TR" sz="1800" dirty="0" err="1">
                <a:solidFill>
                  <a:schemeClr val="bg1"/>
                </a:solidFill>
              </a:rPr>
              <a:t>the</a:t>
            </a:r>
            <a:r>
              <a:rPr lang="tr-TR" sz="1800" dirty="0">
                <a:solidFill>
                  <a:schemeClr val="bg1"/>
                </a:solidFill>
              </a:rPr>
              <a:t> </a:t>
            </a:r>
            <a:r>
              <a:rPr lang="tr-TR" sz="1800" dirty="0" err="1">
                <a:solidFill>
                  <a:schemeClr val="bg1"/>
                </a:solidFill>
              </a:rPr>
              <a:t>near-infrared</a:t>
            </a:r>
            <a:r>
              <a:rPr lang="tr-TR" sz="1800" dirty="0">
                <a:solidFill>
                  <a:schemeClr val="bg1"/>
                </a:solidFill>
              </a:rPr>
              <a:t> </a:t>
            </a:r>
            <a:r>
              <a:rPr lang="tr-TR" sz="1800" dirty="0" err="1">
                <a:solidFill>
                  <a:schemeClr val="bg1"/>
                </a:solidFill>
              </a:rPr>
              <a:t>femtosecond</a:t>
            </a:r>
            <a:r>
              <a:rPr lang="tr-TR" sz="1800" dirty="0">
                <a:solidFill>
                  <a:schemeClr val="bg1"/>
                </a:solidFill>
              </a:rPr>
              <a:t> </a:t>
            </a:r>
            <a:r>
              <a:rPr lang="tr-TR" sz="1800" dirty="0" err="1">
                <a:solidFill>
                  <a:schemeClr val="bg1"/>
                </a:solidFill>
              </a:rPr>
              <a:t>laser</a:t>
            </a:r>
            <a:r>
              <a:rPr lang="tr-TR" sz="1800" dirty="0">
                <a:solidFill>
                  <a:schemeClr val="bg1"/>
                </a:solidFill>
              </a:rPr>
              <a:t> </a:t>
            </a:r>
            <a:r>
              <a:rPr lang="tr-TR" sz="1800" dirty="0" err="1">
                <a:solidFill>
                  <a:schemeClr val="bg1"/>
                </a:solidFill>
              </a:rPr>
              <a:t>field</a:t>
            </a:r>
            <a:r>
              <a:rPr lang="tr-TR" sz="1800" dirty="0">
                <a:solidFill>
                  <a:schemeClr val="bg1"/>
                </a:solidFill>
              </a:rPr>
              <a:t>. RSC </a:t>
            </a:r>
            <a:r>
              <a:rPr lang="tr-TR" sz="1800" dirty="0" err="1">
                <a:solidFill>
                  <a:schemeClr val="bg1"/>
                </a:solidFill>
              </a:rPr>
              <a:t>Advances</a:t>
            </a:r>
            <a:r>
              <a:rPr lang="tr-TR" sz="1800" dirty="0">
                <a:solidFill>
                  <a:schemeClr val="bg1"/>
                </a:solidFill>
              </a:rPr>
              <a:t>, 10(1), 332-337. </a:t>
            </a:r>
            <a:r>
              <a:rPr lang="tr-TR" sz="1800" dirty="0">
                <a:solidFill>
                  <a:schemeClr val="bg1"/>
                </a:solidFill>
                <a:hlinkClick r:id="rId5"/>
              </a:rPr>
              <a:t>https://doi.org/10.1039/C9RA06746A</a:t>
            </a:r>
            <a:endParaRPr lang="en-US" sz="18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tr-TR" sz="1800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D98BC-B4AD-F5A7-34E6-280636D27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125E9B-EC17-3666-DAA2-479B7D61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786B-217E-4131-9879-801F751942B7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0947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Color Cover">
            <a:extLst>
              <a:ext uri="{FF2B5EF4-FFF2-40B4-BE49-F238E27FC236}">
                <a16:creationId xmlns:a16="http://schemas.microsoft.com/office/drawing/2014/main" id="{815925C2-A704-4D47-B1C1-3FCA52512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lor Cover">
            <a:extLst>
              <a:ext uri="{FF2B5EF4-FFF2-40B4-BE49-F238E27FC236}">
                <a16:creationId xmlns:a16="http://schemas.microsoft.com/office/drawing/2014/main" id="{01D4315C-C23C-4FD3-98DF-08C29E229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6B47BC-43FD-4C91-8BFF-B41B99A8A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064235" cy="6858000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13038185-AC3C-4595-945F-25311424C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75D51AA0-C095-4650-A361-B294320BF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7111CD6-BB0A-A123-72CF-2A8EBC815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tr-TR" sz="6600" dirty="0" err="1">
                <a:solidFill>
                  <a:schemeClr val="bg1"/>
                </a:solidFill>
              </a:rPr>
              <a:t>Purpose</a:t>
            </a:r>
            <a:endParaRPr lang="tr-TR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3A2E9-3B84-BC86-13C8-4FAA3B0D6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4410" y="841247"/>
            <a:ext cx="4484536" cy="534009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tx2"/>
                </a:solidFill>
              </a:rPr>
              <a:t>To create an energy diagram depending on the distance between the atoms of the chlorine molecule and to understand the relationship.</a:t>
            </a:r>
            <a:endParaRPr lang="tr-TR" sz="4000" dirty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A7E3FB-3FF5-F165-5268-2AB2651EA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9FC7D-9316-5DC8-03C6-B42176DAE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786B-217E-4131-9879-801F751942B7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948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BA513B0-82FF-4F41-8178-885375D1C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een balls with black text&#10;&#10;Description automatically generated">
            <a:extLst>
              <a:ext uri="{FF2B5EF4-FFF2-40B4-BE49-F238E27FC236}">
                <a16:creationId xmlns:a16="http://schemas.microsoft.com/office/drawing/2014/main" id="{20C70C4D-FC43-2823-2316-5B6A4806D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868"/>
          <a:stretch/>
        </p:blipFill>
        <p:spPr>
          <a:xfrm>
            <a:off x="-1" y="10"/>
            <a:ext cx="12228129" cy="466692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93DB8501-F9F2-4ACD-B56A-9019CD50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2987478"/>
            <a:ext cx="12228128" cy="1828800"/>
            <a:chOff x="-305" y="2987478"/>
            <a:chExt cx="12188952" cy="18288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D03A94A-ADF5-4334-86B1-DBA5F70AC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85A18E1-CBE3-4BBD-B1B7-CDBCA685E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33EDCAA-1D6C-4710-9DA1-C7FC946D8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18" name="Freeform: Shape 17">
              <a:extLst>
                <a:ext uri="{FF2B5EF4-FFF2-40B4-BE49-F238E27FC236}">
                  <a16:creationId xmlns:a16="http://schemas.microsoft.com/office/drawing/2014/main" id="{3916FBF2-1CC9-460D-A42B-FB77E515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6F9489D-2230-517D-4390-C652D1287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4551037"/>
            <a:ext cx="10755269" cy="1509931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>
                <a:solidFill>
                  <a:schemeClr val="tx2"/>
                </a:solidFill>
              </a:rPr>
              <a:t>Chlorine</a:t>
            </a:r>
            <a:r>
              <a:rPr lang="tr-TR" b="1" dirty="0">
                <a:solidFill>
                  <a:schemeClr val="tx2"/>
                </a:solidFill>
              </a:rPr>
              <a:t> </a:t>
            </a:r>
            <a:r>
              <a:rPr lang="tr-TR" b="1" dirty="0" err="1">
                <a:solidFill>
                  <a:schemeClr val="tx2"/>
                </a:solidFill>
              </a:rPr>
              <a:t>Molecule</a:t>
            </a:r>
            <a:endParaRPr lang="tr-TR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72121C-9204-F93F-5BDD-1F5F60F30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7C068F-1A1B-8B13-7B67-4611DD2E4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786B-217E-4131-9879-801F751942B7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2532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Slide Background Fill">
            <a:extLst>
              <a:ext uri="{FF2B5EF4-FFF2-40B4-BE49-F238E27FC236}">
                <a16:creationId xmlns:a16="http://schemas.microsoft.com/office/drawing/2014/main" id="{03AF1C04-3FEF-41BD-BB84-2F263765B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DD5E267-EB6F-47DF-ABEF-2C1BED44D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42" name="Color Cover">
              <a:extLst>
                <a:ext uri="{FF2B5EF4-FFF2-40B4-BE49-F238E27FC236}">
                  <a16:creationId xmlns:a16="http://schemas.microsoft.com/office/drawing/2014/main" id="{4BA86AA3-0623-4268-861E-ADA01A7C07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Color Cover">
              <a:extLst>
                <a:ext uri="{FF2B5EF4-FFF2-40B4-BE49-F238E27FC236}">
                  <a16:creationId xmlns:a16="http://schemas.microsoft.com/office/drawing/2014/main" id="{72692EF2-4C1F-4ED7-9C00-6CF92783E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6828D02-A05D-412B-9F20-B68E970B9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30" name="Color">
              <a:extLst>
                <a:ext uri="{FF2B5EF4-FFF2-40B4-BE49-F238E27FC236}">
                  <a16:creationId xmlns:a16="http://schemas.microsoft.com/office/drawing/2014/main" id="{A1A8E50E-11DE-480E-A93B-F503760BC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Color">
              <a:extLst>
                <a:ext uri="{FF2B5EF4-FFF2-40B4-BE49-F238E27FC236}">
                  <a16:creationId xmlns:a16="http://schemas.microsoft.com/office/drawing/2014/main" id="{D2E2EE99-89A4-435B-B61A-3C8B5B2B2D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133403B-D645-69F3-1F86-09B6B92D4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773" y="819015"/>
            <a:ext cx="4490441" cy="5196653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A45682DE-CC6F-B293-9D21-88AC0C653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985" y="980141"/>
            <a:ext cx="5501548" cy="503552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4400" dirty="0">
                <a:solidFill>
                  <a:schemeClr val="bg1"/>
                </a:solidFill>
              </a:rPr>
              <a:t>R</a:t>
            </a:r>
            <a:r>
              <a:rPr lang="en-US" sz="4400" dirty="0" err="1">
                <a:solidFill>
                  <a:schemeClr val="bg1"/>
                </a:solidFill>
              </a:rPr>
              <a:t>esults</a:t>
            </a:r>
            <a:r>
              <a:rPr lang="en-US" sz="4400" dirty="0">
                <a:solidFill>
                  <a:schemeClr val="bg1"/>
                </a:solidFill>
              </a:rPr>
              <a:t> were followed on this screen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425FC2-46F7-D510-5110-76AB221D2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44F791-08D8-69E9-0C3E-E834F8599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786B-217E-4131-9879-801F751942B7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5849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832F7-1A6C-B8C8-1133-498595F12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202"/>
          </a:xfrm>
        </p:spPr>
        <p:txBody>
          <a:bodyPr/>
          <a:lstStyle/>
          <a:p>
            <a:pPr algn="ctr"/>
            <a:r>
              <a:rPr lang="tr-TR" dirty="0" err="1"/>
              <a:t>Results</a:t>
            </a:r>
            <a:r>
              <a:rPr lang="tr-TR" dirty="0"/>
              <a:t> in Excel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5801F5-84ED-F42E-1C7B-149BA569FF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6592" y="1331024"/>
            <a:ext cx="2418816" cy="4995596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6A66DD-C3D5-0E02-433F-600D10C59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BE619-7349-A335-C9D8-1BABCC00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786B-217E-4131-9879-801F751942B7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5908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963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lor Cover">
            <a:extLst>
              <a:ext uri="{FF2B5EF4-FFF2-40B4-BE49-F238E27FC236}">
                <a16:creationId xmlns:a16="http://schemas.microsoft.com/office/drawing/2014/main" id="{8B2B1708-8CE4-4A20-94F5-55118AE2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4119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D095D3E-C464-41D5-87FA-07742698A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7" name="Color">
              <a:extLst>
                <a:ext uri="{FF2B5EF4-FFF2-40B4-BE49-F238E27FC236}">
                  <a16:creationId xmlns:a16="http://schemas.microsoft.com/office/drawing/2014/main" id="{7722DCE9-76F1-42AC-AC0A-487CFB087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Color">
              <a:extLst>
                <a:ext uri="{FF2B5EF4-FFF2-40B4-BE49-F238E27FC236}">
                  <a16:creationId xmlns:a16="http://schemas.microsoft.com/office/drawing/2014/main" id="{B29A5FA1-D0E7-448B-AB7D-032F01D5B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Color">
            <a:extLst>
              <a:ext uri="{FF2B5EF4-FFF2-40B4-BE49-F238E27FC236}">
                <a16:creationId xmlns:a16="http://schemas.microsoft.com/office/drawing/2014/main" id="{C58F402F-FDB5-409B-8818-B6FCE06E5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804" y="598259"/>
            <a:ext cx="10889442" cy="568074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DA97A84-2A0F-A1DC-6351-26D91FD0A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644" y="842332"/>
            <a:ext cx="3585114" cy="27820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z="6600" dirty="0" err="1">
                <a:solidFill>
                  <a:schemeClr val="tx2"/>
                </a:solidFill>
              </a:rPr>
              <a:t>Graph</a:t>
            </a:r>
            <a:endParaRPr lang="en-US" sz="48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FDB3A57-2C9B-A245-E504-0E3512CC9D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1754500"/>
              </p:ext>
            </p:extLst>
          </p:nvPr>
        </p:nvGraphicFramePr>
        <p:xfrm>
          <a:off x="4747307" y="653615"/>
          <a:ext cx="6711526" cy="5540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34F10-985D-FBCB-A726-C79A41778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40D40-F2D4-15E0-7417-F2ED864B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786B-217E-4131-9879-801F751942B7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4244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10545B4-6B38-4BE9-E606-F7A60D1D1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tr-TR"/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43C8060E-05C9-81F0-3876-F66A18D2B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013" y="623359"/>
            <a:ext cx="2992198" cy="5338083"/>
          </a:xfrm>
        </p:spPr>
      </p:pic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0C27CF75-6D25-17BC-7080-4917D0664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D762F768-9640-C9E9-08BE-105C4A295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786B-217E-4131-9879-801F751942B7}" type="slidenum">
              <a:rPr lang="tr-TR" smtClean="0"/>
              <a:t>7</a:t>
            </a:fld>
            <a:endParaRPr lang="tr-TR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0EDA7292-996B-D2FE-5D6A-A2FA8C0CC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791" y="740229"/>
            <a:ext cx="2624667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093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74D09-E4EC-3857-B033-51FBE6AB0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Behind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results</a:t>
            </a:r>
            <a:endParaRPr lang="tr-TR" dirty="0"/>
          </a:p>
        </p:txBody>
      </p:sp>
      <p:pic>
        <p:nvPicPr>
          <p:cNvPr id="9" name="Content Placeholder 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138DB122-A630-F3EA-BE3D-0D5EF54C2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831" y="2502244"/>
            <a:ext cx="8434338" cy="1325563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11A4AB-42A8-CEF2-58C0-F9325F591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err="1"/>
              <a:t>Peyerimhoff</a:t>
            </a:r>
            <a:r>
              <a:rPr lang="tr-TR" dirty="0"/>
              <a:t>, S. D., &amp; </a:t>
            </a:r>
            <a:r>
              <a:rPr lang="tr-TR" dirty="0" err="1"/>
              <a:t>Buenker</a:t>
            </a:r>
            <a:r>
              <a:rPr lang="tr-TR" dirty="0"/>
              <a:t>, R. J. (1981).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9EC07D-4D4F-8E77-25A3-2A7636267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786B-217E-4131-9879-801F751942B7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3053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7BEA-A727-FFE2-EE0E-963157382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</a:t>
            </a:r>
            <a:r>
              <a:rPr lang="en-US" dirty="0"/>
              <a:t>he bond dissociation energy (BDE)</a:t>
            </a:r>
            <a:endParaRPr lang="tr-TR" dirty="0"/>
          </a:p>
        </p:txBody>
      </p:sp>
      <p:pic>
        <p:nvPicPr>
          <p:cNvPr id="5" name="Content Placeholder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CA2AB681-E7BE-E506-4BFB-BCF203BDF5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60" y="2546501"/>
            <a:ext cx="9870891" cy="2411211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0E4E1-4DF3-4EF6-8E79-212FE7A3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33E91-8EDD-28DB-4D97-B5881C36C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786B-217E-4131-9879-801F751942B7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793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CB21E77BA4EEF942A543FFB65C5BC5E1" ma:contentTypeVersion="4" ma:contentTypeDescription="Yeni belge oluşturun." ma:contentTypeScope="" ma:versionID="09518a51e845b9039465984f860fe1a7">
  <xsd:schema xmlns:xsd="http://www.w3.org/2001/XMLSchema" xmlns:xs="http://www.w3.org/2001/XMLSchema" xmlns:p="http://schemas.microsoft.com/office/2006/metadata/properties" xmlns:ns2="15370067-55a8-4573-89c1-7f8b1362fdbf" targetNamespace="http://schemas.microsoft.com/office/2006/metadata/properties" ma:root="true" ma:fieldsID="d424564e057e67e91d1e667c7c622a13" ns2:_="">
    <xsd:import namespace="15370067-55a8-4573-89c1-7f8b1362fd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370067-55a8-4573-89c1-7f8b1362fd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74A57F-CAE0-446B-8597-945624014CE7}"/>
</file>

<file path=customXml/itemProps2.xml><?xml version="1.0" encoding="utf-8"?>
<ds:datastoreItem xmlns:ds="http://schemas.openxmlformats.org/officeDocument/2006/customXml" ds:itemID="{B13C4ED4-315F-4991-A545-9302B0752D05}"/>
</file>

<file path=customXml/itemProps3.xml><?xml version="1.0" encoding="utf-8"?>
<ds:datastoreItem xmlns:ds="http://schemas.openxmlformats.org/officeDocument/2006/customXml" ds:itemID="{320B10DF-3BE2-4F13-8B62-121128DECD07}"/>
</file>

<file path=docProps/app.xml><?xml version="1.0" encoding="utf-8"?>
<Properties xmlns="http://schemas.openxmlformats.org/officeDocument/2006/extended-properties" xmlns:vt="http://schemas.openxmlformats.org/officeDocument/2006/docPropsVTypes">
  <TotalTime>1523</TotalTime>
  <Words>372</Words>
  <Application>Microsoft Office PowerPoint</Application>
  <PresentationFormat>Geniş ekran</PresentationFormat>
  <Paragraphs>61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19" baseType="lpstr">
      <vt:lpstr>Office Theme</vt:lpstr>
      <vt:lpstr>Bond-Energy Relation in Chlorine Molecule</vt:lpstr>
      <vt:lpstr>Purpose</vt:lpstr>
      <vt:lpstr>Chlorine Molecule</vt:lpstr>
      <vt:lpstr>PowerPoint Sunusu</vt:lpstr>
      <vt:lpstr>Results in Excel</vt:lpstr>
      <vt:lpstr>Graph</vt:lpstr>
      <vt:lpstr>PowerPoint Sunusu</vt:lpstr>
      <vt:lpstr>Behind the results</vt:lpstr>
      <vt:lpstr>The bond dissociation energy (BDE)</vt:lpstr>
      <vt:lpstr>The total energy of a molecule</vt:lpstr>
      <vt:lpstr>PowerPoint Sunusu</vt:lpstr>
      <vt:lpstr>PowerPoint Sunusu</vt:lpstr>
      <vt:lpstr>PowerPoint Sunusu</vt:lpstr>
      <vt:lpstr>Comparison with Literature</vt:lpstr>
      <vt:lpstr>PowerPoint Sunusu</vt:lpstr>
      <vt:lpstr>PowerPoint Sunusu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Bond-Energy Relation in Chlorine Molecule</dc:title>
  <dc:creator>Nurefşan Nazlı YÜZÜKIRMIZI</dc:creator>
  <cp:lastModifiedBy>NUREFŞAN NAZLI YÜZÜKIRMIZI</cp:lastModifiedBy>
  <cp:revision>6</cp:revision>
  <dcterms:created xsi:type="dcterms:W3CDTF">2024-10-22T21:39:54Z</dcterms:created>
  <dcterms:modified xsi:type="dcterms:W3CDTF">2024-10-24T11:21:47Z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0x010100CB21E77BA4EEF942A543FFB65C5BC5E1</vt:lpwstr>
  </property>
</Properties>
</file>