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sldIdLst>
    <p:sldId id="256" r:id="rId5"/>
    <p:sldId id="258" r:id="rId6"/>
    <p:sldId id="259" r:id="rId7"/>
    <p:sldId id="261" r:id="rId8"/>
    <p:sldId id="265" r:id="rId9"/>
    <p:sldId id="268" r:id="rId10"/>
    <p:sldId id="269" r:id="rId11"/>
    <p:sldId id="267" r:id="rId12"/>
    <p:sldId id="271" r:id="rId13"/>
    <p:sldId id="266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0D31B-6F92-6773-A2C7-C3D22ABE1590}" v="2" dt="2025-01-16T08:04:24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>
        <p:scale>
          <a:sx n="100" d="100"/>
          <a:sy n="100" d="100"/>
        </p:scale>
        <p:origin x="614" y="-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REFŞAN NAZLI YÜZÜKIRMIZI" userId="S::nurefsanyuzukirmizi@ogr365.iyte.edu.tr::d1b128bb-9696-43d2-89c0-daafca7cec5e" providerId="AD" clId="Web-{CFA0D31B-6F92-6773-A2C7-C3D22ABE1590}"/>
    <pc:docChg chg="sldOrd">
      <pc:chgData name="NUREFŞAN NAZLI YÜZÜKIRMIZI" userId="S::nurefsanyuzukirmizi@ogr365.iyte.edu.tr::d1b128bb-9696-43d2-89c0-daafca7cec5e" providerId="AD" clId="Web-{CFA0D31B-6F92-6773-A2C7-C3D22ABE1590}" dt="2025-01-16T08:04:24.697" v="1"/>
      <pc:docMkLst>
        <pc:docMk/>
      </pc:docMkLst>
      <pc:sldChg chg="ord">
        <pc:chgData name="NUREFŞAN NAZLI YÜZÜKIRMIZI" userId="S::nurefsanyuzukirmizi@ogr365.iyte.edu.tr::d1b128bb-9696-43d2-89c0-daafca7cec5e" providerId="AD" clId="Web-{CFA0D31B-6F92-6773-A2C7-C3D22ABE1590}" dt="2025-01-16T08:04:24.697" v="1"/>
        <pc:sldMkLst>
          <pc:docMk/>
          <pc:sldMk cId="315250977" sldId="26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lih\Desktop\2ndDatasCo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Potential Energy</c:v>
          </c:tx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circle"/>
            <c:size val="6"/>
            <c:spPr>
              <a:solidFill>
                <a:schemeClr val="accent2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1.1147493066172281E-2"/>
                  <c:y val="4.8616505797794099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0D7-429B-B1CD-2C6C8CFDA762}"/>
                </c:ext>
              </c:extLst>
            </c:dLbl>
            <c:dLbl>
              <c:idx val="2"/>
              <c:numFmt formatCode="#,##0.00" sourceLinked="0"/>
              <c:spPr>
                <a:noFill/>
                <a:ln w="28575" cap="flat" cmpd="sng" algn="ctr">
                  <a:solidFill>
                    <a:srgbClr val="FF0000"/>
                  </a:solidFill>
                  <a:prstDash val="solid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b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0D7-429B-B1CD-2C6C8CFDA762}"/>
                </c:ext>
              </c:extLst>
            </c:dLbl>
            <c:dLbl>
              <c:idx val="5"/>
              <c:numFmt formatCode="#,##0.00" sourceLinked="0"/>
              <c:spPr>
                <a:noFill/>
                <a:ln w="12700" cap="flat" cmpd="sng" algn="ctr">
                  <a:solidFill>
                    <a:srgbClr val="FF0000"/>
                  </a:solidFill>
                  <a:prstDash val="solid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b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0D7-429B-B1CD-2C6C8CFDA762}"/>
                </c:ext>
              </c:extLst>
            </c:dLbl>
            <c:dLbl>
              <c:idx val="8"/>
              <c:numFmt formatCode="#,##0.00" sourceLinked="0"/>
              <c:spPr>
                <a:noFill/>
                <a:ln w="28575" cap="flat" cmpd="sng" algn="ctr">
                  <a:solidFill>
                    <a:srgbClr val="FF0000"/>
                  </a:solidFill>
                  <a:prstDash val="solid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b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0D7-429B-B1CD-2C6C8CFDA762}"/>
                </c:ext>
              </c:extLst>
            </c:dLbl>
            <c:dLbl>
              <c:idx val="10"/>
              <c:layout>
                <c:manualLayout>
                  <c:x val="-3.7799419019953331E-2"/>
                  <c:y val="-1.7433620034128211E-2"/>
                </c:manualLayout>
              </c:layout>
              <c:numFmt formatCode="#,##0.00" sourceLinked="0"/>
              <c:spPr>
                <a:noFill/>
                <a:ln w="12700" cap="flat" cmpd="sng" algn="ctr">
                  <a:solidFill>
                    <a:srgbClr val="FF0000"/>
                  </a:solidFill>
                  <a:prstDash val="solid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0D7-429B-B1CD-2C6C8CFDA762}"/>
                </c:ext>
              </c:extLst>
            </c:dLbl>
            <c:numFmt formatCode="#,##0.00" sourceLinked="0"/>
            <c:spPr>
              <a:noFill/>
              <a:ln w="12700" cap="flat" cmpd="sng" algn="ctr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b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output!$G$3244:$G$3254</c:f>
              <c:numCache>
                <c:formatCode>General</c:formatCode>
                <c:ptCount val="11"/>
                <c:pt idx="0">
                  <c:v>1</c:v>
                </c:pt>
                <c:pt idx="1">
                  <c:v>1.1000000000000001</c:v>
                </c:pt>
                <c:pt idx="2">
                  <c:v>1.2</c:v>
                </c:pt>
                <c:pt idx="3">
                  <c:v>1.3</c:v>
                </c:pt>
                <c:pt idx="4">
                  <c:v>1.4</c:v>
                </c:pt>
                <c:pt idx="5">
                  <c:v>1.5</c:v>
                </c:pt>
                <c:pt idx="6">
                  <c:v>1.6</c:v>
                </c:pt>
                <c:pt idx="7">
                  <c:v>1.7</c:v>
                </c:pt>
                <c:pt idx="8">
                  <c:v>1.8</c:v>
                </c:pt>
                <c:pt idx="9">
                  <c:v>1.9</c:v>
                </c:pt>
                <c:pt idx="10">
                  <c:v>2</c:v>
                </c:pt>
              </c:numCache>
            </c:numRef>
          </c:xVal>
          <c:yVal>
            <c:numRef>
              <c:f>output!$F$3244:$F$3254</c:f>
              <c:numCache>
                <c:formatCode>General</c:formatCode>
                <c:ptCount val="11"/>
                <c:pt idx="0">
                  <c:v>-396.57754894226667</c:v>
                </c:pt>
                <c:pt idx="1">
                  <c:v>-396.6425114984375</c:v>
                </c:pt>
                <c:pt idx="2">
                  <c:v>-396.65448722068743</c:v>
                </c:pt>
                <c:pt idx="3">
                  <c:v>-396.636086879375</c:v>
                </c:pt>
                <c:pt idx="4">
                  <c:v>-396.60802778212502</c:v>
                </c:pt>
                <c:pt idx="5">
                  <c:v>-396.58574098608329</c:v>
                </c:pt>
                <c:pt idx="6">
                  <c:v>-396.60495058966666</c:v>
                </c:pt>
                <c:pt idx="7">
                  <c:v>-396.6325298921667</c:v>
                </c:pt>
                <c:pt idx="8">
                  <c:v>-396.65006012549998</c:v>
                </c:pt>
                <c:pt idx="9">
                  <c:v>-396.63617368466674</c:v>
                </c:pt>
                <c:pt idx="10">
                  <c:v>-396.59484727166665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0D7-429B-B1CD-2C6C8CFDA76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54044015"/>
        <c:axId val="854044975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spPr>
                  <a:ln w="28575" cap="rnd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>
                    <a:outerShdw dist="25400" dir="2700000" algn="tl" rotWithShape="0">
                      <a:schemeClr val="accent4"/>
                    </a:outerShdw>
                  </a:effectLst>
                </c:spPr>
                <c:marker>
                  <c:symbol val="circle"/>
                  <c:size val="6"/>
                  <c:spPr>
                    <a:solidFill>
                      <a:schemeClr val="accent4"/>
                    </a:solidFill>
                    <a:ln w="22225">
                      <a:solidFill>
                        <a:schemeClr val="lt1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tr-TR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xVal>
                  <c:numRef>
                    <c:extLst>
                      <c:ext uri="{02D57815-91ED-43cb-92C2-25804820EDAC}">
                        <c15:formulaRef>
                          <c15:sqref>output!$F$3246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-396.65448722068743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output!$G$3246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1.2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3-C0D7-429B-B1CD-2C6C8CFDA762}"/>
                  </c:ext>
                </c:extLst>
              </c15:ser>
            </c15:filteredScatterSeries>
          </c:ext>
        </c:extLst>
      </c:scatterChart>
      <c:valAx>
        <c:axId val="854044015"/>
        <c:scaling>
          <c:orientation val="minMax"/>
          <c:max val="2"/>
          <c:min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Bond Length (Angstrom)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854044975"/>
        <c:crosses val="autoZero"/>
        <c:crossBetween val="midCat"/>
      </c:valAx>
      <c:valAx>
        <c:axId val="85404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Potential Energy (Hartree)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854044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/>
    </a:solidFill>
    <a:ln w="9525" cap="flat" cmpd="sng" algn="ctr">
      <a:solidFill>
        <a:schemeClr val="accent2"/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46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3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05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1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1/16/2025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6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4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468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8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8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1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0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C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7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4730028-D5D5-FAF1-4592-64086D63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453" r="-1" b="1928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BF6A6-460D-8566-F726-E3608B11E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tr-TR" sz="4000" dirty="0" err="1"/>
              <a:t>Computational</a:t>
            </a:r>
            <a:r>
              <a:rPr lang="tr-TR" sz="4000" dirty="0"/>
              <a:t> </a:t>
            </a:r>
            <a:r>
              <a:rPr lang="tr-TR" sz="4000" dirty="0" err="1"/>
              <a:t>Chemistry</a:t>
            </a:r>
            <a:br>
              <a:rPr lang="tr-TR" sz="4000" dirty="0"/>
            </a:br>
            <a:r>
              <a:rPr lang="tr-TR" sz="4000" dirty="0" err="1"/>
              <a:t>Week</a:t>
            </a:r>
            <a:r>
              <a:rPr lang="tr-TR" sz="4000" dirty="0"/>
              <a:t> 4, </a:t>
            </a:r>
            <a:r>
              <a:rPr lang="en-US" sz="4000" dirty="0"/>
              <a:t>Homework</a:t>
            </a:r>
            <a:r>
              <a:rPr lang="tr-TR" sz="4000" dirty="0"/>
              <a:t> #2</a:t>
            </a:r>
            <a:br>
              <a:rPr lang="tr-TR" sz="4000" dirty="0"/>
            </a:br>
            <a:r>
              <a:rPr lang="tr-TR" sz="4000" dirty="0" err="1"/>
              <a:t>Hydrogen</a:t>
            </a:r>
            <a:r>
              <a:rPr lang="tr-TR" sz="4000" dirty="0"/>
              <a:t> </a:t>
            </a:r>
            <a:r>
              <a:rPr lang="tr-TR" sz="4000" dirty="0" err="1"/>
              <a:t>Sulfide</a:t>
            </a:r>
            <a:r>
              <a:rPr lang="tr-TR" sz="4000" dirty="0"/>
              <a:t> (H</a:t>
            </a:r>
            <a:r>
              <a:rPr lang="tr-TR" sz="4000" baseline="-25000" dirty="0"/>
              <a:t>2</a:t>
            </a:r>
            <a:r>
              <a:rPr lang="tr-TR" sz="4000" dirty="0"/>
              <a:t>S)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8E48D-7176-9359-7E68-6929797D2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 fontScale="62500" lnSpcReduction="20000"/>
          </a:bodyPr>
          <a:lstStyle/>
          <a:p>
            <a:pPr algn="ctr"/>
            <a:r>
              <a:rPr lang="tr-TR" dirty="0"/>
              <a:t>Nurefşan Nazlı YÜZÜKIRMIZI</a:t>
            </a:r>
          </a:p>
          <a:p>
            <a:pPr algn="ctr"/>
            <a:r>
              <a:rPr lang="tr-TR" dirty="0"/>
              <a:t>280102002</a:t>
            </a:r>
          </a:p>
        </p:txBody>
      </p:sp>
    </p:spTree>
    <p:extLst>
      <p:ext uri="{BB962C8B-B14F-4D97-AF65-F5344CB8AC3E}">
        <p14:creationId xmlns:p14="http://schemas.microsoft.com/office/powerpoint/2010/main" val="312478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9C17-5313-C824-F63F-5EB167FD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FD2C-6243-AE4F-1736-DBFBA585E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22" y="2131121"/>
            <a:ext cx="11505235" cy="3651504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Lai, K. &amp; </a:t>
            </a:r>
            <a:r>
              <a:rPr lang="en-US" dirty="0" err="1"/>
              <a:t>Salumbides</a:t>
            </a:r>
            <a:r>
              <a:rPr lang="en-US" dirty="0"/>
              <a:t>, Edcel &amp; Beyer, M. &amp; </a:t>
            </a:r>
            <a:r>
              <a:rPr lang="en-US" dirty="0" err="1"/>
              <a:t>Ubachs</a:t>
            </a:r>
            <a:r>
              <a:rPr lang="en-US" dirty="0"/>
              <a:t>, Wim. (2021). Precision measurement of quasi-bound resonances in H$_2$ and the H + H scattering length. 10.48550/arXiv.2112.00817.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Blanksby</a:t>
            </a:r>
            <a:r>
              <a:rPr lang="en-US" dirty="0"/>
              <a:t>, S.J., &amp; Ellison, G.B. (2003). Bond dissociation energies of organic molecules. Accounts of chemical research, 36 4, 255-63 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T. L. Cottrell, The Strengths of Chemical Bonds, 2d ed., Butterworth, London, 1958; B. </a:t>
            </a:r>
            <a:r>
              <a:rPr lang="en-US" dirty="0" err="1"/>
              <a:t>deB.</a:t>
            </a:r>
            <a:r>
              <a:rPr lang="en-US" dirty="0"/>
              <a:t> Darwent, National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Reference Data Series, </a:t>
            </a:r>
            <a:r>
              <a:rPr lang="en-US" dirty="0" err="1"/>
              <a:t>NationalBureau</a:t>
            </a:r>
            <a:r>
              <a:rPr lang="en-US" dirty="0"/>
              <a:t> of Standards, no. 31, Washington, 1970; S. W. Benson, J. Chem. Educ.</a:t>
            </a:r>
            <a:r>
              <a:rPr lang="tr-TR" dirty="0"/>
              <a:t> </a:t>
            </a:r>
            <a:r>
              <a:rPr lang="en-US" dirty="0"/>
              <a:t>42:502 (1965); and J. A. Kerr, Chem. Rev. 66:465 (1966).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Li, </a:t>
            </a:r>
            <a:r>
              <a:rPr lang="en-US" dirty="0" err="1"/>
              <a:t>Lianfu</a:t>
            </a:r>
            <a:r>
              <a:rPr lang="en-US" dirty="0"/>
              <a:t> &amp; Li, </a:t>
            </a:r>
            <a:r>
              <a:rPr lang="en-US" dirty="0" err="1"/>
              <a:t>Zimeng</a:t>
            </a:r>
            <a:r>
              <a:rPr lang="en-US" dirty="0"/>
              <a:t> &amp; Zhong, Richen &amp; Du, </a:t>
            </a:r>
            <a:r>
              <a:rPr lang="en-US" dirty="0" err="1"/>
              <a:t>Zengfeng</a:t>
            </a:r>
            <a:r>
              <a:rPr lang="en-US" dirty="0"/>
              <a:t> &amp; Luan, </a:t>
            </a:r>
            <a:r>
              <a:rPr lang="en-US" dirty="0" err="1"/>
              <a:t>Zhendong</a:t>
            </a:r>
            <a:r>
              <a:rPr lang="en-US" dirty="0"/>
              <a:t> &amp; Xi, </a:t>
            </a:r>
            <a:r>
              <a:rPr lang="en-US" dirty="0" err="1"/>
              <a:t>Shichuan</a:t>
            </a:r>
            <a:r>
              <a:rPr lang="en-US" dirty="0"/>
              <a:t> &amp; Zhang, Xin. (2023). Direct H2S, HS and pH Measurements of High‐Temperature Hydrothermal Vent Fluids With In Situ Raman Spectroscopy. Geophysical Research Letters. 50. 10.1029/2023GL103195.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Bokhimi</a:t>
            </a:r>
            <a:r>
              <a:rPr lang="en-US" dirty="0"/>
              <a:t> X. (2019). Atomic and Electronic Properties of a 155 H2S Cluster under Pressure. ACS omega, 4(6), 10524–10533. https://doi.org/10.1021/acsomega.9b00705</a:t>
            </a:r>
          </a:p>
        </p:txBody>
      </p:sp>
    </p:spTree>
    <p:extLst>
      <p:ext uri="{BB962C8B-B14F-4D97-AF65-F5344CB8AC3E}">
        <p14:creationId xmlns:p14="http://schemas.microsoft.com/office/powerpoint/2010/main" val="267092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4B000-413F-8C85-C640-25FDDA650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240" y="978590"/>
            <a:ext cx="4160520" cy="82391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Optımızatıon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frequency</a:t>
            </a:r>
            <a:endParaRPr lang="en-US" dirty="0"/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FEFC41D-2FF0-4A88-2ECB-DF7F668078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2277098"/>
            <a:ext cx="3270547" cy="381890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5BC96-C6F9-EE81-662B-665449E94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326" y="978590"/>
            <a:ext cx="4160520" cy="823912"/>
          </a:xfrm>
        </p:spPr>
        <p:txBody>
          <a:bodyPr/>
          <a:lstStyle/>
          <a:p>
            <a:r>
              <a:rPr lang="tr-TR" dirty="0" err="1"/>
              <a:t>energy</a:t>
            </a:r>
            <a:endParaRPr lang="en-US" dirty="0"/>
          </a:p>
        </p:txBody>
      </p:sp>
      <p:pic>
        <p:nvPicPr>
          <p:cNvPr id="10" name="Content Placeholder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B9DCAFE-1EBA-E2B6-42BA-4C7EDED0AA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656" y="2277097"/>
            <a:ext cx="3270547" cy="3818901"/>
          </a:xfrm>
        </p:spPr>
      </p:pic>
    </p:spTree>
    <p:extLst>
      <p:ext uri="{BB962C8B-B14F-4D97-AF65-F5344CB8AC3E}">
        <p14:creationId xmlns:p14="http://schemas.microsoft.com/office/powerpoint/2010/main" val="411825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30CFF-6D2E-029F-7B28-197415AE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5" y="401038"/>
            <a:ext cx="4416208" cy="1342547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sz="3600" dirty="0"/>
              <a:t>Electron Density</a:t>
            </a:r>
          </a:p>
        </p:txBody>
      </p:sp>
      <p:pic>
        <p:nvPicPr>
          <p:cNvPr id="5" name="Content Placeholder 4" descr="A blue ball on a purple background&#10;&#10;Description automatically generated">
            <a:extLst>
              <a:ext uri="{FF2B5EF4-FFF2-40B4-BE49-F238E27FC236}">
                <a16:creationId xmlns:a16="http://schemas.microsoft.com/office/drawing/2014/main" id="{BF541EBD-C33D-A07E-322F-CFF8B96D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5" y="1877063"/>
            <a:ext cx="6431032" cy="3504912"/>
          </a:xfrm>
          <a:prstGeom prst="rect">
            <a:avLst/>
          </a:prstGeom>
        </p:spPr>
      </p:pic>
      <p:pic>
        <p:nvPicPr>
          <p:cNvPr id="7" name="Picture 6" descr="A diagram of a molecule">
            <a:extLst>
              <a:ext uri="{FF2B5EF4-FFF2-40B4-BE49-F238E27FC236}">
                <a16:creationId xmlns:a16="http://schemas.microsoft.com/office/drawing/2014/main" id="{8F9405C6-E99C-E98F-4010-458CE22BD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6"/>
          <a:stretch/>
        </p:blipFill>
        <p:spPr>
          <a:xfrm>
            <a:off x="7888029" y="2122098"/>
            <a:ext cx="2578946" cy="24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AAFC-E19C-DD11-E9BD-C81F8B52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HOMO-LUMO </a:t>
            </a:r>
            <a:endParaRPr lang="en-US" dirty="0"/>
          </a:p>
        </p:txBody>
      </p:sp>
      <p:pic>
        <p:nvPicPr>
          <p:cNvPr id="5" name="Content Placeholder 4" descr="A red green and yellow spheres">
            <a:extLst>
              <a:ext uri="{FF2B5EF4-FFF2-40B4-BE49-F238E27FC236}">
                <a16:creationId xmlns:a16="http://schemas.microsoft.com/office/drawing/2014/main" id="{40E88ADA-D772-59B0-633A-3EF54E0C9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64" y="2459899"/>
            <a:ext cx="5689600" cy="31730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49504D-5C03-EF69-2EEA-5AFFE4E6B84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8" y="2459898"/>
            <a:ext cx="5883086" cy="3173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8F1F67-C7E4-56A6-1267-8614D59C6688}"/>
              </a:ext>
            </a:extLst>
          </p:cNvPr>
          <p:cNvSpPr txBox="1"/>
          <p:nvPr/>
        </p:nvSpPr>
        <p:spPr>
          <a:xfrm>
            <a:off x="439838" y="5162309"/>
            <a:ext cx="3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MO=9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DB642-40F9-F7CF-F41D-7D5E7593128A}"/>
              </a:ext>
            </a:extLst>
          </p:cNvPr>
          <p:cNvSpPr txBox="1"/>
          <p:nvPr/>
        </p:nvSpPr>
        <p:spPr>
          <a:xfrm>
            <a:off x="6481823" y="5162309"/>
            <a:ext cx="218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MO=10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25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energy and bond length and angle">
            <a:extLst>
              <a:ext uri="{FF2B5EF4-FFF2-40B4-BE49-F238E27FC236}">
                <a16:creationId xmlns:a16="http://schemas.microsoft.com/office/drawing/2014/main" id="{FE33FEAB-F690-A5A7-4D93-4A9E4E2A9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7" y="1576917"/>
            <a:ext cx="5291666" cy="3704166"/>
          </a:xfrm>
          <a:prstGeom prst="rect">
            <a:avLst/>
          </a:prstGeom>
        </p:spPr>
      </p:pic>
      <p:pic>
        <p:nvPicPr>
          <p:cNvPr id="9" name="Content Placeholder 8" descr="A graph of a graph showing a green line">
            <a:extLst>
              <a:ext uri="{FF2B5EF4-FFF2-40B4-BE49-F238E27FC236}">
                <a16:creationId xmlns:a16="http://schemas.microsoft.com/office/drawing/2014/main" id="{0BDC3C9A-6588-3D2E-1D7A-10FBE4C9A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7" cy="35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6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42B9A8-0132-F9E6-5B11-2353BF1E0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51" y="1539432"/>
            <a:ext cx="6047773" cy="3201847"/>
          </a:xfrm>
          <a:prstGeom prst="rect">
            <a:avLst/>
          </a:prstGeom>
        </p:spPr>
      </p:pic>
      <p:pic>
        <p:nvPicPr>
          <p:cNvPr id="8" name="Picture 7" descr="A graph of a spectrum">
            <a:extLst>
              <a:ext uri="{FF2B5EF4-FFF2-40B4-BE49-F238E27FC236}">
                <a16:creationId xmlns:a16="http://schemas.microsoft.com/office/drawing/2014/main" id="{F7D31F1B-6107-2EFD-E2BF-765CE192E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00" y="1259129"/>
            <a:ext cx="4952035" cy="40252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EFCCD5-24DB-7B07-7385-E76A55DC5F36}"/>
              </a:ext>
            </a:extLst>
          </p:cNvPr>
          <p:cNvSpPr txBox="1"/>
          <p:nvPr/>
        </p:nvSpPr>
        <p:spPr>
          <a:xfrm>
            <a:off x="833377" y="5173884"/>
            <a:ext cx="4952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While the peak at 1200 overlaps, the peak at 2900 does not overlap with the value it should be.</a:t>
            </a:r>
          </a:p>
        </p:txBody>
      </p:sp>
    </p:spTree>
    <p:extLst>
      <p:ext uri="{BB962C8B-B14F-4D97-AF65-F5344CB8AC3E}">
        <p14:creationId xmlns:p14="http://schemas.microsoft.com/office/powerpoint/2010/main" val="265642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raman activity spectrum&#10;&#10;Description automatically generated">
            <a:extLst>
              <a:ext uri="{FF2B5EF4-FFF2-40B4-BE49-F238E27FC236}">
                <a16:creationId xmlns:a16="http://schemas.microsoft.com/office/drawing/2014/main" id="{26D5E5D0-C648-4444-14EF-82F2227F4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420" y="862640"/>
            <a:ext cx="5409929" cy="4258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E48E64-8305-8929-860E-9F5ED08E9082}"/>
              </a:ext>
            </a:extLst>
          </p:cNvPr>
          <p:cNvSpPr txBox="1"/>
          <p:nvPr/>
        </p:nvSpPr>
        <p:spPr>
          <a:xfrm>
            <a:off x="603221" y="4441866"/>
            <a:ext cx="436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b="0" i="0" dirty="0">
                <a:solidFill>
                  <a:srgbClr val="000000"/>
                </a:solidFill>
                <a:effectLst/>
                <a:latin typeface="ff2"/>
              </a:rPr>
              <a:t>H2S (∼2,590cm </a:t>
            </a:r>
            <a:r>
              <a:rPr lang="tr-TR" b="0" i="0" baseline="30000" dirty="0">
                <a:solidFill>
                  <a:srgbClr val="000000"/>
                </a:solidFill>
                <a:effectLst/>
                <a:latin typeface="ff2"/>
              </a:rPr>
              <a:t>−1</a:t>
            </a:r>
            <a:r>
              <a:rPr lang="tr-TR" b="0" i="0" dirty="0">
                <a:solidFill>
                  <a:srgbClr val="000000"/>
                </a:solidFill>
                <a:effectLst/>
                <a:latin typeface="ff2"/>
              </a:rPr>
              <a:t>), HS − (∼2,573cm </a:t>
            </a:r>
            <a:r>
              <a:rPr lang="tr-TR" b="0" i="0" baseline="30000" dirty="0">
                <a:solidFill>
                  <a:srgbClr val="000000"/>
                </a:solidFill>
                <a:effectLst/>
                <a:latin typeface="ff2"/>
              </a:rPr>
              <a:t>−1</a:t>
            </a:r>
            <a:r>
              <a:rPr lang="tr-TR" b="0" i="0" dirty="0">
                <a:solidFill>
                  <a:srgbClr val="000000"/>
                </a:solidFill>
                <a:effectLst/>
                <a:latin typeface="ff2"/>
              </a:rPr>
              <a:t>)</a:t>
            </a:r>
            <a:endParaRPr lang="en-US" dirty="0"/>
          </a:p>
        </p:txBody>
      </p:sp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3B9B3030-A822-21CB-0635-6E3DF7C55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5" y="1358493"/>
            <a:ext cx="5054624" cy="3083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5A82A5-378C-04AC-43B7-99F9D9F995F7}"/>
              </a:ext>
            </a:extLst>
          </p:cNvPr>
          <p:cNvSpPr txBox="1"/>
          <p:nvPr/>
        </p:nvSpPr>
        <p:spPr>
          <a:xfrm>
            <a:off x="518895" y="5426016"/>
            <a:ext cx="642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Peaks</a:t>
            </a:r>
            <a:r>
              <a:rPr lang="tr-TR" b="1" dirty="0"/>
              <a:t> d</a:t>
            </a:r>
            <a:r>
              <a:rPr lang="en-US" b="1" dirty="0" err="1"/>
              <a:t>oes</a:t>
            </a:r>
            <a:r>
              <a:rPr lang="en-US" b="1" dirty="0"/>
              <a:t> not overlap with the value it should 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464E26-8A9E-4BF6-D0ED-5AE80C250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61578"/>
              </p:ext>
            </p:extLst>
          </p:nvPr>
        </p:nvGraphicFramePr>
        <p:xfrm>
          <a:off x="408191" y="4002787"/>
          <a:ext cx="6669910" cy="1201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4155">
                  <a:extLst>
                    <a:ext uri="{9D8B030D-6E8A-4147-A177-3AD203B41FA5}">
                      <a16:colId xmlns:a16="http://schemas.microsoft.com/office/drawing/2014/main" val="4017685468"/>
                    </a:ext>
                  </a:extLst>
                </a:gridCol>
                <a:gridCol w="838014">
                  <a:extLst>
                    <a:ext uri="{9D8B030D-6E8A-4147-A177-3AD203B41FA5}">
                      <a16:colId xmlns:a16="http://schemas.microsoft.com/office/drawing/2014/main" val="2791955139"/>
                    </a:ext>
                  </a:extLst>
                </a:gridCol>
                <a:gridCol w="838014">
                  <a:extLst>
                    <a:ext uri="{9D8B030D-6E8A-4147-A177-3AD203B41FA5}">
                      <a16:colId xmlns:a16="http://schemas.microsoft.com/office/drawing/2014/main" val="703363730"/>
                    </a:ext>
                  </a:extLst>
                </a:gridCol>
                <a:gridCol w="3129727">
                  <a:extLst>
                    <a:ext uri="{9D8B030D-6E8A-4147-A177-3AD203B41FA5}">
                      <a16:colId xmlns:a16="http://schemas.microsoft.com/office/drawing/2014/main" val="2921106872"/>
                    </a:ext>
                  </a:extLst>
                </a:gridCol>
              </a:tblGrid>
              <a:tr h="29337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u="none" strike="noStrike">
                          <a:effectLst/>
                        </a:rPr>
                        <a:t>H</a:t>
                      </a:r>
                      <a:r>
                        <a:rPr lang="tr-TR" sz="1600" b="1" u="none" strike="noStrike" baseline="-25000">
                          <a:effectLst/>
                        </a:rPr>
                        <a:t>2</a:t>
                      </a:r>
                      <a:r>
                        <a:rPr lang="tr-TR" sz="1600" b="1" u="none" strike="noStrike">
                          <a:effectLst/>
                        </a:rPr>
                        <a:t>S</a:t>
                      </a:r>
                      <a:endParaRPr lang="tr-TR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u="none" strike="noStrike">
                          <a:effectLst/>
                        </a:rPr>
                        <a:t>Hartree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u="none" strike="noStrike">
                          <a:effectLst/>
                        </a:rPr>
                        <a:t>Kj/mol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u="none" strike="noStrike" dirty="0" err="1">
                          <a:effectLst/>
                        </a:rPr>
                        <a:t>Angle</a:t>
                      </a:r>
                      <a:r>
                        <a:rPr lang="tr-TR" sz="1100" b="1" u="none" strike="noStrike" dirty="0">
                          <a:effectLst/>
                        </a:rPr>
                        <a:t>=109.5˚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2292125524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u="none" strike="noStrike" dirty="0" err="1">
                          <a:effectLst/>
                        </a:rPr>
                        <a:t>Potential</a:t>
                      </a:r>
                      <a:r>
                        <a:rPr lang="tr-TR" sz="1100" b="1" u="none" strike="noStrike" dirty="0">
                          <a:effectLst/>
                        </a:rPr>
                        <a:t> </a:t>
                      </a:r>
                      <a:r>
                        <a:rPr lang="tr-TR" sz="1100" b="1" u="none" strike="noStrike" dirty="0" err="1">
                          <a:effectLst/>
                        </a:rPr>
                        <a:t>energy</a:t>
                      </a:r>
                      <a:r>
                        <a:rPr lang="tr-TR" sz="1100" b="1" u="none" strike="noStrike" dirty="0">
                          <a:effectLst/>
                        </a:rPr>
                        <a:t> 1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0.068746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180.4933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Bond </a:t>
                      </a:r>
                      <a:r>
                        <a:rPr lang="en-US" sz="1100" u="none" strike="noStrike" dirty="0" err="1">
                          <a:effectLst/>
                        </a:rPr>
                        <a:t>Lenght</a:t>
                      </a:r>
                      <a:r>
                        <a:rPr lang="en-US" sz="1100" u="none" strike="noStrike" dirty="0">
                          <a:effectLst/>
                        </a:rPr>
                        <a:t> Between 1Å and 2 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2479470188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u="none" strike="noStrike">
                          <a:effectLst/>
                        </a:rPr>
                        <a:t>Potential energy 2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0.055213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144.9614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2656625907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u="none" strike="noStrike">
                          <a:effectLst/>
                        </a:rPr>
                        <a:t>Total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0.123959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325.4546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827895794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u="none" strike="noStrike">
                          <a:effectLst/>
                        </a:rPr>
                        <a:t>Literature Value (H2S)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381.5804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3051971867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u="none" strike="noStrike" dirty="0" err="1">
                          <a:effectLst/>
                        </a:rPr>
                        <a:t>Literature</a:t>
                      </a:r>
                      <a:r>
                        <a:rPr lang="tr-TR" sz="1100" b="1" u="none" strike="noStrike" dirty="0">
                          <a:effectLst/>
                        </a:rPr>
                        <a:t> Value (HS)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340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35195916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081378-489A-D74A-BE14-B24429967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08036"/>
              </p:ext>
            </p:extLst>
          </p:nvPr>
        </p:nvGraphicFramePr>
        <p:xfrm>
          <a:off x="492519" y="5678660"/>
          <a:ext cx="4371358" cy="363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488">
                  <a:extLst>
                    <a:ext uri="{9D8B030D-6E8A-4147-A177-3AD203B41FA5}">
                      <a16:colId xmlns:a16="http://schemas.microsoft.com/office/drawing/2014/main" val="2677527284"/>
                    </a:ext>
                  </a:extLst>
                </a:gridCol>
                <a:gridCol w="1267435">
                  <a:extLst>
                    <a:ext uri="{9D8B030D-6E8A-4147-A177-3AD203B41FA5}">
                      <a16:colId xmlns:a16="http://schemas.microsoft.com/office/drawing/2014/main" val="2605317587"/>
                    </a:ext>
                  </a:extLst>
                </a:gridCol>
                <a:gridCol w="1267435">
                  <a:extLst>
                    <a:ext uri="{9D8B030D-6E8A-4147-A177-3AD203B41FA5}">
                      <a16:colId xmlns:a16="http://schemas.microsoft.com/office/drawing/2014/main" val="481569148"/>
                    </a:ext>
                  </a:extLst>
                </a:gridCol>
              </a:tblGrid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u="none" strike="noStrike">
                          <a:effectLst/>
                        </a:rPr>
                        <a:t>Error for H2S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14.71%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251236901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u="none" strike="noStrike" dirty="0" err="1">
                          <a:effectLst/>
                        </a:rPr>
                        <a:t>Error</a:t>
                      </a:r>
                      <a:r>
                        <a:rPr lang="tr-TR" sz="1100" b="1" u="none" strike="noStrike" dirty="0">
                          <a:effectLst/>
                        </a:rPr>
                        <a:t> </a:t>
                      </a:r>
                      <a:r>
                        <a:rPr lang="tr-TR" sz="1100" b="1" u="none" strike="noStrike" dirty="0" err="1">
                          <a:effectLst/>
                        </a:rPr>
                        <a:t>for</a:t>
                      </a:r>
                      <a:r>
                        <a:rPr lang="tr-TR" sz="1100" b="1" u="none" strike="noStrike" dirty="0">
                          <a:effectLst/>
                        </a:rPr>
                        <a:t> HS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46.91%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57.36%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647101236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BAFD2AE-BA7E-D75C-1D99-15ECCE5111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239258"/>
              </p:ext>
            </p:extLst>
          </p:nvPr>
        </p:nvGraphicFramePr>
        <p:xfrm>
          <a:off x="1056017" y="174750"/>
          <a:ext cx="9743536" cy="3653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E2D80E4-266C-D7F1-7D40-995B0954D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570609"/>
              </p:ext>
            </p:extLst>
          </p:nvPr>
        </p:nvGraphicFramePr>
        <p:xfrm>
          <a:off x="7922644" y="4324515"/>
          <a:ext cx="3334954" cy="908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7163">
                  <a:extLst>
                    <a:ext uri="{9D8B030D-6E8A-4147-A177-3AD203B41FA5}">
                      <a16:colId xmlns:a16="http://schemas.microsoft.com/office/drawing/2014/main" val="2748002790"/>
                    </a:ext>
                  </a:extLst>
                </a:gridCol>
                <a:gridCol w="647791">
                  <a:extLst>
                    <a:ext uri="{9D8B030D-6E8A-4147-A177-3AD203B41FA5}">
                      <a16:colId xmlns:a16="http://schemas.microsoft.com/office/drawing/2014/main" val="267876600"/>
                    </a:ext>
                  </a:extLst>
                </a:gridCol>
              </a:tblGrid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u="none" strike="noStrike">
                          <a:effectLst/>
                        </a:rPr>
                        <a:t>Average Bond Length (Literature)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1.38 Å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2106349576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u="none" strike="noStrike" dirty="0" err="1">
                          <a:effectLst/>
                        </a:rPr>
                        <a:t>Calculated</a:t>
                      </a:r>
                      <a:r>
                        <a:rPr lang="tr-TR" sz="1100" b="1" u="none" strike="noStrike" dirty="0">
                          <a:effectLst/>
                        </a:rPr>
                        <a:t> Bond </a:t>
                      </a:r>
                      <a:r>
                        <a:rPr lang="tr-TR" sz="1100" b="1" u="none" strike="noStrike" dirty="0" err="1">
                          <a:effectLst/>
                        </a:rPr>
                        <a:t>Lenght</a:t>
                      </a:r>
                      <a:r>
                        <a:rPr lang="tr-TR" sz="1100" b="1" u="none" strike="noStrike" dirty="0">
                          <a:effectLst/>
                        </a:rPr>
                        <a:t>  1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1.2 Å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3320578466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u="none" strike="noStrike">
                          <a:effectLst/>
                        </a:rPr>
                        <a:t>Calculated Bond Lenght  2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1.8 Å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2779622838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u="none" strike="noStrike" dirty="0" err="1">
                          <a:effectLst/>
                        </a:rPr>
                        <a:t>Error</a:t>
                      </a:r>
                      <a:r>
                        <a:rPr lang="tr-TR" sz="1100" b="1" u="none" strike="noStrike" dirty="0">
                          <a:effectLst/>
                        </a:rPr>
                        <a:t> 1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13.04%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4074813741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u="none" strike="noStrike" dirty="0" err="1">
                          <a:effectLst/>
                        </a:rPr>
                        <a:t>Error</a:t>
                      </a:r>
                      <a:r>
                        <a:rPr lang="tr-TR" sz="1100" b="1" u="none" strike="noStrike" dirty="0">
                          <a:effectLst/>
                        </a:rPr>
                        <a:t> 2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30.43%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717901602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227F07-9A7F-AC4B-A83E-27F5E973432D}"/>
              </a:ext>
            </a:extLst>
          </p:cNvPr>
          <p:cNvCxnSpPr>
            <a:cxnSpLocks/>
          </p:cNvCxnSpPr>
          <p:nvPr/>
        </p:nvCxnSpPr>
        <p:spPr>
          <a:xfrm>
            <a:off x="3959525" y="974785"/>
            <a:ext cx="0" cy="22342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EA34D5-7FDA-39F5-B17F-FC6C67CE8152}"/>
              </a:ext>
            </a:extLst>
          </p:cNvPr>
          <p:cNvCxnSpPr/>
          <p:nvPr/>
        </p:nvCxnSpPr>
        <p:spPr>
          <a:xfrm flipH="1">
            <a:off x="2294626" y="3217653"/>
            <a:ext cx="16562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B5C0CC-318F-988F-EDC9-87586DC20942}"/>
              </a:ext>
            </a:extLst>
          </p:cNvPr>
          <p:cNvCxnSpPr/>
          <p:nvPr/>
        </p:nvCxnSpPr>
        <p:spPr>
          <a:xfrm>
            <a:off x="8954219" y="974785"/>
            <a:ext cx="0" cy="21479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04FE26-4106-38DD-5829-DD2E1D041FEF}"/>
              </a:ext>
            </a:extLst>
          </p:cNvPr>
          <p:cNvCxnSpPr>
            <a:cxnSpLocks/>
          </p:cNvCxnSpPr>
          <p:nvPr/>
        </p:nvCxnSpPr>
        <p:spPr>
          <a:xfrm flipH="1">
            <a:off x="2294626" y="3131389"/>
            <a:ext cx="6668219" cy="862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1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117E463A-E056-B589-2799-5DEECA5AA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07" y="2230439"/>
            <a:ext cx="6252586" cy="4174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75CA49-404C-8FBD-928C-B1BC73DF8F7B}"/>
              </a:ext>
            </a:extLst>
          </p:cNvPr>
          <p:cNvSpPr txBox="1"/>
          <p:nvPr/>
        </p:nvSpPr>
        <p:spPr>
          <a:xfrm>
            <a:off x="1889186" y="1362974"/>
            <a:ext cx="8781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Literature</a:t>
            </a:r>
            <a:r>
              <a:rPr lang="tr-TR" b="1" dirty="0"/>
              <a:t> </a:t>
            </a:r>
            <a:r>
              <a:rPr lang="tr-TR" b="1" dirty="0" err="1"/>
              <a:t>value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Angle</a:t>
            </a:r>
            <a:r>
              <a:rPr lang="tr-TR" b="1" dirty="0"/>
              <a:t> is 92.1˚ . </a:t>
            </a:r>
            <a:r>
              <a:rPr lang="en-US" b="1" dirty="0"/>
              <a:t>A value close to the true value was obtained with a margin of error of 2.4%.</a:t>
            </a:r>
          </a:p>
        </p:txBody>
      </p:sp>
    </p:spTree>
    <p:extLst>
      <p:ext uri="{BB962C8B-B14F-4D97-AF65-F5344CB8AC3E}">
        <p14:creationId xmlns:p14="http://schemas.microsoft.com/office/powerpoint/2010/main" val="234795470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B21E77BA4EEF942A543FFB65C5BC5E1" ma:contentTypeVersion="4" ma:contentTypeDescription="Yeni belge oluşturun." ma:contentTypeScope="" ma:versionID="09518a51e845b9039465984f860fe1a7">
  <xsd:schema xmlns:xsd="http://www.w3.org/2001/XMLSchema" xmlns:xs="http://www.w3.org/2001/XMLSchema" xmlns:p="http://schemas.microsoft.com/office/2006/metadata/properties" xmlns:ns2="15370067-55a8-4573-89c1-7f8b1362fdbf" targetNamespace="http://schemas.microsoft.com/office/2006/metadata/properties" ma:root="true" ma:fieldsID="d424564e057e67e91d1e667c7c622a13" ns2:_="">
    <xsd:import namespace="15370067-55a8-4573-89c1-7f8b1362fd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70067-55a8-4573-89c1-7f8b1362fd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20EF27-FE65-4484-831C-A971AEF6D6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E79DE8-FAF7-473C-A5A1-3AEC463A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370067-55a8-4573-89c1-7f8b1362fd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F09187-CB25-4D91-9CD3-3C85D41FA90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457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SketchLinesVTI</vt:lpstr>
      <vt:lpstr>Computational Chemistry Week 4, Homework #2 Hydrogen Sulfide (H2S) </vt:lpstr>
      <vt:lpstr>PowerPoint Presentation</vt:lpstr>
      <vt:lpstr>Electron Density</vt:lpstr>
      <vt:lpstr>HOMO-LUMO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Nurefşan Nazlı YÜZÜKIRMIZI</dc:creator>
  <cp:lastModifiedBy>Nurefşan Nazlı YÜZÜKIRMIZI</cp:lastModifiedBy>
  <cp:revision>5</cp:revision>
  <cp:lastPrinted>2024-10-30T22:29:24Z</cp:lastPrinted>
  <dcterms:created xsi:type="dcterms:W3CDTF">2024-10-30T17:42:03Z</dcterms:created>
  <dcterms:modified xsi:type="dcterms:W3CDTF">2025-01-16T08:04:31Z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0x010100CB21E77BA4EEF942A543FFB65C5BC5E1</vt:lpwstr>
  </property>
</Properties>
</file>