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8"/>
  </p:notesMasterIdLst>
  <p:sldIdLst>
    <p:sldId id="256" r:id="rId2"/>
    <p:sldId id="276" r:id="rId3"/>
    <p:sldId id="277" r:id="rId4"/>
    <p:sldId id="283" r:id="rId5"/>
    <p:sldId id="290" r:id="rId6"/>
    <p:sldId id="257" r:id="rId7"/>
    <p:sldId id="258" r:id="rId8"/>
    <p:sldId id="259" r:id="rId9"/>
    <p:sldId id="260" r:id="rId10"/>
    <p:sldId id="261" r:id="rId11"/>
    <p:sldId id="262" r:id="rId12"/>
    <p:sldId id="263" r:id="rId13"/>
    <p:sldId id="264" r:id="rId14"/>
    <p:sldId id="278" r:id="rId15"/>
    <p:sldId id="265" r:id="rId16"/>
    <p:sldId id="266" r:id="rId17"/>
    <p:sldId id="284" r:id="rId18"/>
    <p:sldId id="291" r:id="rId19"/>
    <p:sldId id="274" r:id="rId20"/>
    <p:sldId id="275" r:id="rId21"/>
    <p:sldId id="279" r:id="rId22"/>
    <p:sldId id="281" r:id="rId23"/>
    <p:sldId id="282" r:id="rId24"/>
    <p:sldId id="285" r:id="rId25"/>
    <p:sldId id="286" r:id="rId26"/>
    <p:sldId id="267" r:id="rId27"/>
    <p:sldId id="268" r:id="rId28"/>
    <p:sldId id="269" r:id="rId29"/>
    <p:sldId id="270" r:id="rId30"/>
    <p:sldId id="271" r:id="rId31"/>
    <p:sldId id="272" r:id="rId32"/>
    <p:sldId id="287" r:id="rId33"/>
    <p:sldId id="288" r:id="rId34"/>
    <p:sldId id="273" r:id="rId35"/>
    <p:sldId id="280" r:id="rId36"/>
    <p:sldId id="28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B4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A1FE38-C005-4F26-8919-01FD283A5FF4}" v="553" dt="2025-01-16T08:14:44.81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3" autoAdjust="0"/>
    <p:restoredTop sz="94660"/>
  </p:normalViewPr>
  <p:slideViewPr>
    <p:cSldViewPr snapToGrid="0">
      <p:cViewPr varScale="1">
        <p:scale>
          <a:sx n="94" d="100"/>
          <a:sy n="94" d="100"/>
        </p:scale>
        <p:origin x="73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3AFFD08CDB2B627C/Documents/compchemfin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3AFFD08CDB2B627C/Documents/compchemfin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3AFFD08CDB2B627C/Documents/compchemfinal.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074623288333438"/>
          <c:y val="7.4867200210663967E-2"/>
          <c:w val="0.72907068720284307"/>
          <c:h val="0.88397820413751871"/>
        </c:manualLayout>
      </c:layout>
      <c:scatterChart>
        <c:scatterStyle val="smoothMarker"/>
        <c:varyColors val="0"/>
        <c:ser>
          <c:idx val="0"/>
          <c:order val="0"/>
          <c:tx>
            <c:v>S_1</c:v>
          </c:tx>
          <c:spPr>
            <a:ln w="19050" cap="rnd">
              <a:solidFill>
                <a:schemeClr val="accent1"/>
              </a:solidFill>
              <a:round/>
            </a:ln>
            <a:effectLst/>
          </c:spPr>
          <c:marker>
            <c:symbol val="none"/>
          </c:marker>
          <c:xVal>
            <c:numRef>
              <c:f>Sheet1!$A$2:$A$11</c:f>
              <c:numCache>
                <c:formatCode>General</c:formatCode>
                <c:ptCount val="10"/>
                <c:pt idx="0">
                  <c:v>90</c:v>
                </c:pt>
                <c:pt idx="1">
                  <c:v>100</c:v>
                </c:pt>
                <c:pt idx="2">
                  <c:v>110</c:v>
                </c:pt>
                <c:pt idx="3">
                  <c:v>120</c:v>
                </c:pt>
                <c:pt idx="4">
                  <c:v>130</c:v>
                </c:pt>
                <c:pt idx="5">
                  <c:v>140</c:v>
                </c:pt>
                <c:pt idx="6">
                  <c:v>150</c:v>
                </c:pt>
                <c:pt idx="7">
                  <c:v>160</c:v>
                </c:pt>
                <c:pt idx="8">
                  <c:v>170</c:v>
                </c:pt>
                <c:pt idx="9">
                  <c:v>180</c:v>
                </c:pt>
              </c:numCache>
            </c:numRef>
          </c:xVal>
          <c:yVal>
            <c:numRef>
              <c:f>Sheet1!$E$2:$E$12</c:f>
              <c:numCache>
                <c:formatCode>General</c:formatCode>
                <c:ptCount val="11"/>
                <c:pt idx="0">
                  <c:v>-12401.87662004999</c:v>
                </c:pt>
                <c:pt idx="1">
                  <c:v>-12401.70792004999</c:v>
                </c:pt>
                <c:pt idx="2">
                  <c:v>-12401.60742004999</c:v>
                </c:pt>
                <c:pt idx="3">
                  <c:v>-12401.564320049989</c:v>
                </c:pt>
                <c:pt idx="4">
                  <c:v>-12401.542420049989</c:v>
                </c:pt>
                <c:pt idx="5">
                  <c:v>-12401.52972004999</c:v>
                </c:pt>
                <c:pt idx="6">
                  <c:v>-12401.525020049989</c:v>
                </c:pt>
                <c:pt idx="7">
                  <c:v>-12401.52972004999</c:v>
                </c:pt>
                <c:pt idx="8">
                  <c:v>-12401.542420049989</c:v>
                </c:pt>
                <c:pt idx="9">
                  <c:v>-12401.564320049989</c:v>
                </c:pt>
              </c:numCache>
            </c:numRef>
          </c:yVal>
          <c:smooth val="1"/>
          <c:extLst>
            <c:ext xmlns:c16="http://schemas.microsoft.com/office/drawing/2014/chart" uri="{C3380CC4-5D6E-409C-BE32-E72D297353CC}">
              <c16:uniqueId val="{00000000-9208-4FE4-962B-E5BF1AD9A516}"/>
            </c:ext>
          </c:extLst>
        </c:ser>
        <c:ser>
          <c:idx val="1"/>
          <c:order val="1"/>
          <c:tx>
            <c:v>S_2</c:v>
          </c:tx>
          <c:spPr>
            <a:ln w="19050" cap="rnd">
              <a:solidFill>
                <a:schemeClr val="accent2"/>
              </a:solidFill>
              <a:round/>
            </a:ln>
            <a:effectLst/>
          </c:spPr>
          <c:marker>
            <c:symbol val="none"/>
          </c:marker>
          <c:xVal>
            <c:numRef>
              <c:f>Sheet1!$A$2:$A$11</c:f>
              <c:numCache>
                <c:formatCode>General</c:formatCode>
                <c:ptCount val="10"/>
                <c:pt idx="0">
                  <c:v>90</c:v>
                </c:pt>
                <c:pt idx="1">
                  <c:v>100</c:v>
                </c:pt>
                <c:pt idx="2">
                  <c:v>110</c:v>
                </c:pt>
                <c:pt idx="3">
                  <c:v>120</c:v>
                </c:pt>
                <c:pt idx="4">
                  <c:v>130</c:v>
                </c:pt>
                <c:pt idx="5">
                  <c:v>140</c:v>
                </c:pt>
                <c:pt idx="6">
                  <c:v>150</c:v>
                </c:pt>
                <c:pt idx="7">
                  <c:v>160</c:v>
                </c:pt>
                <c:pt idx="8">
                  <c:v>170</c:v>
                </c:pt>
                <c:pt idx="9">
                  <c:v>180</c:v>
                </c:pt>
              </c:numCache>
            </c:numRef>
          </c:xVal>
          <c:yVal>
            <c:numRef>
              <c:f>Sheet1!$F$2:$F$12</c:f>
              <c:numCache>
                <c:formatCode>General</c:formatCode>
                <c:ptCount val="11"/>
                <c:pt idx="0">
                  <c:v>-12401.607820049989</c:v>
                </c:pt>
                <c:pt idx="1">
                  <c:v>-12401.545220049989</c:v>
                </c:pt>
                <c:pt idx="2">
                  <c:v>-12401.454220049989</c:v>
                </c:pt>
                <c:pt idx="3">
                  <c:v>-12401.361420049989</c:v>
                </c:pt>
                <c:pt idx="4">
                  <c:v>-12401.299420049989</c:v>
                </c:pt>
                <c:pt idx="5">
                  <c:v>-12401.26792004999</c:v>
                </c:pt>
                <c:pt idx="6">
                  <c:v>-12401.258720049989</c:v>
                </c:pt>
                <c:pt idx="7">
                  <c:v>-12401.26792004999</c:v>
                </c:pt>
                <c:pt idx="8">
                  <c:v>-12401.299420049989</c:v>
                </c:pt>
                <c:pt idx="9">
                  <c:v>-12401.361420049989</c:v>
                </c:pt>
              </c:numCache>
            </c:numRef>
          </c:yVal>
          <c:smooth val="1"/>
          <c:extLst>
            <c:ext xmlns:c16="http://schemas.microsoft.com/office/drawing/2014/chart" uri="{C3380CC4-5D6E-409C-BE32-E72D297353CC}">
              <c16:uniqueId val="{00000001-9208-4FE4-962B-E5BF1AD9A516}"/>
            </c:ext>
          </c:extLst>
        </c:ser>
        <c:dLbls>
          <c:showLegendKey val="0"/>
          <c:showVal val="0"/>
          <c:showCatName val="0"/>
          <c:showSerName val="0"/>
          <c:showPercent val="0"/>
          <c:showBubbleSize val="0"/>
        </c:dLbls>
        <c:axId val="1866596463"/>
        <c:axId val="1866596943"/>
      </c:scatterChart>
      <c:valAx>
        <c:axId val="1866596463"/>
        <c:scaling>
          <c:orientation val="minMax"/>
          <c:max val="180"/>
          <c:min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ln>
                      <a:solidFill>
                        <a:schemeClr val="accent1"/>
                      </a:solidFill>
                    </a:ln>
                    <a:solidFill>
                      <a:schemeClr val="tx1">
                        <a:lumMod val="65000"/>
                        <a:lumOff val="35000"/>
                      </a:schemeClr>
                    </a:solidFill>
                    <a:latin typeface="+mn-lt"/>
                    <a:ea typeface="+mn-ea"/>
                    <a:cs typeface="+mn-cs"/>
                  </a:defRPr>
                </a:pPr>
                <a:r>
                  <a:rPr lang="tr-TR" sz="2800" dirty="0" err="1"/>
                  <a:t>Angle</a:t>
                </a:r>
                <a:endParaRPr lang="en-US" sz="2800" dirty="0"/>
              </a:p>
            </c:rich>
          </c:tx>
          <c:layout>
            <c:manualLayout>
              <c:xMode val="edge"/>
              <c:yMode val="edge"/>
              <c:x val="0.50218640937537518"/>
              <c:y val="0.87858191595611745"/>
            </c:manualLayout>
          </c:layout>
          <c:overlay val="0"/>
          <c:spPr>
            <a:noFill/>
            <a:ln>
              <a:noFill/>
            </a:ln>
            <a:effectLst/>
          </c:spPr>
          <c:txPr>
            <a:bodyPr rot="0" spcFirstLastPara="1" vertOverflow="ellipsis" vert="horz" wrap="square" anchor="ctr" anchorCtr="1"/>
            <a:lstStyle/>
            <a:p>
              <a:pPr>
                <a:defRPr sz="1000" b="0" i="0" u="none" strike="noStrike" kern="1200" baseline="0">
                  <a:ln>
                    <a:solidFill>
                      <a:schemeClr val="accent1"/>
                    </a:solidFill>
                  </a:ln>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400" b="0" i="0" u="none" strike="noStrike" kern="1200" baseline="0">
                <a:ln>
                  <a:solidFill>
                    <a:schemeClr val="accent1"/>
                  </a:solidFill>
                </a:ln>
                <a:solidFill>
                  <a:schemeClr val="tx1">
                    <a:lumMod val="65000"/>
                    <a:lumOff val="35000"/>
                  </a:schemeClr>
                </a:solidFill>
                <a:latin typeface="+mn-lt"/>
                <a:ea typeface="+mn-ea"/>
                <a:cs typeface="+mn-cs"/>
              </a:defRPr>
            </a:pPr>
            <a:endParaRPr lang="tr-TR"/>
          </a:p>
        </c:txPr>
        <c:crossAx val="1866596943"/>
        <c:crosses val="autoZero"/>
        <c:crossBetween val="midCat"/>
        <c:majorUnit val="10"/>
      </c:valAx>
      <c:valAx>
        <c:axId val="18665969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ln>
                      <a:solidFill>
                        <a:schemeClr val="accent1"/>
                      </a:solidFill>
                    </a:ln>
                    <a:solidFill>
                      <a:schemeClr val="tx1">
                        <a:lumMod val="65000"/>
                        <a:lumOff val="35000"/>
                      </a:schemeClr>
                    </a:solidFill>
                    <a:latin typeface="+mn-lt"/>
                    <a:ea typeface="+mn-ea"/>
                    <a:cs typeface="+mn-cs"/>
                  </a:defRPr>
                </a:pPr>
                <a:r>
                  <a:rPr lang="tr-TR" sz="2800" dirty="0" err="1"/>
                  <a:t>Excitated</a:t>
                </a:r>
                <a:r>
                  <a:rPr lang="tr-TR" sz="2800" dirty="0"/>
                  <a:t> </a:t>
                </a:r>
                <a:r>
                  <a:rPr lang="tr-TR" sz="2800" dirty="0" err="1"/>
                  <a:t>Energy</a:t>
                </a:r>
                <a:endParaRPr lang="en-US" sz="2800" dirty="0"/>
              </a:p>
            </c:rich>
          </c:tx>
          <c:layout>
            <c:manualLayout>
              <c:xMode val="edge"/>
              <c:yMode val="edge"/>
              <c:x val="1.1859520465800839E-2"/>
              <c:y val="0.31301303881435688"/>
            </c:manualLayout>
          </c:layout>
          <c:overlay val="0"/>
          <c:spPr>
            <a:noFill/>
            <a:ln>
              <a:noFill/>
            </a:ln>
            <a:effectLst/>
          </c:spPr>
          <c:txPr>
            <a:bodyPr rot="-5400000" spcFirstLastPara="1" vertOverflow="ellipsis" vert="horz" wrap="square" anchor="ctr" anchorCtr="1"/>
            <a:lstStyle/>
            <a:p>
              <a:pPr>
                <a:defRPr sz="1000" b="0" i="0" u="none" strike="noStrike" kern="1200" baseline="0">
                  <a:ln>
                    <a:solidFill>
                      <a:schemeClr val="accent1"/>
                    </a:solidFill>
                  </a:ln>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ln>
                  <a:solidFill>
                    <a:schemeClr val="accent1"/>
                  </a:solidFill>
                </a:ln>
                <a:solidFill>
                  <a:schemeClr val="tx1">
                    <a:lumMod val="65000"/>
                    <a:lumOff val="35000"/>
                  </a:schemeClr>
                </a:solidFill>
                <a:latin typeface="+mn-lt"/>
                <a:ea typeface="+mn-ea"/>
                <a:cs typeface="+mn-cs"/>
              </a:defRPr>
            </a:pPr>
            <a:endParaRPr lang="tr-TR"/>
          </a:p>
        </c:txPr>
        <c:crossAx val="186659646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ln>
                <a:solidFill>
                  <a:schemeClr val="accent1"/>
                </a:solidFill>
              </a:ln>
              <a:solidFill>
                <a:schemeClr val="tx1">
                  <a:lumMod val="65000"/>
                  <a:lumOff val="35000"/>
                </a:schemeClr>
              </a:solidFill>
              <a:latin typeface="+mn-lt"/>
              <a:ea typeface="+mn-ea"/>
              <a:cs typeface="+mn-cs"/>
            </a:defRPr>
          </a:pPr>
          <a:endParaRPr lang="tr-T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n>
            <a:solidFill>
              <a:schemeClr val="accent1"/>
            </a:solidFill>
          </a:ln>
        </a:defRPr>
      </a:pPr>
      <a:endParaRPr lang="tr-T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Excitated State eV</c:v>
                </c:pt>
              </c:strCache>
            </c:strRef>
          </c:tx>
          <c:spPr>
            <a:ln w="19050" cap="rnd">
              <a:solidFill>
                <a:schemeClr val="accent1"/>
              </a:solidFill>
              <a:round/>
            </a:ln>
            <a:effectLst/>
          </c:spPr>
          <c:marker>
            <c:symbol val="none"/>
          </c:marker>
          <c:xVal>
            <c:numRef>
              <c:f>Sheet1!$A$2:$A$11</c:f>
              <c:numCache>
                <c:formatCode>General</c:formatCode>
                <c:ptCount val="10"/>
                <c:pt idx="0">
                  <c:v>90</c:v>
                </c:pt>
                <c:pt idx="1">
                  <c:v>100</c:v>
                </c:pt>
                <c:pt idx="2">
                  <c:v>110</c:v>
                </c:pt>
                <c:pt idx="3">
                  <c:v>120</c:v>
                </c:pt>
                <c:pt idx="4">
                  <c:v>130</c:v>
                </c:pt>
                <c:pt idx="5">
                  <c:v>140</c:v>
                </c:pt>
                <c:pt idx="6">
                  <c:v>150</c:v>
                </c:pt>
                <c:pt idx="7">
                  <c:v>160</c:v>
                </c:pt>
                <c:pt idx="8">
                  <c:v>170</c:v>
                </c:pt>
                <c:pt idx="9">
                  <c:v>180</c:v>
                </c:pt>
              </c:numCache>
            </c:numRef>
          </c:xVal>
          <c:yVal>
            <c:numRef>
              <c:f>Sheet1!$B$2:$B$11</c:f>
              <c:numCache>
                <c:formatCode>General</c:formatCode>
                <c:ptCount val="10"/>
                <c:pt idx="0">
                  <c:v>4.3314000000000004</c:v>
                </c:pt>
                <c:pt idx="1">
                  <c:v>4.5000999999999998</c:v>
                </c:pt>
                <c:pt idx="2">
                  <c:v>4.6006</c:v>
                </c:pt>
                <c:pt idx="3">
                  <c:v>4.6436999999999999</c:v>
                </c:pt>
                <c:pt idx="4">
                  <c:v>4.6656000000000004</c:v>
                </c:pt>
                <c:pt idx="5">
                  <c:v>4.6783000000000001</c:v>
                </c:pt>
                <c:pt idx="6">
                  <c:v>4.6829999999999998</c:v>
                </c:pt>
                <c:pt idx="7">
                  <c:v>4.6783000000000001</c:v>
                </c:pt>
                <c:pt idx="8">
                  <c:v>4.6656000000000004</c:v>
                </c:pt>
                <c:pt idx="9">
                  <c:v>4.6436999999999999</c:v>
                </c:pt>
              </c:numCache>
            </c:numRef>
          </c:yVal>
          <c:smooth val="1"/>
          <c:extLst>
            <c:ext xmlns:c16="http://schemas.microsoft.com/office/drawing/2014/chart" uri="{C3380CC4-5D6E-409C-BE32-E72D297353CC}">
              <c16:uniqueId val="{00000000-2052-4154-9186-C06799BFAFD9}"/>
            </c:ext>
          </c:extLst>
        </c:ser>
        <c:dLbls>
          <c:showLegendKey val="0"/>
          <c:showVal val="0"/>
          <c:showCatName val="0"/>
          <c:showSerName val="0"/>
          <c:showPercent val="0"/>
          <c:showBubbleSize val="0"/>
        </c:dLbls>
        <c:axId val="285089951"/>
        <c:axId val="285091391"/>
      </c:scatterChart>
      <c:valAx>
        <c:axId val="285089951"/>
        <c:scaling>
          <c:orientation val="minMax"/>
          <c:max val="180"/>
          <c:min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tr-TR" sz="1000" b="0" i="0" u="none" strike="noStrike" kern="1200" spc="0" baseline="0">
                    <a:solidFill>
                      <a:sysClr val="windowText" lastClr="000000">
                        <a:lumMod val="65000"/>
                        <a:lumOff val="35000"/>
                      </a:sysClr>
                    </a:solidFill>
                  </a:rPr>
                  <a:t>Angle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tr-T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285091391"/>
        <c:crosses val="autoZero"/>
        <c:crossBetween val="midCat"/>
      </c:valAx>
      <c:valAx>
        <c:axId val="2850913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tr-TR"/>
                  <a:t>Excited state eV</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tr-T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28508995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Sheet1!$G$1</c:f>
              <c:strCache>
                <c:ptCount val="1"/>
                <c:pt idx="0">
                  <c:v>Oscilator strength</c:v>
                </c:pt>
              </c:strCache>
            </c:strRef>
          </c:tx>
          <c:spPr>
            <a:ln w="19050" cap="rnd">
              <a:solidFill>
                <a:schemeClr val="accent1"/>
              </a:solidFill>
              <a:round/>
            </a:ln>
            <a:effectLst/>
          </c:spPr>
          <c:marker>
            <c:symbol val="none"/>
          </c:marker>
          <c:xVal>
            <c:numRef>
              <c:f>Sheet1!$A$2:$A$11</c:f>
              <c:numCache>
                <c:formatCode>General</c:formatCode>
                <c:ptCount val="10"/>
                <c:pt idx="0">
                  <c:v>90</c:v>
                </c:pt>
                <c:pt idx="1">
                  <c:v>100</c:v>
                </c:pt>
                <c:pt idx="2">
                  <c:v>110</c:v>
                </c:pt>
                <c:pt idx="3">
                  <c:v>120</c:v>
                </c:pt>
                <c:pt idx="4">
                  <c:v>130</c:v>
                </c:pt>
                <c:pt idx="5">
                  <c:v>140</c:v>
                </c:pt>
                <c:pt idx="6">
                  <c:v>150</c:v>
                </c:pt>
                <c:pt idx="7">
                  <c:v>160</c:v>
                </c:pt>
                <c:pt idx="8">
                  <c:v>170</c:v>
                </c:pt>
                <c:pt idx="9">
                  <c:v>180</c:v>
                </c:pt>
              </c:numCache>
            </c:numRef>
          </c:xVal>
          <c:yVal>
            <c:numRef>
              <c:f>Sheet1!$G$2:$G$11</c:f>
              <c:numCache>
                <c:formatCode>General</c:formatCode>
                <c:ptCount val="10"/>
                <c:pt idx="0">
                  <c:v>9.5600000000000004E-2</c:v>
                </c:pt>
                <c:pt idx="1">
                  <c:v>0.13320000000000001</c:v>
                </c:pt>
                <c:pt idx="2">
                  <c:v>0.13800000000000001</c:v>
                </c:pt>
                <c:pt idx="3">
                  <c:v>0.23350000000000001</c:v>
                </c:pt>
                <c:pt idx="4">
                  <c:v>0.2974</c:v>
                </c:pt>
                <c:pt idx="5">
                  <c:v>0.33839999999999998</c:v>
                </c:pt>
                <c:pt idx="6">
                  <c:v>0.35310000000000002</c:v>
                </c:pt>
                <c:pt idx="7">
                  <c:v>0.33839999999999998</c:v>
                </c:pt>
                <c:pt idx="8">
                  <c:v>0.2974</c:v>
                </c:pt>
                <c:pt idx="9">
                  <c:v>0.23350000000000001</c:v>
                </c:pt>
              </c:numCache>
            </c:numRef>
          </c:yVal>
          <c:smooth val="0"/>
          <c:extLst>
            <c:ext xmlns:c16="http://schemas.microsoft.com/office/drawing/2014/chart" uri="{C3380CC4-5D6E-409C-BE32-E72D297353CC}">
              <c16:uniqueId val="{00000000-FFC1-4061-A6B1-9AD8A7E4C9FE}"/>
            </c:ext>
          </c:extLst>
        </c:ser>
        <c:dLbls>
          <c:showLegendKey val="0"/>
          <c:showVal val="0"/>
          <c:showCatName val="0"/>
          <c:showSerName val="0"/>
          <c:showPercent val="0"/>
          <c:showBubbleSize val="0"/>
        </c:dLbls>
        <c:axId val="400272143"/>
        <c:axId val="400272623"/>
      </c:scatterChart>
      <c:valAx>
        <c:axId val="400272143"/>
        <c:scaling>
          <c:orientation val="minMax"/>
          <c:max val="180"/>
          <c:min val="9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tr-TR"/>
                  <a:t>Angle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tr-T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400272623"/>
        <c:crosses val="autoZero"/>
        <c:crossBetween val="midCat"/>
      </c:valAx>
      <c:valAx>
        <c:axId val="4002726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tr-TR"/>
                  <a:t>Oscilator Strength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tr-TR"/>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400272143"/>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324BCF-6B29-4B09-A7ED-7A0EA377A632}" type="datetimeFigureOut">
              <a:rPr lang="en-US" smtClean="0"/>
              <a:t>1/16/2025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C8A9E-1976-4829-B2C4-F97BD4BA0D73}" type="slidenum">
              <a:rPr lang="en-US" smtClean="0"/>
              <a:t>‹#›</a:t>
            </a:fld>
            <a:endParaRPr lang="en-US"/>
          </a:p>
        </p:txBody>
      </p:sp>
    </p:spTree>
    <p:extLst>
      <p:ext uri="{BB962C8B-B14F-4D97-AF65-F5344CB8AC3E}">
        <p14:creationId xmlns:p14="http://schemas.microsoft.com/office/powerpoint/2010/main" val="1633343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9423BE9-9E3B-4CAE-86BB-8F96344783DC}" type="datetimeFigureOut">
              <a:rPr lang="en-US" smtClean="0"/>
              <a:t>1/16/2025</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ADF57128-5CBA-4F1B-9692-70E1532F595E}" type="slidenum">
              <a:rPr lang="en-US" smtClean="0"/>
              <a:t>‹#›</a:t>
            </a:fld>
            <a:endParaRPr lang="en-US"/>
          </a:p>
        </p:txBody>
      </p:sp>
    </p:spTree>
    <p:extLst>
      <p:ext uri="{BB962C8B-B14F-4D97-AF65-F5344CB8AC3E}">
        <p14:creationId xmlns:p14="http://schemas.microsoft.com/office/powerpoint/2010/main" val="1054756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23BE9-9E3B-4CAE-86BB-8F96344783DC}"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57128-5CBA-4F1B-9692-70E1532F595E}" type="slidenum">
              <a:rPr lang="en-US" smtClean="0"/>
              <a:t>‹#›</a:t>
            </a:fld>
            <a:endParaRPr lang="en-US"/>
          </a:p>
        </p:txBody>
      </p:sp>
    </p:spTree>
    <p:extLst>
      <p:ext uri="{BB962C8B-B14F-4D97-AF65-F5344CB8AC3E}">
        <p14:creationId xmlns:p14="http://schemas.microsoft.com/office/powerpoint/2010/main" val="3396010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23BE9-9E3B-4CAE-86BB-8F96344783DC}"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57128-5CBA-4F1B-9692-70E1532F595E}" type="slidenum">
              <a:rPr lang="en-US" smtClean="0"/>
              <a:t>‹#›</a:t>
            </a:fld>
            <a:endParaRPr lang="en-US"/>
          </a:p>
        </p:txBody>
      </p:sp>
    </p:spTree>
    <p:extLst>
      <p:ext uri="{BB962C8B-B14F-4D97-AF65-F5344CB8AC3E}">
        <p14:creationId xmlns:p14="http://schemas.microsoft.com/office/powerpoint/2010/main" val="1742504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23BE9-9E3B-4CAE-86BB-8F96344783DC}"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57128-5CBA-4F1B-9692-70E1532F595E}" type="slidenum">
              <a:rPr lang="en-US" smtClean="0"/>
              <a:t>‹#›</a:t>
            </a:fld>
            <a:endParaRPr lang="en-US"/>
          </a:p>
        </p:txBody>
      </p:sp>
    </p:spTree>
    <p:extLst>
      <p:ext uri="{BB962C8B-B14F-4D97-AF65-F5344CB8AC3E}">
        <p14:creationId xmlns:p14="http://schemas.microsoft.com/office/powerpoint/2010/main" val="390873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23BE9-9E3B-4CAE-86BB-8F96344783DC}"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57128-5CBA-4F1B-9692-70E1532F595E}" type="slidenum">
              <a:rPr lang="en-US" smtClean="0"/>
              <a:t>‹#›</a:t>
            </a:fld>
            <a:endParaRPr lang="en-US"/>
          </a:p>
        </p:txBody>
      </p:sp>
    </p:spTree>
    <p:extLst>
      <p:ext uri="{BB962C8B-B14F-4D97-AF65-F5344CB8AC3E}">
        <p14:creationId xmlns:p14="http://schemas.microsoft.com/office/powerpoint/2010/main" val="940040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423BE9-9E3B-4CAE-86BB-8F96344783DC}"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57128-5CBA-4F1B-9692-70E1532F595E}" type="slidenum">
              <a:rPr lang="en-US" smtClean="0"/>
              <a:t>‹#›</a:t>
            </a:fld>
            <a:endParaRPr lang="en-US"/>
          </a:p>
        </p:txBody>
      </p:sp>
    </p:spTree>
    <p:extLst>
      <p:ext uri="{BB962C8B-B14F-4D97-AF65-F5344CB8AC3E}">
        <p14:creationId xmlns:p14="http://schemas.microsoft.com/office/powerpoint/2010/main" val="3741121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423BE9-9E3B-4CAE-86BB-8F96344783DC}" type="datetimeFigureOut">
              <a:rPr lang="en-US" smtClean="0"/>
              <a:t>1/16/2025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F57128-5CBA-4F1B-9692-70E1532F595E}" type="slidenum">
              <a:rPr lang="en-US" smtClean="0"/>
              <a:t>‹#›</a:t>
            </a:fld>
            <a:endParaRPr lang="en-US"/>
          </a:p>
        </p:txBody>
      </p:sp>
    </p:spTree>
    <p:extLst>
      <p:ext uri="{BB962C8B-B14F-4D97-AF65-F5344CB8AC3E}">
        <p14:creationId xmlns:p14="http://schemas.microsoft.com/office/powerpoint/2010/main" val="680943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423BE9-9E3B-4CAE-86BB-8F96344783DC}" type="datetimeFigureOut">
              <a:rPr lang="en-US" smtClean="0"/>
              <a:t>1/16/2025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F57128-5CBA-4F1B-9692-70E1532F595E}" type="slidenum">
              <a:rPr lang="en-US" smtClean="0"/>
              <a:t>‹#›</a:t>
            </a:fld>
            <a:endParaRPr lang="en-US"/>
          </a:p>
        </p:txBody>
      </p:sp>
    </p:spTree>
    <p:extLst>
      <p:ext uri="{BB962C8B-B14F-4D97-AF65-F5344CB8AC3E}">
        <p14:creationId xmlns:p14="http://schemas.microsoft.com/office/powerpoint/2010/main" val="901551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23BE9-9E3B-4CAE-86BB-8F96344783DC}" type="datetimeFigureOut">
              <a:rPr lang="en-US" smtClean="0"/>
              <a:t>1/16/2025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F57128-5CBA-4F1B-9692-70E1532F595E}" type="slidenum">
              <a:rPr lang="en-US" smtClean="0"/>
              <a:t>‹#›</a:t>
            </a:fld>
            <a:endParaRPr lang="en-US"/>
          </a:p>
        </p:txBody>
      </p:sp>
    </p:spTree>
    <p:extLst>
      <p:ext uri="{BB962C8B-B14F-4D97-AF65-F5344CB8AC3E}">
        <p14:creationId xmlns:p14="http://schemas.microsoft.com/office/powerpoint/2010/main" val="4238664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E9423BE9-9E3B-4CAE-86BB-8F96344783DC}"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ADF57128-5CBA-4F1B-9692-70E1532F595E}" type="slidenum">
              <a:rPr lang="en-US" smtClean="0"/>
              <a:t>‹#›</a:t>
            </a:fld>
            <a:endParaRPr lang="en-US"/>
          </a:p>
        </p:txBody>
      </p:sp>
    </p:spTree>
    <p:extLst>
      <p:ext uri="{BB962C8B-B14F-4D97-AF65-F5344CB8AC3E}">
        <p14:creationId xmlns:p14="http://schemas.microsoft.com/office/powerpoint/2010/main" val="1550526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E9423BE9-9E3B-4CAE-86BB-8F96344783DC}" type="datetimeFigureOut">
              <a:rPr lang="en-US" smtClean="0"/>
              <a:t>1/16/2025</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ADF57128-5CBA-4F1B-9692-70E1532F595E}" type="slidenum">
              <a:rPr lang="en-US" smtClean="0"/>
              <a:t>‹#›</a:t>
            </a:fld>
            <a:endParaRPr lang="en-US"/>
          </a:p>
        </p:txBody>
      </p:sp>
    </p:spTree>
    <p:extLst>
      <p:ext uri="{BB962C8B-B14F-4D97-AF65-F5344CB8AC3E}">
        <p14:creationId xmlns:p14="http://schemas.microsoft.com/office/powerpoint/2010/main" val="4193742688"/>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9423BE9-9E3B-4CAE-86BB-8F96344783DC}" type="datetimeFigureOut">
              <a:rPr lang="en-US" smtClean="0"/>
              <a:t>1/16/2025</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ADF57128-5CBA-4F1B-9692-70E1532F595E}" type="slidenum">
              <a:rPr lang="en-US" smtClean="0"/>
              <a:t>‹#›</a:t>
            </a:fld>
            <a:endParaRPr lang="en-US"/>
          </a:p>
        </p:txBody>
      </p:sp>
    </p:spTree>
    <p:extLst>
      <p:ext uri="{BB962C8B-B14F-4D97-AF65-F5344CB8AC3E}">
        <p14:creationId xmlns:p14="http://schemas.microsoft.com/office/powerpoint/2010/main" val="390520677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FEBD90-246A-AD22-0068-BC8323FD2A15}"/>
              </a:ext>
            </a:extLst>
          </p:cNvPr>
          <p:cNvSpPr>
            <a:spLocks noGrp="1"/>
          </p:cNvSpPr>
          <p:nvPr>
            <p:ph type="ctrTitle"/>
          </p:nvPr>
        </p:nvSpPr>
        <p:spPr>
          <a:xfrm>
            <a:off x="499924" y="735106"/>
            <a:ext cx="11236556" cy="2928470"/>
          </a:xfrm>
        </p:spPr>
        <p:txBody>
          <a:bodyPr anchor="b">
            <a:normAutofit/>
          </a:bodyPr>
          <a:lstStyle/>
          <a:p>
            <a:pPr algn="l"/>
            <a:r>
              <a:rPr lang="en-US" sz="4400" b="1" dirty="0">
                <a:solidFill>
                  <a:srgbClr val="FFFFFF"/>
                </a:solidFill>
              </a:rPr>
              <a:t>Long-range corrected time-dependent density functional study on fluorescence of 4,4′-dimethylaminobenzonitrile.</a:t>
            </a:r>
            <a:br>
              <a:rPr lang="tr-TR" sz="4400" b="1" dirty="0">
                <a:solidFill>
                  <a:srgbClr val="FFFFFF"/>
                </a:solidFill>
              </a:rPr>
            </a:br>
            <a:br>
              <a:rPr lang="tr-TR" sz="3000" dirty="0">
                <a:solidFill>
                  <a:srgbClr val="FFFFFF"/>
                </a:solidFill>
              </a:rPr>
            </a:br>
            <a:r>
              <a:rPr lang="en-US" sz="3000" dirty="0">
                <a:solidFill>
                  <a:srgbClr val="FFFFFF"/>
                </a:solidFill>
              </a:rPr>
              <a:t>Chiba, </a:t>
            </a:r>
            <a:r>
              <a:rPr lang="en-US" sz="3000" dirty="0" err="1">
                <a:solidFill>
                  <a:srgbClr val="FFFFFF"/>
                </a:solidFill>
              </a:rPr>
              <a:t>Mahito</a:t>
            </a:r>
            <a:r>
              <a:rPr lang="en-US" sz="3000" dirty="0">
                <a:solidFill>
                  <a:srgbClr val="FFFFFF"/>
                </a:solidFill>
              </a:rPr>
              <a:t> &amp; </a:t>
            </a:r>
            <a:r>
              <a:rPr lang="en-US" sz="3000" dirty="0" err="1">
                <a:solidFill>
                  <a:srgbClr val="FFFFFF"/>
                </a:solidFill>
              </a:rPr>
              <a:t>Tsuneda</a:t>
            </a:r>
            <a:r>
              <a:rPr lang="en-US" sz="3000" dirty="0">
                <a:solidFill>
                  <a:srgbClr val="FFFFFF"/>
                </a:solidFill>
              </a:rPr>
              <a:t>, Takao &amp; </a:t>
            </a:r>
            <a:r>
              <a:rPr lang="en-US" sz="3000" dirty="0" err="1">
                <a:solidFill>
                  <a:srgbClr val="FFFFFF"/>
                </a:solidFill>
              </a:rPr>
              <a:t>Hirao</a:t>
            </a:r>
            <a:r>
              <a:rPr lang="en-US" sz="3000" dirty="0">
                <a:solidFill>
                  <a:srgbClr val="FFFFFF"/>
                </a:solidFill>
              </a:rPr>
              <a:t>, </a:t>
            </a:r>
            <a:r>
              <a:rPr lang="en-US" sz="3000" dirty="0" err="1">
                <a:solidFill>
                  <a:srgbClr val="FFFFFF"/>
                </a:solidFill>
              </a:rPr>
              <a:t>Kimihiko</a:t>
            </a:r>
            <a:r>
              <a:rPr lang="en-US" sz="3000" dirty="0">
                <a:solidFill>
                  <a:srgbClr val="FFFFFF"/>
                </a:solidFill>
              </a:rPr>
              <a:t>. (2007). </a:t>
            </a:r>
            <a:br>
              <a:rPr lang="tr-TR" sz="3000" dirty="0">
                <a:solidFill>
                  <a:srgbClr val="FFFFFF"/>
                </a:solidFill>
              </a:rPr>
            </a:br>
            <a:r>
              <a:rPr lang="en-US" sz="3000" dirty="0">
                <a:solidFill>
                  <a:srgbClr val="FFFFFF"/>
                </a:solidFill>
              </a:rPr>
              <a:t>The Journal of chemical physics. 126. 034504. 10.1063/1.2426335. </a:t>
            </a:r>
          </a:p>
        </p:txBody>
      </p:sp>
      <p:sp>
        <p:nvSpPr>
          <p:cNvPr id="3" name="Subtitle 2">
            <a:extLst>
              <a:ext uri="{FF2B5EF4-FFF2-40B4-BE49-F238E27FC236}">
                <a16:creationId xmlns:a16="http://schemas.microsoft.com/office/drawing/2014/main" id="{5E99B0E8-7390-AE6D-E989-8A398816CA47}"/>
              </a:ext>
            </a:extLst>
          </p:cNvPr>
          <p:cNvSpPr>
            <a:spLocks noGrp="1"/>
          </p:cNvSpPr>
          <p:nvPr>
            <p:ph type="subTitle" idx="1"/>
          </p:nvPr>
        </p:nvSpPr>
        <p:spPr>
          <a:xfrm>
            <a:off x="455520" y="4492133"/>
            <a:ext cx="10005951" cy="1458258"/>
          </a:xfrm>
        </p:spPr>
        <p:txBody>
          <a:bodyPr anchor="ctr">
            <a:normAutofit lnSpcReduction="10000"/>
          </a:bodyPr>
          <a:lstStyle/>
          <a:p>
            <a:pPr algn="l"/>
            <a:r>
              <a:rPr lang="tr-TR" dirty="0" err="1"/>
              <a:t>Computational</a:t>
            </a:r>
            <a:r>
              <a:rPr lang="tr-TR" dirty="0"/>
              <a:t> </a:t>
            </a:r>
            <a:r>
              <a:rPr lang="tr-TR" dirty="0" err="1"/>
              <a:t>Chemistry</a:t>
            </a:r>
            <a:r>
              <a:rPr lang="tr-TR" dirty="0"/>
              <a:t>- Nurefşan Nazlı </a:t>
            </a:r>
            <a:r>
              <a:rPr lang="tr-TR" dirty="0" err="1"/>
              <a:t>Yüzükırmızı</a:t>
            </a:r>
            <a:r>
              <a:rPr lang="tr-TR" dirty="0"/>
              <a:t>- 280102002</a:t>
            </a:r>
          </a:p>
          <a:p>
            <a:pPr algn="l"/>
            <a:r>
              <a:rPr lang="tr-TR" dirty="0"/>
              <a:t>FINAL</a:t>
            </a:r>
            <a:endParaRPr lang="en-US" dirty="0"/>
          </a:p>
        </p:txBody>
      </p:sp>
    </p:spTree>
    <p:extLst>
      <p:ext uri="{BB962C8B-B14F-4D97-AF65-F5344CB8AC3E}">
        <p14:creationId xmlns:p14="http://schemas.microsoft.com/office/powerpoint/2010/main" val="3867615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5658F0-00CC-1DC9-8278-A331EFBD7797}"/>
                  </a:ext>
                </a:extLst>
              </p:cNvPr>
              <p:cNvSpPr>
                <a:spLocks noGrp="1"/>
              </p:cNvSpPr>
              <p:nvPr>
                <p:ph idx="1"/>
              </p:nvPr>
            </p:nvSpPr>
            <p:spPr>
              <a:xfrm>
                <a:off x="345057" y="331304"/>
                <a:ext cx="11559395" cy="6224771"/>
              </a:xfrm>
            </p:spPr>
            <p:txBody>
              <a:bodyPr>
                <a:normAutofit fontScale="92500" lnSpcReduction="10000"/>
              </a:bodyPr>
              <a:lstStyle/>
              <a:p>
                <a:pPr marL="0" indent="0">
                  <a:buNone/>
                </a:pPr>
                <a:r>
                  <a:rPr lang="en-US" b="1" dirty="0"/>
                  <a:t>B. Long-Range Corrected Time-Dependent Density Functional Theory (LC-TDDFT)Basic Equations:</a:t>
                </a:r>
                <a:endParaRPr lang="tr-TR" b="1" dirty="0"/>
              </a:p>
              <a:p>
                <a:pPr lvl="1"/>
                <a:r>
                  <a:rPr lang="en-US" dirty="0"/>
                  <a:t>In TDDFT, the excitation energy (Ω) and the corresponding excitation vectors (X,Y) are obtained by solving the following eigenvalue equation:</a:t>
                </a:r>
                <a:endParaRPr lang="tr-TR" dirty="0"/>
              </a:p>
              <a:p>
                <a:pPr marL="457200" lvl="1" indent="0">
                  <a:buNone/>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tr-TR" b="0" i="1" smtClean="0">
                                    <a:latin typeface="Cambria Math" panose="02040503050406030204" pitchFamily="18" charset="0"/>
                                  </a:rPr>
                                  <m:t>𝐴</m:t>
                                </m:r>
                              </m:e>
                              <m:e>
                                <m:r>
                                  <a:rPr lang="tr-TR" b="0" i="1" smtClean="0">
                                    <a:latin typeface="Cambria Math" panose="02040503050406030204" pitchFamily="18" charset="0"/>
                                  </a:rPr>
                                  <m:t>𝐵</m:t>
                                </m:r>
                              </m:e>
                            </m:mr>
                            <m:mr>
                              <m:e>
                                <m:r>
                                  <a:rPr lang="tr-TR" b="0" i="1" smtClean="0">
                                    <a:latin typeface="Cambria Math" panose="02040503050406030204" pitchFamily="18" charset="0"/>
                                  </a:rPr>
                                  <m:t>𝐵</m:t>
                                </m:r>
                              </m:e>
                              <m:e>
                                <m:r>
                                  <a:rPr lang="tr-TR" b="0" i="1" smtClean="0">
                                    <a:latin typeface="Cambria Math" panose="02040503050406030204" pitchFamily="18" charset="0"/>
                                  </a:rPr>
                                  <m:t>𝐴</m:t>
                                </m:r>
                              </m:e>
                            </m:mr>
                          </m:m>
                        </m:e>
                      </m:d>
                      <m:m>
                        <m:mPr>
                          <m:mcs>
                            <m:mc>
                              <m:mcPr>
                                <m:count m:val="1"/>
                                <m:mcJc m:val="center"/>
                              </m:mcPr>
                            </m:mc>
                          </m:mcs>
                          <m:ctrlPr>
                            <a:rPr lang="en-US" i="1" smtClean="0">
                              <a:latin typeface="Cambria Math" panose="02040503050406030204" pitchFamily="18" charset="0"/>
                            </a:rPr>
                          </m:ctrlPr>
                        </m:mPr>
                        <m:mr>
                          <m:e>
                            <m:r>
                              <m:rPr>
                                <m:brk m:alnAt="7"/>
                              </m:rPr>
                              <a:rPr lang="tr-TR" b="0" i="1" smtClean="0">
                                <a:latin typeface="Cambria Math" panose="02040503050406030204" pitchFamily="18" charset="0"/>
                              </a:rPr>
                              <m:t>𝑥</m:t>
                            </m:r>
                          </m:e>
                        </m:mr>
                        <m:mr>
                          <m:e>
                            <m:r>
                              <a:rPr lang="tr-TR" b="0" i="1" smtClean="0">
                                <a:latin typeface="Cambria Math" panose="02040503050406030204" pitchFamily="18" charset="0"/>
                              </a:rPr>
                              <m:t>𝑌</m:t>
                            </m:r>
                          </m:e>
                        </m:mr>
                      </m:m>
                      <m:r>
                        <a:rPr lang="tr-TR" b="0" i="1" smtClean="0">
                          <a:latin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𝜔</m:t>
                      </m:r>
                      <m:d>
                        <m:dPr>
                          <m:ctrlPr>
                            <a:rPr lang="tr-TR" b="0" i="1" smtClean="0">
                              <a:latin typeface="Cambria Math" panose="02040503050406030204" pitchFamily="18" charset="0"/>
                            </a:rPr>
                          </m:ctrlPr>
                        </m:dPr>
                        <m:e>
                          <m:m>
                            <m:mPr>
                              <m:mcs>
                                <m:mc>
                                  <m:mcPr>
                                    <m:count m:val="2"/>
                                    <m:mcJc m:val="center"/>
                                  </m:mcPr>
                                </m:mc>
                              </m:mcs>
                              <m:ctrlPr>
                                <a:rPr lang="tr-TR" b="0" i="1" smtClean="0">
                                  <a:latin typeface="Cambria Math" panose="02040503050406030204" pitchFamily="18" charset="0"/>
                                </a:rPr>
                              </m:ctrlPr>
                            </m:mPr>
                            <m:mr>
                              <m:e>
                                <m:r>
                                  <m:rPr>
                                    <m:brk m:alnAt="7"/>
                                  </m:rPr>
                                  <a:rPr lang="tr-TR" b="0" i="1" smtClean="0">
                                    <a:latin typeface="Cambria Math" panose="02040503050406030204" pitchFamily="18" charset="0"/>
                                  </a:rPr>
                                  <m:t>1</m:t>
                                </m:r>
                              </m:e>
                              <m:e>
                                <m:r>
                                  <a:rPr lang="tr-TR" b="0" i="1" smtClean="0">
                                    <a:latin typeface="Cambria Math" panose="02040503050406030204" pitchFamily="18" charset="0"/>
                                  </a:rPr>
                                  <m:t>0</m:t>
                                </m:r>
                              </m:e>
                            </m:mr>
                            <m:mr>
                              <m:e>
                                <m:r>
                                  <a:rPr lang="tr-TR" b="0" i="1" smtClean="0">
                                    <a:latin typeface="Cambria Math" panose="02040503050406030204" pitchFamily="18" charset="0"/>
                                  </a:rPr>
                                  <m:t>0</m:t>
                                </m:r>
                              </m:e>
                              <m:e>
                                <m:r>
                                  <a:rPr lang="tr-TR" b="0" i="1" smtClean="0">
                                    <a:latin typeface="Cambria Math" panose="02040503050406030204" pitchFamily="18" charset="0"/>
                                  </a:rPr>
                                  <m:t>−1</m:t>
                                </m:r>
                              </m:e>
                            </m:mr>
                          </m:m>
                        </m:e>
                      </m:d>
                      <m:m>
                        <m:mPr>
                          <m:mcs>
                            <m:mc>
                              <m:mcPr>
                                <m:count m:val="1"/>
                                <m:mcJc m:val="center"/>
                              </m:mcPr>
                            </m:mc>
                          </m:mcs>
                          <m:ctrlPr>
                            <a:rPr lang="tr-TR" b="0" i="1" smtClean="0">
                              <a:latin typeface="Cambria Math" panose="02040503050406030204" pitchFamily="18" charset="0"/>
                            </a:rPr>
                          </m:ctrlPr>
                        </m:mPr>
                        <m:mr>
                          <m:e>
                            <m:r>
                              <m:rPr>
                                <m:brk m:alnAt="7"/>
                              </m:rPr>
                              <a:rPr lang="tr-TR" b="0" i="1" smtClean="0">
                                <a:latin typeface="Cambria Math" panose="02040503050406030204" pitchFamily="18" charset="0"/>
                              </a:rPr>
                              <m:t>𝑥</m:t>
                            </m:r>
                          </m:e>
                        </m:mr>
                        <m:mr>
                          <m:e>
                            <m:r>
                              <a:rPr lang="tr-TR" b="0" i="1" smtClean="0">
                                <a:latin typeface="Cambria Math" panose="02040503050406030204" pitchFamily="18" charset="0"/>
                              </a:rPr>
                              <m:t>𝑌</m:t>
                            </m:r>
                          </m:e>
                        </m:mr>
                      </m:m>
                    </m:oMath>
                  </m:oMathPara>
                </a14:m>
                <a:endParaRPr lang="tr-TR" dirty="0"/>
              </a:p>
              <a:p>
                <a:pPr lvl="1">
                  <a:buFont typeface="Wingdings" panose="05000000000000000000" pitchFamily="2" charset="2"/>
                  <a:buChar char="§"/>
                </a:pPr>
                <a:r>
                  <a:rPr lang="en-US" b="1" dirty="0"/>
                  <a:t>Matrix Elements:</a:t>
                </a:r>
                <a:endParaRPr lang="tr-TR" b="1" dirty="0"/>
              </a:p>
              <a:p>
                <a:pPr marL="457200" lvl="1" indent="0">
                  <a:buNone/>
                </a:pPr>
                <a:r>
                  <a:rPr lang="en-US" dirty="0"/>
                  <a:t>The matrix elements A and B are expressed as:</a:t>
                </a:r>
                <a:endParaRPr lang="tr-TR" dirty="0"/>
              </a:p>
              <a:p>
                <a:pPr marL="457200" lvl="1" indent="0">
                  <a:buNone/>
                </a:pPr>
                <a14:m>
                  <m:oMathPara xmlns:m="http://schemas.openxmlformats.org/officeDocument/2006/math">
                    <m:oMathParaPr>
                      <m:jc m:val="centerGroup"/>
                    </m:oMathParaPr>
                    <m:oMath xmlns:m="http://schemas.openxmlformats.org/officeDocument/2006/math">
                      <m:sSub>
                        <m:sSubPr>
                          <m:ctrlPr>
                            <a:rPr lang="tr-TR" b="0" i="1" dirty="0" smtClean="0">
                              <a:latin typeface="Cambria Math" panose="02040503050406030204" pitchFamily="18" charset="0"/>
                            </a:rPr>
                          </m:ctrlPr>
                        </m:sSubPr>
                        <m:e>
                          <m:r>
                            <a:rPr lang="tr-TR" i="1" dirty="0" smtClean="0">
                              <a:latin typeface="Cambria Math" panose="02040503050406030204" pitchFamily="18" charset="0"/>
                            </a:rPr>
                            <m:t>𝐴</m:t>
                          </m:r>
                        </m:e>
                        <m:sub>
                          <m:r>
                            <a:rPr lang="tr-TR" b="0" i="1" dirty="0" smtClean="0">
                              <a:latin typeface="Cambria Math" panose="02040503050406030204" pitchFamily="18" charset="0"/>
                            </a:rPr>
                            <m:t>𝑎𝑖</m:t>
                          </m:r>
                          <m:r>
                            <a:rPr lang="tr-TR" b="0" i="1" dirty="0" smtClean="0">
                              <a:latin typeface="Cambria Math" panose="02040503050406030204" pitchFamily="18" charset="0"/>
                            </a:rPr>
                            <m:t>,</m:t>
                          </m:r>
                          <m:r>
                            <a:rPr lang="tr-TR" b="0" i="1" dirty="0" smtClean="0">
                              <a:latin typeface="Cambria Math" panose="02040503050406030204" pitchFamily="18" charset="0"/>
                            </a:rPr>
                            <m:t>𝑏𝑗</m:t>
                          </m:r>
                        </m:sub>
                      </m:sSub>
                      <m:r>
                        <a:rPr lang="tr-TR" i="1" dirty="0" smtClean="0">
                          <a:latin typeface="Cambria Math" panose="02040503050406030204" pitchFamily="18" charset="0"/>
                        </a:rPr>
                        <m:t> = </m:t>
                      </m:r>
                      <m:sSub>
                        <m:sSubPr>
                          <m:ctrlPr>
                            <a:rPr lang="tr-TR" b="0" i="1" dirty="0" smtClean="0">
                              <a:latin typeface="Cambria Math" panose="02040503050406030204" pitchFamily="18" charset="0"/>
                            </a:rPr>
                          </m:ctrlPr>
                        </m:sSubPr>
                        <m:e>
                          <m:r>
                            <a:rPr lang="tr-TR" i="1" dirty="0" smtClean="0">
                              <a:latin typeface="Cambria Math" panose="02040503050406030204" pitchFamily="18" charset="0"/>
                            </a:rPr>
                            <m:t>𝛿</m:t>
                          </m:r>
                        </m:e>
                        <m:sub>
                          <m:r>
                            <a:rPr lang="tr-TR" i="1" dirty="0" err="1" smtClean="0">
                              <a:latin typeface="Cambria Math" panose="02040503050406030204" pitchFamily="18" charset="0"/>
                            </a:rPr>
                            <m:t>𝑎𝑏</m:t>
                          </m:r>
                        </m:sub>
                      </m:sSub>
                      <m:sSub>
                        <m:sSubPr>
                          <m:ctrlPr>
                            <a:rPr lang="tr-TR" b="0" i="1" dirty="0" smtClean="0">
                              <a:latin typeface="Cambria Math" panose="02040503050406030204" pitchFamily="18" charset="0"/>
                            </a:rPr>
                          </m:ctrlPr>
                        </m:sSubPr>
                        <m:e>
                          <m:r>
                            <a:rPr lang="tr-TR" i="1" dirty="0" smtClean="0">
                              <a:latin typeface="Cambria Math" panose="02040503050406030204" pitchFamily="18" charset="0"/>
                            </a:rPr>
                            <m:t>𝛿</m:t>
                          </m:r>
                        </m:e>
                        <m:sub>
                          <m:r>
                            <a:rPr lang="tr-TR" i="1" dirty="0" err="1" smtClean="0">
                              <a:latin typeface="Cambria Math" panose="02040503050406030204" pitchFamily="18" charset="0"/>
                            </a:rPr>
                            <m:t>𝑖𝑗</m:t>
                          </m:r>
                        </m:sub>
                      </m:sSub>
                      <m:d>
                        <m:dPr>
                          <m:ctrlPr>
                            <a:rPr lang="tr-TR" b="0" i="1" dirty="0" smtClean="0">
                              <a:latin typeface="Cambria Math" panose="02040503050406030204" pitchFamily="18" charset="0"/>
                            </a:rPr>
                          </m:ctrlPr>
                        </m:dPr>
                        <m:e>
                          <m:sSub>
                            <m:sSubPr>
                              <m:ctrlPr>
                                <a:rPr lang="tr-TR" b="0" i="1" dirty="0" smtClean="0">
                                  <a:latin typeface="Cambria Math" panose="02040503050406030204" pitchFamily="18" charset="0"/>
                                  <a:ea typeface="Cambria Math" panose="02040503050406030204" pitchFamily="18" charset="0"/>
                                </a:rPr>
                              </m:ctrlPr>
                            </m:sSubPr>
                            <m:e>
                              <m:r>
                                <a:rPr lang="tr-TR" b="0" i="1" dirty="0" smtClean="0">
                                  <a:latin typeface="Cambria Math" panose="02040503050406030204" pitchFamily="18" charset="0"/>
                                  <a:ea typeface="Cambria Math" panose="02040503050406030204" pitchFamily="18" charset="0"/>
                                </a:rPr>
                                <m:t>𝜀</m:t>
                              </m:r>
                            </m:e>
                            <m:sub>
                              <m:r>
                                <a:rPr lang="tr-TR" i="1" dirty="0" smtClean="0">
                                  <a:latin typeface="Cambria Math" panose="02040503050406030204" pitchFamily="18" charset="0"/>
                                </a:rPr>
                                <m:t>𝑎</m:t>
                              </m:r>
                            </m:sub>
                          </m:sSub>
                          <m:r>
                            <a:rPr lang="tr-TR" i="1" dirty="0" smtClean="0">
                              <a:latin typeface="Cambria Math" panose="02040503050406030204" pitchFamily="18" charset="0"/>
                            </a:rPr>
                            <m:t> −</m:t>
                          </m:r>
                          <m:sSub>
                            <m:sSubPr>
                              <m:ctrlPr>
                                <a:rPr lang="tr-TR" b="0" i="1" dirty="0" smtClean="0">
                                  <a:latin typeface="Cambria Math" panose="02040503050406030204" pitchFamily="18" charset="0"/>
                                  <a:ea typeface="Cambria Math" panose="02040503050406030204" pitchFamily="18" charset="0"/>
                                </a:rPr>
                              </m:ctrlPr>
                            </m:sSubPr>
                            <m:e>
                              <m:r>
                                <a:rPr lang="tr-TR" i="1" dirty="0" smtClean="0">
                                  <a:latin typeface="Cambria Math" panose="02040503050406030204" pitchFamily="18" charset="0"/>
                                  <a:ea typeface="Cambria Math" panose="02040503050406030204" pitchFamily="18" charset="0"/>
                                </a:rPr>
                                <m:t>𝜀</m:t>
                              </m:r>
                            </m:e>
                            <m:sub>
                              <m:r>
                                <a:rPr lang="tr-TR" i="1" dirty="0" smtClean="0">
                                  <a:latin typeface="Cambria Math" panose="02040503050406030204" pitchFamily="18" charset="0"/>
                                </a:rPr>
                                <m:t>𝑖</m:t>
                              </m:r>
                            </m:sub>
                          </m:sSub>
                        </m:e>
                      </m:d>
                      <m:r>
                        <a:rPr lang="tr-TR" i="1" dirty="0" smtClean="0">
                          <a:latin typeface="Cambria Math" panose="02040503050406030204" pitchFamily="18" charset="0"/>
                        </a:rPr>
                        <m:t>+ </m:t>
                      </m:r>
                      <m:sSub>
                        <m:sSubPr>
                          <m:ctrlPr>
                            <a:rPr lang="tr-TR" b="0" i="1" dirty="0" smtClean="0">
                              <a:latin typeface="Cambria Math" panose="02040503050406030204" pitchFamily="18" charset="0"/>
                            </a:rPr>
                          </m:ctrlPr>
                        </m:sSubPr>
                        <m:e>
                          <m:r>
                            <a:rPr lang="tr-TR" i="1" dirty="0" err="1" smtClean="0">
                              <a:latin typeface="Cambria Math" panose="02040503050406030204" pitchFamily="18" charset="0"/>
                            </a:rPr>
                            <m:t>𝐾</m:t>
                          </m:r>
                        </m:e>
                        <m:sub>
                          <m:r>
                            <a:rPr lang="tr-TR" i="1" dirty="0" err="1" smtClean="0">
                              <a:latin typeface="Cambria Math" panose="02040503050406030204" pitchFamily="18" charset="0"/>
                            </a:rPr>
                            <m:t>𝑎𝑖</m:t>
                          </m:r>
                          <m:r>
                            <a:rPr lang="tr-TR" b="0" i="1" dirty="0" smtClean="0">
                              <a:latin typeface="Cambria Math" panose="02040503050406030204" pitchFamily="18" charset="0"/>
                            </a:rPr>
                            <m:t>,</m:t>
                          </m:r>
                          <m:r>
                            <a:rPr lang="tr-TR" b="0" i="1" dirty="0" smtClean="0">
                              <a:latin typeface="Cambria Math" panose="02040503050406030204" pitchFamily="18" charset="0"/>
                            </a:rPr>
                            <m:t>𝑏𝑗</m:t>
                          </m:r>
                        </m:sub>
                      </m:sSub>
                    </m:oMath>
                  </m:oMathPara>
                </a14:m>
                <a:endParaRPr lang="tr-TR" b="0" dirty="0"/>
              </a:p>
              <a:p>
                <a:pPr marL="457200" lvl="1" indent="0">
                  <a:buNone/>
                </a:pPr>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𝐵</m:t>
                          </m:r>
                        </m:e>
                        <m:sub>
                          <m:r>
                            <a:rPr lang="tr-TR" b="0" i="1" smtClean="0">
                              <a:latin typeface="Cambria Math" panose="02040503050406030204" pitchFamily="18" charset="0"/>
                            </a:rPr>
                            <m:t>𝑎𝑖</m:t>
                          </m:r>
                          <m:r>
                            <a:rPr lang="tr-TR" b="0" i="1" smtClean="0">
                              <a:latin typeface="Cambria Math" panose="02040503050406030204" pitchFamily="18" charset="0"/>
                            </a:rPr>
                            <m:t>,</m:t>
                          </m:r>
                          <m:r>
                            <a:rPr lang="tr-TR" b="0" i="1" smtClean="0">
                              <a:latin typeface="Cambria Math" panose="02040503050406030204" pitchFamily="18" charset="0"/>
                            </a:rPr>
                            <m:t>𝑏𝑗</m:t>
                          </m:r>
                        </m:sub>
                      </m:sSub>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𝐾</m:t>
                          </m:r>
                        </m:e>
                        <m:sub>
                          <m:r>
                            <a:rPr lang="tr-TR" b="0" i="1" smtClean="0">
                              <a:latin typeface="Cambria Math" panose="02040503050406030204" pitchFamily="18" charset="0"/>
                            </a:rPr>
                            <m:t>𝑎𝑖</m:t>
                          </m:r>
                          <m:r>
                            <a:rPr lang="tr-TR" b="0" i="1" smtClean="0">
                              <a:latin typeface="Cambria Math" panose="02040503050406030204" pitchFamily="18" charset="0"/>
                            </a:rPr>
                            <m:t>,</m:t>
                          </m:r>
                          <m:r>
                            <a:rPr lang="tr-TR" b="0" i="1" smtClean="0">
                              <a:latin typeface="Cambria Math" panose="02040503050406030204" pitchFamily="18" charset="0"/>
                            </a:rPr>
                            <m:t>𝑏𝑗</m:t>
                          </m:r>
                        </m:sub>
                      </m:sSub>
                    </m:oMath>
                  </m:oMathPara>
                </a14:m>
                <a:endParaRPr lang="tr-TR" dirty="0"/>
              </a:p>
              <a:p>
                <a:pPr marL="457200" lvl="1" indent="0">
                  <a:buNone/>
                </a:pPr>
                <a:r>
                  <a:rPr lang="en-US" dirty="0" err="1"/>
                  <a:t>K</a:t>
                </a:r>
                <a:r>
                  <a:rPr lang="en-US" baseline="-25000" dirty="0" err="1"/>
                  <a:t>pq,rs</a:t>
                </a:r>
                <a:r>
                  <a:rPr lang="en-US" baseline="-25000" dirty="0"/>
                  <a:t> </a:t>
                </a:r>
                <a:r>
                  <a:rPr lang="en-US" dirty="0"/>
                  <a:t>contains the Hessian elements of the exchange-correlation energy functional.</a:t>
                </a:r>
                <a:endParaRPr lang="tr-TR" dirty="0"/>
              </a:p>
              <a:p>
                <a:pPr lvl="1">
                  <a:buFont typeface="Wingdings" panose="05000000000000000000" pitchFamily="2" charset="2"/>
                  <a:buChar char="§"/>
                </a:pPr>
                <a:r>
                  <a:rPr lang="tr-TR" b="1" dirty="0"/>
                  <a:t>Exchange </a:t>
                </a:r>
                <a:r>
                  <a:rPr lang="tr-TR" b="1" dirty="0" err="1"/>
                  <a:t>Integral</a:t>
                </a:r>
                <a:r>
                  <a:rPr lang="tr-TR" b="1" dirty="0"/>
                  <a:t> in LC-TDDFT:</a:t>
                </a:r>
              </a:p>
              <a:p>
                <a:pPr marL="457200" lvl="1" indent="0">
                  <a:buNone/>
                </a:pPr>
                <a:r>
                  <a:rPr lang="en-US" dirty="0"/>
                  <a:t>Since the exchange energy is separated into short-range and long-range components, K </a:t>
                </a:r>
                <a:r>
                  <a:rPr lang="en-US" dirty="0" err="1"/>
                  <a:t>pq,rs</a:t>
                </a:r>
                <a:r>
                  <a:rPr lang="en-US" dirty="0"/>
                  <a:t> is modified as follows:</a:t>
                </a:r>
                <a:endParaRPr lang="tr-TR" dirty="0"/>
              </a:p>
              <a:p>
                <a:pPr marL="457200" lvl="1" indent="0">
                  <a:buNone/>
                </a:pPr>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a:rPr lang="tr-TR" b="0" i="1" smtClean="0">
                              <a:latin typeface="Cambria Math" panose="02040503050406030204" pitchFamily="18" charset="0"/>
                            </a:rPr>
                            <m:t>𝐾</m:t>
                          </m:r>
                        </m:e>
                        <m:sub>
                          <m:r>
                            <a:rPr lang="tr-TR" b="0" i="1" smtClean="0">
                              <a:latin typeface="Cambria Math" panose="02040503050406030204" pitchFamily="18" charset="0"/>
                            </a:rPr>
                            <m:t>𝑝𝑞</m:t>
                          </m:r>
                          <m:r>
                            <a:rPr lang="tr-TR" b="0" i="1" smtClean="0">
                              <a:latin typeface="Cambria Math" panose="02040503050406030204" pitchFamily="18" charset="0"/>
                              <a:ea typeface="Cambria Math" panose="02040503050406030204" pitchFamily="18" charset="0"/>
                            </a:rPr>
                            <m:t>𝜎</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𝑟𝑠</m:t>
                          </m:r>
                          <m:r>
                            <a:rPr lang="tr-TR" b="0" i="1" smtClean="0">
                              <a:latin typeface="Cambria Math" panose="02040503050406030204" pitchFamily="18" charset="0"/>
                              <a:ea typeface="Cambria Math" panose="02040503050406030204" pitchFamily="18" charset="0"/>
                            </a:rPr>
                            <m:t>𝜎</m:t>
                          </m:r>
                          <m:r>
                            <a:rPr lang="tr-TR" b="0" i="1" smtClean="0">
                              <a:latin typeface="Cambria Math" panose="02040503050406030204" pitchFamily="18" charset="0"/>
                              <a:ea typeface="Cambria Math" panose="02040503050406030204" pitchFamily="18" charset="0"/>
                            </a:rPr>
                            <m:t>′</m:t>
                          </m:r>
                        </m:sub>
                      </m:sSub>
                      <m:r>
                        <a:rPr lang="tr-TR" b="0" i="1" smtClean="0">
                          <a:latin typeface="Cambria Math" panose="02040503050406030204" pitchFamily="18" charset="0"/>
                          <a:ea typeface="Cambria Math" panose="02040503050406030204" pitchFamily="18" charset="0"/>
                        </a:rPr>
                        <m:t>=</m:t>
                      </m:r>
                      <m:d>
                        <m:dPr>
                          <m:ctrlPr>
                            <a:rPr lang="tr-TR" b="0" i="1" smtClean="0">
                              <a:latin typeface="Cambria Math" panose="02040503050406030204" pitchFamily="18" charset="0"/>
                              <a:ea typeface="Cambria Math" panose="02040503050406030204" pitchFamily="18" charset="0"/>
                            </a:rPr>
                          </m:ctrlPr>
                        </m:dPr>
                        <m:e>
                          <m:r>
                            <a:rPr lang="tr-TR" b="0" i="1" smtClean="0">
                              <a:latin typeface="Cambria Math" panose="02040503050406030204" pitchFamily="18" charset="0"/>
                              <a:ea typeface="Cambria Math" panose="02040503050406030204" pitchFamily="18" charset="0"/>
                            </a:rPr>
                            <m:t>𝑝𝑞</m:t>
                          </m:r>
                          <m:r>
                            <a:rPr lang="tr-TR" b="0" i="1" smtClean="0">
                              <a:latin typeface="Cambria Math" panose="02040503050406030204" pitchFamily="18" charset="0"/>
                              <a:ea typeface="Cambria Math" panose="02040503050406030204" pitchFamily="18" charset="0"/>
                            </a:rPr>
                            <m:t>𝜎</m:t>
                          </m:r>
                        </m:e>
                        <m:e>
                          <m:r>
                            <a:rPr lang="tr-TR" b="0" i="1" smtClean="0">
                              <a:latin typeface="Cambria Math" panose="02040503050406030204" pitchFamily="18" charset="0"/>
                              <a:ea typeface="Cambria Math" panose="02040503050406030204" pitchFamily="18" charset="0"/>
                            </a:rPr>
                            <m:t>𝑞𝑠</m:t>
                          </m:r>
                          <m:sSup>
                            <m:sSupPr>
                              <m:ctrlPr>
                                <a:rPr lang="tr-TR" b="0" i="1" smtClean="0">
                                  <a:latin typeface="Cambria Math" panose="02040503050406030204" pitchFamily="18" charset="0"/>
                                  <a:ea typeface="Cambria Math" panose="02040503050406030204" pitchFamily="18" charset="0"/>
                                </a:rPr>
                              </m:ctrlPr>
                            </m:sSupPr>
                            <m:e>
                              <m:r>
                                <a:rPr lang="tr-TR" b="0" i="1" smtClean="0">
                                  <a:latin typeface="Cambria Math" panose="02040503050406030204" pitchFamily="18" charset="0"/>
                                  <a:ea typeface="Cambria Math" panose="02040503050406030204" pitchFamily="18" charset="0"/>
                                </a:rPr>
                                <m:t>𝜎</m:t>
                              </m:r>
                            </m:e>
                            <m:sup>
                              <m:r>
                                <a:rPr lang="tr-TR" b="0" i="1" smtClean="0">
                                  <a:latin typeface="Cambria Math" panose="02040503050406030204" pitchFamily="18" charset="0"/>
                                  <a:ea typeface="Cambria Math" panose="02040503050406030204" pitchFamily="18" charset="0"/>
                                </a:rPr>
                                <m:t>′</m:t>
                              </m:r>
                            </m:sup>
                          </m:sSup>
                        </m:e>
                      </m:d>
                      <m:r>
                        <a:rPr lang="tr-TR" b="0" i="1" smtClean="0">
                          <a:latin typeface="Cambria Math" panose="02040503050406030204" pitchFamily="18" charset="0"/>
                          <a:ea typeface="Cambria Math" panose="02040503050406030204" pitchFamily="18" charset="0"/>
                        </a:rPr>
                        <m:t>+</m:t>
                      </m:r>
                      <m:sSubSup>
                        <m:sSubSupPr>
                          <m:ctrlPr>
                            <a:rPr lang="tr-TR" b="0" i="1" smtClean="0">
                              <a:latin typeface="Cambria Math" panose="02040503050406030204" pitchFamily="18" charset="0"/>
                              <a:ea typeface="Cambria Math" panose="02040503050406030204" pitchFamily="18" charset="0"/>
                            </a:rPr>
                          </m:ctrlPr>
                        </m:sSubSupPr>
                        <m:e>
                          <m:sSup>
                            <m:sSupPr>
                              <m:ctrlPr>
                                <a:rPr lang="tr-TR" b="0" i="1" smtClean="0">
                                  <a:latin typeface="Cambria Math" panose="02040503050406030204" pitchFamily="18" charset="0"/>
                                  <a:ea typeface="Cambria Math" panose="02040503050406030204" pitchFamily="18" charset="0"/>
                                </a:rPr>
                              </m:ctrlPr>
                            </m:sSupPr>
                            <m:e>
                              <m:r>
                                <a:rPr lang="tr-TR" b="0" i="1" smtClean="0">
                                  <a:latin typeface="Cambria Math" panose="02040503050406030204" pitchFamily="18" charset="0"/>
                                  <a:ea typeface="Cambria Math" panose="02040503050406030204" pitchFamily="18" charset="0"/>
                                </a:rPr>
                                <m:t>𝑓</m:t>
                              </m:r>
                            </m:e>
                            <m:sup>
                              <m:r>
                                <a:rPr lang="tr-TR" b="0" i="1" smtClean="0">
                                  <a:latin typeface="Cambria Math" panose="02040503050406030204" pitchFamily="18" charset="0"/>
                                  <a:ea typeface="Cambria Math" panose="02040503050406030204" pitchFamily="18" charset="0"/>
                                </a:rPr>
                                <m:t>𝑥𝑐</m:t>
                              </m:r>
                            </m:sup>
                          </m:sSup>
                        </m:e>
                        <m:sub>
                          <m:r>
                            <a:rPr lang="tr-TR" b="0" i="1" smtClean="0">
                              <a:latin typeface="Cambria Math" panose="02040503050406030204" pitchFamily="18" charset="0"/>
                              <a:ea typeface="Cambria Math" panose="02040503050406030204" pitchFamily="18" charset="0"/>
                            </a:rPr>
                            <m:t>𝑝𝑞</m:t>
                          </m:r>
                          <m:r>
                            <a:rPr lang="tr-TR" b="0" i="1" smtClean="0">
                              <a:latin typeface="Cambria Math" panose="02040503050406030204" pitchFamily="18" charset="0"/>
                              <a:ea typeface="Cambria Math" panose="02040503050406030204" pitchFamily="18" charset="0"/>
                            </a:rPr>
                            <m:t>𝜎</m:t>
                          </m:r>
                          <m:r>
                            <a:rPr lang="tr-TR" b="0" i="1" smtClean="0">
                              <a:latin typeface="Cambria Math" panose="02040503050406030204" pitchFamily="18" charset="0"/>
                              <a:ea typeface="Cambria Math" panose="02040503050406030204" pitchFamily="18" charset="0"/>
                            </a:rPr>
                            <m:t>𝑟𝑠</m:t>
                          </m:r>
                          <m:sSup>
                            <m:sSupPr>
                              <m:ctrlPr>
                                <a:rPr lang="tr-TR" b="0" i="1" smtClean="0">
                                  <a:latin typeface="Cambria Math" panose="02040503050406030204" pitchFamily="18" charset="0"/>
                                  <a:ea typeface="Cambria Math" panose="02040503050406030204" pitchFamily="18" charset="0"/>
                                </a:rPr>
                              </m:ctrlPr>
                            </m:sSupPr>
                            <m:e>
                              <m:r>
                                <a:rPr lang="tr-TR" b="0" i="1" smtClean="0">
                                  <a:latin typeface="Cambria Math" panose="02040503050406030204" pitchFamily="18" charset="0"/>
                                  <a:ea typeface="Cambria Math" panose="02040503050406030204" pitchFamily="18" charset="0"/>
                                </a:rPr>
                                <m:t>𝜎</m:t>
                              </m:r>
                            </m:e>
                            <m:sup>
                              <m:r>
                                <a:rPr lang="tr-TR" b="0" i="1" smtClean="0">
                                  <a:latin typeface="Cambria Math" panose="02040503050406030204" pitchFamily="18" charset="0"/>
                                  <a:ea typeface="Cambria Math" panose="02040503050406030204" pitchFamily="18" charset="0"/>
                                </a:rPr>
                                <m:t>′</m:t>
                              </m:r>
                            </m:sup>
                          </m:sSup>
                        </m:sub>
                        <m:sup>
                          <m:r>
                            <a:rPr lang="tr-TR" b="0" i="1" smtClean="0">
                              <a:latin typeface="Cambria Math" panose="02040503050406030204" pitchFamily="18" charset="0"/>
                              <a:ea typeface="Cambria Math" panose="02040503050406030204" pitchFamily="18" charset="0"/>
                            </a:rPr>
                            <m:t>′</m:t>
                          </m:r>
                        </m:sup>
                      </m:sSubSup>
                      <m:r>
                        <a:rPr lang="tr-TR" b="0" i="1" smtClean="0">
                          <a:latin typeface="Cambria Math" panose="02040503050406030204" pitchFamily="18" charset="0"/>
                          <a:ea typeface="Cambria Math" panose="02040503050406030204" pitchFamily="18" charset="0"/>
                        </a:rPr>
                        <m:t>,</m:t>
                      </m:r>
                    </m:oMath>
                  </m:oMathPara>
                </a14:m>
                <a:endParaRPr lang="tr-TR" dirty="0"/>
              </a:p>
              <a:p>
                <a:pPr marL="457200" lvl="1" indent="0">
                  <a:buNone/>
                </a:pPr>
                <a:r>
                  <a:rPr lang="en-US" dirty="0"/>
                  <a:t>Here ⟨</a:t>
                </a:r>
                <a:r>
                  <a:rPr lang="en-US" dirty="0" err="1"/>
                  <a:t>pr∣qs⟩</a:t>
                </a:r>
                <a:r>
                  <a:rPr lang="en-US" baseline="-25000" dirty="0" err="1"/>
                  <a:t>LC</a:t>
                </a:r>
                <a:r>
                  <a:rPr lang="en-US" baseline="-25000" dirty="0"/>
                  <a:t> </a:t>
                </a:r>
                <a:r>
                  <a:rPr lang="en-US" dirty="0"/>
                  <a:t>is the long-range HF exchange integral in the LC scheme.</a:t>
                </a:r>
                <a:endParaRPr lang="tr-TR" dirty="0"/>
              </a:p>
              <a:p>
                <a:pPr lvl="1">
                  <a:buFont typeface="Wingdings" panose="05000000000000000000" pitchFamily="2" charset="2"/>
                  <a:buChar char="§"/>
                </a:pPr>
                <a:r>
                  <a:rPr lang="en-US" b="1" dirty="0"/>
                  <a:t>Computational and Efficiency:</a:t>
                </a:r>
                <a:endParaRPr lang="tr-TR" b="1" dirty="0"/>
              </a:p>
              <a:p>
                <a:pPr marL="457200" lvl="1" indent="0">
                  <a:buNone/>
                </a:pPr>
                <a:r>
                  <a:rPr lang="en-US" dirty="0"/>
                  <a:t>The long-range exchange integral is calculated with an atomic orbital-based algorithm and requires a computational cost equivalent to the traditional HF exchange integral.</a:t>
                </a:r>
                <a:endParaRPr lang="tr-TR" dirty="0"/>
              </a:p>
              <a:p>
                <a:pPr lvl="1"/>
                <a:r>
                  <a:rPr lang="en-US" dirty="0"/>
                  <a:t>Excited State Geometry Optimization:</a:t>
                </a:r>
                <a:endParaRPr lang="tr-TR" dirty="0"/>
              </a:p>
              <a:p>
                <a:pPr marL="457200" lvl="1" indent="0">
                  <a:buNone/>
                </a:pPr>
                <a:r>
                  <a:rPr lang="en-US" dirty="0"/>
                  <a:t>LC-TDDFT can perform excited state geometry optimization with analytical energy gradients.</a:t>
                </a:r>
                <a:endParaRPr lang="tr-TR" dirty="0"/>
              </a:p>
              <a:p>
                <a:pPr marL="0" indent="0">
                  <a:buNone/>
                </a:pPr>
                <a:endParaRPr lang="tr-TR"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E5658F0-00CC-1DC9-8278-A331EFBD7797}"/>
                  </a:ext>
                </a:extLst>
              </p:cNvPr>
              <p:cNvSpPr>
                <a:spLocks noGrp="1" noRot="1" noChangeAspect="1" noMove="1" noResize="1" noEditPoints="1" noAdjustHandles="1" noChangeArrowheads="1" noChangeShapeType="1" noTextEdit="1"/>
              </p:cNvSpPr>
              <p:nvPr>
                <p:ph idx="1"/>
              </p:nvPr>
            </p:nvSpPr>
            <p:spPr>
              <a:xfrm>
                <a:off x="345057" y="331304"/>
                <a:ext cx="11559395" cy="6224771"/>
              </a:xfrm>
              <a:blipFill>
                <a:blip r:embed="rId2"/>
                <a:stretch>
                  <a:fillRect l="-686" t="-1763" b="-1175"/>
                </a:stretch>
              </a:blipFill>
            </p:spPr>
            <p:txBody>
              <a:bodyPr/>
              <a:lstStyle/>
              <a:p>
                <a:r>
                  <a:rPr lang="en-US">
                    <a:noFill/>
                  </a:rPr>
                  <a:t> </a:t>
                </a:r>
              </a:p>
            </p:txBody>
          </p:sp>
        </mc:Fallback>
      </mc:AlternateContent>
    </p:spTree>
    <p:extLst>
      <p:ext uri="{BB962C8B-B14F-4D97-AF65-F5344CB8AC3E}">
        <p14:creationId xmlns:p14="http://schemas.microsoft.com/office/powerpoint/2010/main" val="1945845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5EEEC-653F-22CF-FD6A-1CD079685D30}"/>
              </a:ext>
            </a:extLst>
          </p:cNvPr>
          <p:cNvSpPr>
            <a:spLocks noGrp="1"/>
          </p:cNvSpPr>
          <p:nvPr>
            <p:ph type="title"/>
          </p:nvPr>
        </p:nvSpPr>
        <p:spPr/>
        <p:txBody>
          <a:bodyPr/>
          <a:lstStyle/>
          <a:p>
            <a:r>
              <a:rPr lang="en-US" dirty="0"/>
              <a:t>III. CALCULATION DETAILS</a:t>
            </a:r>
          </a:p>
        </p:txBody>
      </p:sp>
      <p:sp>
        <p:nvSpPr>
          <p:cNvPr id="3" name="Content Placeholder 2">
            <a:extLst>
              <a:ext uri="{FF2B5EF4-FFF2-40B4-BE49-F238E27FC236}">
                <a16:creationId xmlns:a16="http://schemas.microsoft.com/office/drawing/2014/main" id="{9241F4F5-8CAF-E172-BEF8-41E57E3C2EF8}"/>
              </a:ext>
            </a:extLst>
          </p:cNvPr>
          <p:cNvSpPr>
            <a:spLocks noGrp="1"/>
          </p:cNvSpPr>
          <p:nvPr>
            <p:ph idx="1"/>
          </p:nvPr>
        </p:nvSpPr>
        <p:spPr/>
        <p:txBody>
          <a:bodyPr>
            <a:normAutofit fontScale="92500" lnSpcReduction="20000"/>
          </a:bodyPr>
          <a:lstStyle/>
          <a:p>
            <a:r>
              <a:rPr lang="en-US" b="1" dirty="0"/>
              <a:t>Ground State Geometry Optimization:</a:t>
            </a:r>
            <a:endParaRPr lang="tr-TR" b="1" dirty="0"/>
          </a:p>
          <a:p>
            <a:pPr lvl="1"/>
            <a:r>
              <a:rPr lang="en-US" dirty="0"/>
              <a:t>DMABN Molecule: The ground state (𝑆0) geometry of DMABN (4-(</a:t>
            </a:r>
            <a:r>
              <a:rPr lang="en-US" dirty="0" err="1"/>
              <a:t>dimethylamino</a:t>
            </a:r>
            <a:r>
              <a:rPr lang="en-US" dirty="0"/>
              <a:t>)benzonitrile) was optimized.</a:t>
            </a:r>
            <a:endParaRPr lang="tr-TR" dirty="0"/>
          </a:p>
          <a:p>
            <a:pPr lvl="1"/>
            <a:r>
              <a:rPr lang="en-US" dirty="0"/>
              <a:t>LC-BOP Functional: Optimization was performed using the </a:t>
            </a:r>
            <a:r>
              <a:rPr lang="en-US" dirty="0" err="1"/>
              <a:t>Becke</a:t>
            </a:r>
            <a:r>
              <a:rPr lang="en-US" dirty="0"/>
              <a:t> 1988 exchange function (B88x) and the one-parameter progressive correlation function (OP) using the LC-BOP (Long-Range Correction Based on One-Parameter Progressive) method.</a:t>
            </a:r>
            <a:endParaRPr lang="tr-TR" dirty="0"/>
          </a:p>
          <a:p>
            <a:r>
              <a:rPr lang="en-US" b="1" dirty="0"/>
              <a:t>Excited State Geometry Optimization:</a:t>
            </a:r>
            <a:endParaRPr lang="tr-TR" b="1" dirty="0"/>
          </a:p>
          <a:p>
            <a:pPr lvl="1"/>
            <a:r>
              <a:rPr lang="en-US" dirty="0"/>
              <a:t>LE and CT States: The excited state geometries for the local excitation (LE) and charge transfer (CT) states of DMABN were optimized.</a:t>
            </a:r>
            <a:endParaRPr lang="tr-TR" dirty="0"/>
          </a:p>
          <a:p>
            <a:pPr lvl="1"/>
            <a:r>
              <a:rPr lang="en-US" dirty="0"/>
              <a:t>LC-TDBOP Method: The time-dependent Kohn-Sham (TDKS) method was used with the LC-BOP functional.</a:t>
            </a:r>
            <a:endParaRPr lang="tr-TR" dirty="0"/>
          </a:p>
          <a:p>
            <a:pPr lvl="1"/>
            <a:r>
              <a:rPr lang="en-US" dirty="0"/>
              <a:t>TDB3LYP for Comparison: The geometries were also optimized with the hybrid TDB3LYP functional.</a:t>
            </a:r>
          </a:p>
        </p:txBody>
      </p:sp>
    </p:spTree>
    <p:extLst>
      <p:ext uri="{BB962C8B-B14F-4D97-AF65-F5344CB8AC3E}">
        <p14:creationId xmlns:p14="http://schemas.microsoft.com/office/powerpoint/2010/main" val="2583596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7091E6-09E0-0DF9-E66E-6AB244697812}"/>
              </a:ext>
            </a:extLst>
          </p:cNvPr>
          <p:cNvSpPr>
            <a:spLocks noGrp="1"/>
          </p:cNvSpPr>
          <p:nvPr>
            <p:ph idx="1"/>
          </p:nvPr>
        </p:nvSpPr>
        <p:spPr>
          <a:xfrm>
            <a:off x="838200" y="276045"/>
            <a:ext cx="10515600" cy="5900918"/>
          </a:xfrm>
        </p:spPr>
        <p:txBody>
          <a:bodyPr>
            <a:normAutofit lnSpcReduction="10000"/>
          </a:bodyPr>
          <a:lstStyle/>
          <a:p>
            <a:r>
              <a:rPr lang="en-US" sz="2800" b="1" dirty="0"/>
              <a:t>Single Point Energy Calculations:</a:t>
            </a:r>
            <a:endParaRPr lang="tr-TR" sz="2800" b="1" dirty="0"/>
          </a:p>
          <a:p>
            <a:pPr lvl="1"/>
            <a:r>
              <a:rPr lang="en-US" sz="2800" dirty="0"/>
              <a:t>Vertical Excitation Energies (Absorption): Vertical excitation (absorption) energies were calculated from the ground state (𝑆0) geometry.</a:t>
            </a:r>
            <a:endParaRPr lang="tr-TR" sz="2800" dirty="0"/>
          </a:p>
          <a:p>
            <a:pPr lvl="1"/>
            <a:r>
              <a:rPr lang="en-US" sz="2800" dirty="0"/>
              <a:t>Vertical De-excitation Energies (Emission): Vertical de-excitation (emission) energies were calculated from the optimized geometries of the LE and CT states.</a:t>
            </a:r>
            <a:endParaRPr lang="tr-TR" sz="2800" dirty="0"/>
          </a:p>
          <a:p>
            <a:r>
              <a:rPr lang="en-US" sz="2800" b="1" dirty="0"/>
              <a:t>Comparison with Reference Theory:</a:t>
            </a:r>
            <a:endParaRPr lang="tr-TR" sz="2800" b="1" dirty="0"/>
          </a:p>
          <a:p>
            <a:pPr lvl="1"/>
            <a:r>
              <a:rPr lang="en-US" sz="2800" dirty="0"/>
              <a:t>SAC-CI Calculations: In the optimized LC-TDBOP geometries, vertical de-excitation energies were calculated with the high-quality ab initio excited state theory SAC-CI (Singles and Doubles Full Active Symmetry-Adapted Cluster Configuration Interaction).</a:t>
            </a:r>
            <a:endParaRPr lang="tr-TR" sz="2800" dirty="0"/>
          </a:p>
          <a:p>
            <a:pPr lvl="1"/>
            <a:r>
              <a:rPr lang="en-US" sz="2800" dirty="0"/>
              <a:t>Additional Comparisons: The same energies were evaluated with pure B88x and Lee-Yang-Parr correlation (BLYP), as well as with the hybrid B3LYP.</a:t>
            </a:r>
            <a:endParaRPr lang="tr-TR" sz="2800" dirty="0"/>
          </a:p>
          <a:p>
            <a:endParaRPr lang="en-US" sz="2800" dirty="0"/>
          </a:p>
        </p:txBody>
      </p:sp>
    </p:spTree>
    <p:extLst>
      <p:ext uri="{BB962C8B-B14F-4D97-AF65-F5344CB8AC3E}">
        <p14:creationId xmlns:p14="http://schemas.microsoft.com/office/powerpoint/2010/main" val="3699166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C7085A-C132-50F8-D75C-0979831A4D03}"/>
              </a:ext>
            </a:extLst>
          </p:cNvPr>
          <p:cNvSpPr>
            <a:spLocks noGrp="1"/>
          </p:cNvSpPr>
          <p:nvPr>
            <p:ph idx="1"/>
          </p:nvPr>
        </p:nvSpPr>
        <p:spPr>
          <a:xfrm>
            <a:off x="838200" y="569343"/>
            <a:ext cx="10515600" cy="5607620"/>
          </a:xfrm>
        </p:spPr>
        <p:txBody>
          <a:bodyPr>
            <a:normAutofit lnSpcReduction="10000"/>
          </a:bodyPr>
          <a:lstStyle/>
          <a:p>
            <a:r>
              <a:rPr lang="en-US" b="1" dirty="0"/>
              <a:t>Investigation of Solvent Effects:</a:t>
            </a:r>
            <a:endParaRPr lang="tr-TR" b="1" dirty="0"/>
          </a:p>
          <a:p>
            <a:pPr lvl="1"/>
            <a:r>
              <a:rPr lang="en-US" dirty="0"/>
              <a:t>Solvent Model with PCM-TDDFT: Single point TDKS calculations were performed using the polarizable continuum model (PCM) to investigate the solvent effects of acetonitrile.</a:t>
            </a:r>
            <a:endParaRPr lang="tr-TR" dirty="0"/>
          </a:p>
          <a:p>
            <a:pPr lvl="1"/>
            <a:r>
              <a:rPr lang="en-US" dirty="0"/>
              <a:t>PCM Parameters:</a:t>
            </a:r>
            <a:endParaRPr lang="tr-TR" dirty="0"/>
          </a:p>
          <a:p>
            <a:pPr lvl="2"/>
            <a:r>
              <a:rPr lang="en-US" dirty="0"/>
              <a:t>Static dielectric constant: 36.64</a:t>
            </a:r>
            <a:endParaRPr lang="tr-TR" dirty="0"/>
          </a:p>
          <a:p>
            <a:pPr lvl="2"/>
            <a:r>
              <a:rPr lang="en-US" dirty="0"/>
              <a:t>Optical analog: 1.806</a:t>
            </a:r>
            <a:endParaRPr lang="tr-TR" dirty="0"/>
          </a:p>
          <a:p>
            <a:pPr lvl="2"/>
            <a:r>
              <a:rPr lang="en-US" dirty="0"/>
              <a:t>Solvent radius: 2.155 </a:t>
            </a:r>
            <a:endParaRPr lang="tr-TR" dirty="0"/>
          </a:p>
          <a:p>
            <a:r>
              <a:rPr lang="en-US" b="1" dirty="0"/>
              <a:t>A</a:t>
            </a:r>
            <a:r>
              <a:rPr lang="tr-TR" b="1" dirty="0"/>
              <a:t> </a:t>
            </a:r>
            <a:r>
              <a:rPr lang="en-US" b="1" dirty="0"/>
              <a:t>Base Sets Used in Ground and Excited State Energy Calculations:</a:t>
            </a:r>
            <a:endParaRPr lang="tr-TR" b="1" dirty="0"/>
          </a:p>
          <a:p>
            <a:pPr lvl="1"/>
            <a:r>
              <a:rPr lang="en-US" dirty="0"/>
              <a:t>Geometry Optimizations: 6-31G* basis set was used.</a:t>
            </a:r>
            <a:endParaRPr lang="tr-TR" dirty="0"/>
          </a:p>
          <a:p>
            <a:pPr lvl="1"/>
            <a:r>
              <a:rPr lang="en-US" dirty="0"/>
              <a:t>Single Point Energy Calculations: 6-311G** basis set was used (including PCM-TDDFT and SAC-CI).</a:t>
            </a:r>
            <a:endParaRPr lang="tr-TR" dirty="0"/>
          </a:p>
          <a:p>
            <a:r>
              <a:rPr lang="en-US" b="1" dirty="0"/>
              <a:t>Calculation Programs:</a:t>
            </a:r>
            <a:endParaRPr lang="tr-TR" b="1" dirty="0"/>
          </a:p>
          <a:p>
            <a:pPr lvl="1"/>
            <a:r>
              <a:rPr lang="en-US" dirty="0"/>
              <a:t>TDDFT Calculations: GAMESS program was used.</a:t>
            </a:r>
            <a:endParaRPr lang="tr-TR" dirty="0"/>
          </a:p>
          <a:p>
            <a:pPr lvl="1"/>
            <a:r>
              <a:rPr lang="en-US" dirty="0"/>
              <a:t>SAC-CI Calculations: GAUSSIAN 03 program was used.</a:t>
            </a:r>
          </a:p>
        </p:txBody>
      </p:sp>
    </p:spTree>
    <p:extLst>
      <p:ext uri="{BB962C8B-B14F-4D97-AF65-F5344CB8AC3E}">
        <p14:creationId xmlns:p14="http://schemas.microsoft.com/office/powerpoint/2010/main" val="3416135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0112C-07FE-CA93-9301-53E416B13A4F}"/>
              </a:ext>
            </a:extLst>
          </p:cNvPr>
          <p:cNvSpPr>
            <a:spLocks noGrp="1"/>
          </p:cNvSpPr>
          <p:nvPr>
            <p:ph type="title"/>
          </p:nvPr>
        </p:nvSpPr>
        <p:spPr/>
        <p:txBody>
          <a:bodyPr/>
          <a:lstStyle/>
          <a:p>
            <a:r>
              <a:rPr lang="tr-TR" dirty="0" err="1"/>
              <a:t>Methods</a:t>
            </a:r>
            <a:r>
              <a:rPr lang="tr-TR" dirty="0"/>
              <a:t> I </a:t>
            </a:r>
            <a:r>
              <a:rPr lang="tr-TR" dirty="0" err="1"/>
              <a:t>used</a:t>
            </a:r>
            <a:endParaRPr lang="en-US" dirty="0"/>
          </a:p>
        </p:txBody>
      </p:sp>
      <p:pic>
        <p:nvPicPr>
          <p:cNvPr id="7" name="Picture 6" descr="A screenshot of a computer&#10;&#10;Description automatically generated">
            <a:extLst>
              <a:ext uri="{FF2B5EF4-FFF2-40B4-BE49-F238E27FC236}">
                <a16:creationId xmlns:a16="http://schemas.microsoft.com/office/drawing/2014/main" id="{1097E924-2D63-66D8-EB10-CECF20135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970" y="3818411"/>
            <a:ext cx="5507818" cy="2502766"/>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9F9CF3BD-F6FC-78F4-C6BD-54B1BDAB6A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7970" y="1660896"/>
            <a:ext cx="5473178" cy="2139043"/>
          </a:xfrm>
          <a:prstGeom prst="rect">
            <a:avLst/>
          </a:prstGeom>
        </p:spPr>
      </p:pic>
      <p:sp>
        <p:nvSpPr>
          <p:cNvPr id="13" name="TextBox 12">
            <a:extLst>
              <a:ext uri="{FF2B5EF4-FFF2-40B4-BE49-F238E27FC236}">
                <a16:creationId xmlns:a16="http://schemas.microsoft.com/office/drawing/2014/main" id="{1E809E5F-A084-03CB-A017-624BD558AFCC}"/>
              </a:ext>
            </a:extLst>
          </p:cNvPr>
          <p:cNvSpPr txBox="1"/>
          <p:nvPr/>
        </p:nvSpPr>
        <p:spPr>
          <a:xfrm>
            <a:off x="8072582" y="1682875"/>
            <a:ext cx="3879272" cy="1077218"/>
          </a:xfrm>
          <a:prstGeom prst="rect">
            <a:avLst/>
          </a:prstGeom>
          <a:noFill/>
        </p:spPr>
        <p:txBody>
          <a:bodyPr wrap="square" rtlCol="0">
            <a:spAutoFit/>
          </a:bodyPr>
          <a:lstStyle/>
          <a:p>
            <a:r>
              <a:rPr lang="tr-TR" sz="3200" b="1" dirty="0" err="1"/>
              <a:t>For</a:t>
            </a:r>
            <a:r>
              <a:rPr lang="tr-TR" sz="3200" b="1" dirty="0"/>
              <a:t> </a:t>
            </a:r>
            <a:r>
              <a:rPr lang="tr-TR" sz="3200" b="1" dirty="0" err="1"/>
              <a:t>Excitation</a:t>
            </a:r>
            <a:r>
              <a:rPr lang="tr-TR" sz="3200" b="1" dirty="0"/>
              <a:t> </a:t>
            </a:r>
            <a:r>
              <a:rPr lang="tr-TR" sz="3200" b="1" dirty="0" err="1"/>
              <a:t>Calculation</a:t>
            </a:r>
            <a:endParaRPr lang="en-US" sz="3200" b="1" dirty="0"/>
          </a:p>
        </p:txBody>
      </p:sp>
      <p:sp>
        <p:nvSpPr>
          <p:cNvPr id="14" name="TextBox 13">
            <a:extLst>
              <a:ext uri="{FF2B5EF4-FFF2-40B4-BE49-F238E27FC236}">
                <a16:creationId xmlns:a16="http://schemas.microsoft.com/office/drawing/2014/main" id="{5F41AA34-66CA-311A-1E75-1E1E02F40367}"/>
              </a:ext>
            </a:extLst>
          </p:cNvPr>
          <p:cNvSpPr txBox="1"/>
          <p:nvPr/>
        </p:nvSpPr>
        <p:spPr>
          <a:xfrm>
            <a:off x="8072582" y="4288140"/>
            <a:ext cx="3777672" cy="1077218"/>
          </a:xfrm>
          <a:prstGeom prst="rect">
            <a:avLst/>
          </a:prstGeom>
          <a:noFill/>
        </p:spPr>
        <p:txBody>
          <a:bodyPr wrap="square" rtlCol="0">
            <a:spAutoFit/>
          </a:bodyPr>
          <a:lstStyle/>
          <a:p>
            <a:r>
              <a:rPr lang="tr-TR" sz="3200" b="1" dirty="0" err="1"/>
              <a:t>For</a:t>
            </a:r>
            <a:r>
              <a:rPr lang="tr-TR" sz="3200" b="1" dirty="0"/>
              <a:t> </a:t>
            </a:r>
            <a:r>
              <a:rPr lang="tr-TR" sz="3200" b="1" dirty="0" err="1"/>
              <a:t>Uv-Vis</a:t>
            </a:r>
            <a:r>
              <a:rPr lang="tr-TR" sz="3200" b="1" dirty="0"/>
              <a:t> </a:t>
            </a:r>
            <a:r>
              <a:rPr lang="tr-TR" sz="3200" b="1" dirty="0" err="1"/>
              <a:t>calculation</a:t>
            </a:r>
            <a:endParaRPr lang="en-US" sz="3200" b="1" dirty="0"/>
          </a:p>
        </p:txBody>
      </p:sp>
      <p:sp>
        <p:nvSpPr>
          <p:cNvPr id="15" name="Arrow: Right 14">
            <a:extLst>
              <a:ext uri="{FF2B5EF4-FFF2-40B4-BE49-F238E27FC236}">
                <a16:creationId xmlns:a16="http://schemas.microsoft.com/office/drawing/2014/main" id="{6EF0C172-1143-1DCB-8306-22A7DF879D15}"/>
              </a:ext>
            </a:extLst>
          </p:cNvPr>
          <p:cNvSpPr/>
          <p:nvPr/>
        </p:nvSpPr>
        <p:spPr>
          <a:xfrm rot="10800000">
            <a:off x="6779491" y="1819564"/>
            <a:ext cx="1136073" cy="692727"/>
          </a:xfrm>
          <a:prstGeom prst="rightArrow">
            <a:avLst>
              <a:gd name="adj1" fmla="val 52667"/>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DB109DD0-A8FB-A39F-E794-77836E4B5137}"/>
              </a:ext>
            </a:extLst>
          </p:cNvPr>
          <p:cNvSpPr/>
          <p:nvPr/>
        </p:nvSpPr>
        <p:spPr>
          <a:xfrm rot="10800000">
            <a:off x="6779491" y="4221019"/>
            <a:ext cx="1136073" cy="7943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2490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3C063-08CB-E830-3DDE-9B05A9441349}"/>
              </a:ext>
            </a:extLst>
          </p:cNvPr>
          <p:cNvSpPr>
            <a:spLocks noGrp="1"/>
          </p:cNvSpPr>
          <p:nvPr>
            <p:ph type="title"/>
          </p:nvPr>
        </p:nvSpPr>
        <p:spPr/>
        <p:txBody>
          <a:bodyPr/>
          <a:lstStyle/>
          <a:p>
            <a:r>
              <a:rPr lang="tr-TR" dirty="0"/>
              <a:t>Bond </a:t>
            </a:r>
            <a:r>
              <a:rPr lang="tr-TR" dirty="0" err="1"/>
              <a:t>distance</a:t>
            </a:r>
            <a:endParaRPr lang="en-US" dirty="0"/>
          </a:p>
        </p:txBody>
      </p:sp>
      <p:graphicFrame>
        <p:nvGraphicFramePr>
          <p:cNvPr id="18" name="Content Placeholder 17">
            <a:extLst>
              <a:ext uri="{FF2B5EF4-FFF2-40B4-BE49-F238E27FC236}">
                <a16:creationId xmlns:a16="http://schemas.microsoft.com/office/drawing/2014/main" id="{7916C286-AFC3-91E9-2D62-79144C79BF8F}"/>
              </a:ext>
            </a:extLst>
          </p:cNvPr>
          <p:cNvGraphicFramePr>
            <a:graphicFrameLocks noGrp="1"/>
          </p:cNvGraphicFramePr>
          <p:nvPr>
            <p:ph idx="1"/>
            <p:extLst>
              <p:ext uri="{D42A27DB-BD31-4B8C-83A1-F6EECF244321}">
                <p14:modId xmlns:p14="http://schemas.microsoft.com/office/powerpoint/2010/main" val="203558476"/>
              </p:ext>
            </p:extLst>
          </p:nvPr>
        </p:nvGraphicFramePr>
        <p:xfrm>
          <a:off x="657224" y="1628079"/>
          <a:ext cx="10203612" cy="5144672"/>
        </p:xfrm>
        <a:graphic>
          <a:graphicData uri="http://schemas.openxmlformats.org/drawingml/2006/table">
            <a:tbl>
              <a:tblPr>
                <a:tableStyleId>{69CF1AB2-1976-4502-BF36-3FF5EA218861}</a:tableStyleId>
              </a:tblPr>
              <a:tblGrid>
                <a:gridCol w="3401204">
                  <a:extLst>
                    <a:ext uri="{9D8B030D-6E8A-4147-A177-3AD203B41FA5}">
                      <a16:colId xmlns:a16="http://schemas.microsoft.com/office/drawing/2014/main" val="2069217927"/>
                    </a:ext>
                  </a:extLst>
                </a:gridCol>
                <a:gridCol w="3401204">
                  <a:extLst>
                    <a:ext uri="{9D8B030D-6E8A-4147-A177-3AD203B41FA5}">
                      <a16:colId xmlns:a16="http://schemas.microsoft.com/office/drawing/2014/main" val="871933417"/>
                    </a:ext>
                  </a:extLst>
                </a:gridCol>
                <a:gridCol w="3401204">
                  <a:extLst>
                    <a:ext uri="{9D8B030D-6E8A-4147-A177-3AD203B41FA5}">
                      <a16:colId xmlns:a16="http://schemas.microsoft.com/office/drawing/2014/main" val="2178428790"/>
                    </a:ext>
                  </a:extLst>
                </a:gridCol>
              </a:tblGrid>
              <a:tr h="277016">
                <a:tc>
                  <a:txBody>
                    <a:bodyPr/>
                    <a:lstStyle/>
                    <a:p>
                      <a:r>
                        <a:rPr lang="tr-TR" sz="1600" b="1"/>
                        <a:t>Atom1</a:t>
                      </a:r>
                    </a:p>
                  </a:txBody>
                  <a:tcPr marL="77702" marR="77702" marT="38851" marB="38851" anchor="ctr"/>
                </a:tc>
                <a:tc>
                  <a:txBody>
                    <a:bodyPr/>
                    <a:lstStyle/>
                    <a:p>
                      <a:r>
                        <a:rPr lang="tr-TR" sz="1600" b="1"/>
                        <a:t>Atom2</a:t>
                      </a:r>
                    </a:p>
                  </a:txBody>
                  <a:tcPr marL="77702" marR="77702" marT="38851" marB="38851" anchor="ctr"/>
                </a:tc>
                <a:tc>
                  <a:txBody>
                    <a:bodyPr/>
                    <a:lstStyle/>
                    <a:p>
                      <a:r>
                        <a:rPr lang="tr-TR" sz="1600" b="1"/>
                        <a:t>Distance (Å)</a:t>
                      </a:r>
                    </a:p>
                  </a:txBody>
                  <a:tcPr marL="77702" marR="77702" marT="38851" marB="38851" anchor="ctr"/>
                </a:tc>
                <a:extLst>
                  <a:ext uri="{0D108BD9-81ED-4DB2-BD59-A6C34878D82A}">
                    <a16:rowId xmlns:a16="http://schemas.microsoft.com/office/drawing/2014/main" val="2829623579"/>
                  </a:ext>
                </a:extLst>
              </a:tr>
              <a:tr h="277016">
                <a:tc>
                  <a:txBody>
                    <a:bodyPr/>
                    <a:lstStyle/>
                    <a:p>
                      <a:r>
                        <a:rPr lang="tr-TR" sz="1600" b="1"/>
                        <a:t>C</a:t>
                      </a:r>
                    </a:p>
                  </a:txBody>
                  <a:tcPr marL="77702" marR="77702" marT="38851" marB="38851" anchor="ctr"/>
                </a:tc>
                <a:tc>
                  <a:txBody>
                    <a:bodyPr/>
                    <a:lstStyle/>
                    <a:p>
                      <a:r>
                        <a:rPr lang="tr-TR" sz="1600" b="1"/>
                        <a:t>C</a:t>
                      </a:r>
                    </a:p>
                  </a:txBody>
                  <a:tcPr marL="77702" marR="77702" marT="38851" marB="38851" anchor="ctr"/>
                </a:tc>
                <a:tc>
                  <a:txBody>
                    <a:bodyPr/>
                    <a:lstStyle/>
                    <a:p>
                      <a:r>
                        <a:rPr lang="tr-TR" sz="1600" b="1"/>
                        <a:t>1.384559</a:t>
                      </a:r>
                    </a:p>
                  </a:txBody>
                  <a:tcPr marL="77702" marR="77702" marT="38851" marB="38851" anchor="ctr"/>
                </a:tc>
                <a:extLst>
                  <a:ext uri="{0D108BD9-81ED-4DB2-BD59-A6C34878D82A}">
                    <a16:rowId xmlns:a16="http://schemas.microsoft.com/office/drawing/2014/main" val="3985948655"/>
                  </a:ext>
                </a:extLst>
              </a:tr>
              <a:tr h="277016">
                <a:tc>
                  <a:txBody>
                    <a:bodyPr/>
                    <a:lstStyle/>
                    <a:p>
                      <a:r>
                        <a:rPr lang="tr-TR" sz="1600" b="1"/>
                        <a:t>C</a:t>
                      </a:r>
                    </a:p>
                  </a:txBody>
                  <a:tcPr marL="77702" marR="77702" marT="38851" marB="38851" anchor="ctr"/>
                </a:tc>
                <a:tc>
                  <a:txBody>
                    <a:bodyPr/>
                    <a:lstStyle/>
                    <a:p>
                      <a:r>
                        <a:rPr lang="tr-TR" sz="1600" b="1"/>
                        <a:t>C</a:t>
                      </a:r>
                    </a:p>
                  </a:txBody>
                  <a:tcPr marL="77702" marR="77702" marT="38851" marB="38851" anchor="ctr"/>
                </a:tc>
                <a:tc>
                  <a:txBody>
                    <a:bodyPr/>
                    <a:lstStyle/>
                    <a:p>
                      <a:r>
                        <a:rPr lang="tr-TR" sz="1600" b="1"/>
                        <a:t>1.407850</a:t>
                      </a:r>
                    </a:p>
                  </a:txBody>
                  <a:tcPr marL="77702" marR="77702" marT="38851" marB="38851" anchor="ctr"/>
                </a:tc>
                <a:extLst>
                  <a:ext uri="{0D108BD9-81ED-4DB2-BD59-A6C34878D82A}">
                    <a16:rowId xmlns:a16="http://schemas.microsoft.com/office/drawing/2014/main" val="1800019457"/>
                  </a:ext>
                </a:extLst>
              </a:tr>
              <a:tr h="277016">
                <a:tc>
                  <a:txBody>
                    <a:bodyPr/>
                    <a:lstStyle/>
                    <a:p>
                      <a:r>
                        <a:rPr lang="tr-TR" sz="1600" b="1"/>
                        <a:t>C</a:t>
                      </a:r>
                    </a:p>
                  </a:txBody>
                  <a:tcPr marL="77702" marR="77702" marT="38851" marB="38851" anchor="ctr"/>
                </a:tc>
                <a:tc>
                  <a:txBody>
                    <a:bodyPr/>
                    <a:lstStyle/>
                    <a:p>
                      <a:r>
                        <a:rPr lang="tr-TR" sz="1600" b="1" dirty="0"/>
                        <a:t>C</a:t>
                      </a:r>
                    </a:p>
                  </a:txBody>
                  <a:tcPr marL="77702" marR="77702" marT="38851" marB="38851" anchor="ctr"/>
                </a:tc>
                <a:tc>
                  <a:txBody>
                    <a:bodyPr/>
                    <a:lstStyle/>
                    <a:p>
                      <a:r>
                        <a:rPr lang="tr-TR" sz="1600" b="1"/>
                        <a:t>1.407598</a:t>
                      </a:r>
                    </a:p>
                  </a:txBody>
                  <a:tcPr marL="77702" marR="77702" marT="38851" marB="38851" anchor="ctr"/>
                </a:tc>
                <a:extLst>
                  <a:ext uri="{0D108BD9-81ED-4DB2-BD59-A6C34878D82A}">
                    <a16:rowId xmlns:a16="http://schemas.microsoft.com/office/drawing/2014/main" val="2263152469"/>
                  </a:ext>
                </a:extLst>
              </a:tr>
              <a:tr h="277016">
                <a:tc>
                  <a:txBody>
                    <a:bodyPr/>
                    <a:lstStyle/>
                    <a:p>
                      <a:r>
                        <a:rPr lang="tr-TR" sz="1600" b="1"/>
                        <a:t>C</a:t>
                      </a:r>
                    </a:p>
                  </a:txBody>
                  <a:tcPr marL="77702" marR="77702" marT="38851" marB="38851" anchor="ctr"/>
                </a:tc>
                <a:tc>
                  <a:txBody>
                    <a:bodyPr/>
                    <a:lstStyle/>
                    <a:p>
                      <a:r>
                        <a:rPr lang="tr-TR" sz="1600" b="1"/>
                        <a:t>C</a:t>
                      </a:r>
                    </a:p>
                  </a:txBody>
                  <a:tcPr marL="77702" marR="77702" marT="38851" marB="38851" anchor="ctr"/>
                </a:tc>
                <a:tc>
                  <a:txBody>
                    <a:bodyPr/>
                    <a:lstStyle/>
                    <a:p>
                      <a:r>
                        <a:rPr lang="tr-TR" sz="1600" b="1"/>
                        <a:t>1.385001</a:t>
                      </a:r>
                    </a:p>
                  </a:txBody>
                  <a:tcPr marL="77702" marR="77702" marT="38851" marB="38851" anchor="ctr"/>
                </a:tc>
                <a:extLst>
                  <a:ext uri="{0D108BD9-81ED-4DB2-BD59-A6C34878D82A}">
                    <a16:rowId xmlns:a16="http://schemas.microsoft.com/office/drawing/2014/main" val="3247945560"/>
                  </a:ext>
                </a:extLst>
              </a:tr>
              <a:tr h="277016">
                <a:tc>
                  <a:txBody>
                    <a:bodyPr/>
                    <a:lstStyle/>
                    <a:p>
                      <a:r>
                        <a:rPr lang="tr-TR" sz="1600" b="1"/>
                        <a:t>C</a:t>
                      </a:r>
                    </a:p>
                  </a:txBody>
                  <a:tcPr marL="77702" marR="77702" marT="38851" marB="38851" anchor="ctr"/>
                </a:tc>
                <a:tc>
                  <a:txBody>
                    <a:bodyPr/>
                    <a:lstStyle/>
                    <a:p>
                      <a:r>
                        <a:rPr lang="tr-TR" sz="1600" b="1"/>
                        <a:t>C</a:t>
                      </a:r>
                    </a:p>
                  </a:txBody>
                  <a:tcPr marL="77702" marR="77702" marT="38851" marB="38851" anchor="ctr"/>
                </a:tc>
                <a:tc>
                  <a:txBody>
                    <a:bodyPr/>
                    <a:lstStyle/>
                    <a:p>
                      <a:r>
                        <a:rPr lang="tr-TR" sz="1600" b="1"/>
                        <a:t>1.417582</a:t>
                      </a:r>
                    </a:p>
                  </a:txBody>
                  <a:tcPr marL="77702" marR="77702" marT="38851" marB="38851" anchor="ctr"/>
                </a:tc>
                <a:extLst>
                  <a:ext uri="{0D108BD9-81ED-4DB2-BD59-A6C34878D82A}">
                    <a16:rowId xmlns:a16="http://schemas.microsoft.com/office/drawing/2014/main" val="362328187"/>
                  </a:ext>
                </a:extLst>
              </a:tr>
              <a:tr h="277016">
                <a:tc>
                  <a:txBody>
                    <a:bodyPr/>
                    <a:lstStyle/>
                    <a:p>
                      <a:r>
                        <a:rPr lang="tr-TR" sz="1600" b="1"/>
                        <a:t>C</a:t>
                      </a:r>
                    </a:p>
                  </a:txBody>
                  <a:tcPr marL="77702" marR="77702" marT="38851" marB="38851" anchor="ctr"/>
                </a:tc>
                <a:tc>
                  <a:txBody>
                    <a:bodyPr/>
                    <a:lstStyle/>
                    <a:p>
                      <a:r>
                        <a:rPr lang="tr-TR" sz="1600" b="1"/>
                        <a:t>C</a:t>
                      </a:r>
                    </a:p>
                  </a:txBody>
                  <a:tcPr marL="77702" marR="77702" marT="38851" marB="38851" anchor="ctr"/>
                </a:tc>
                <a:tc>
                  <a:txBody>
                    <a:bodyPr/>
                    <a:lstStyle/>
                    <a:p>
                      <a:r>
                        <a:rPr lang="tr-TR" sz="1600" b="1"/>
                        <a:t>2.168192</a:t>
                      </a:r>
                    </a:p>
                  </a:txBody>
                  <a:tcPr marL="77702" marR="77702" marT="38851" marB="38851" anchor="ctr"/>
                </a:tc>
                <a:extLst>
                  <a:ext uri="{0D108BD9-81ED-4DB2-BD59-A6C34878D82A}">
                    <a16:rowId xmlns:a16="http://schemas.microsoft.com/office/drawing/2014/main" val="1756288228"/>
                  </a:ext>
                </a:extLst>
              </a:tr>
              <a:tr h="277016">
                <a:tc>
                  <a:txBody>
                    <a:bodyPr/>
                    <a:lstStyle/>
                    <a:p>
                      <a:r>
                        <a:rPr lang="tr-TR" sz="1600" b="1"/>
                        <a:t>H</a:t>
                      </a:r>
                    </a:p>
                  </a:txBody>
                  <a:tcPr marL="77702" marR="77702" marT="38851" marB="38851" anchor="ctr"/>
                </a:tc>
                <a:tc>
                  <a:txBody>
                    <a:bodyPr/>
                    <a:lstStyle/>
                    <a:p>
                      <a:r>
                        <a:rPr lang="tr-TR" sz="1600" b="1" dirty="0"/>
                        <a:t>H</a:t>
                      </a:r>
                    </a:p>
                  </a:txBody>
                  <a:tcPr marL="77702" marR="77702" marT="38851" marB="38851" anchor="ctr"/>
                </a:tc>
                <a:tc>
                  <a:txBody>
                    <a:bodyPr/>
                    <a:lstStyle/>
                    <a:p>
                      <a:r>
                        <a:rPr lang="tr-TR" sz="1600" b="1"/>
                        <a:t>2.447847</a:t>
                      </a:r>
                    </a:p>
                  </a:txBody>
                  <a:tcPr marL="77702" marR="77702" marT="38851" marB="38851" anchor="ctr"/>
                </a:tc>
                <a:extLst>
                  <a:ext uri="{0D108BD9-81ED-4DB2-BD59-A6C34878D82A}">
                    <a16:rowId xmlns:a16="http://schemas.microsoft.com/office/drawing/2014/main" val="1773929532"/>
                  </a:ext>
                </a:extLst>
              </a:tr>
              <a:tr h="277016">
                <a:tc>
                  <a:txBody>
                    <a:bodyPr/>
                    <a:lstStyle/>
                    <a:p>
                      <a:r>
                        <a:rPr lang="tr-TR" sz="1600" b="1"/>
                        <a:t>H</a:t>
                      </a:r>
                    </a:p>
                  </a:txBody>
                  <a:tcPr marL="77702" marR="77702" marT="38851" marB="38851" anchor="ctr"/>
                </a:tc>
                <a:tc>
                  <a:txBody>
                    <a:bodyPr/>
                    <a:lstStyle/>
                    <a:p>
                      <a:r>
                        <a:rPr lang="tr-TR" sz="1600" b="1" dirty="0"/>
                        <a:t>H</a:t>
                      </a:r>
                    </a:p>
                  </a:txBody>
                  <a:tcPr marL="77702" marR="77702" marT="38851" marB="38851" anchor="ctr"/>
                </a:tc>
                <a:tc>
                  <a:txBody>
                    <a:bodyPr/>
                    <a:lstStyle/>
                    <a:p>
                      <a:r>
                        <a:rPr lang="tr-TR" sz="1600" b="1"/>
                        <a:t>4.292140</a:t>
                      </a:r>
                    </a:p>
                  </a:txBody>
                  <a:tcPr marL="77702" marR="77702" marT="38851" marB="38851" anchor="ctr"/>
                </a:tc>
                <a:extLst>
                  <a:ext uri="{0D108BD9-81ED-4DB2-BD59-A6C34878D82A}">
                    <a16:rowId xmlns:a16="http://schemas.microsoft.com/office/drawing/2014/main" val="3517582505"/>
                  </a:ext>
                </a:extLst>
              </a:tr>
              <a:tr h="277016">
                <a:tc>
                  <a:txBody>
                    <a:bodyPr/>
                    <a:lstStyle/>
                    <a:p>
                      <a:r>
                        <a:rPr lang="tr-TR" sz="1600" b="1"/>
                        <a:t>H</a:t>
                      </a:r>
                    </a:p>
                  </a:txBody>
                  <a:tcPr marL="77702" marR="77702" marT="38851" marB="38851" anchor="ctr"/>
                </a:tc>
                <a:tc>
                  <a:txBody>
                    <a:bodyPr/>
                    <a:lstStyle/>
                    <a:p>
                      <a:r>
                        <a:rPr lang="tr-TR" sz="1600" b="1"/>
                        <a:t>H</a:t>
                      </a:r>
                    </a:p>
                  </a:txBody>
                  <a:tcPr marL="77702" marR="77702" marT="38851" marB="38851" anchor="ctr"/>
                </a:tc>
                <a:tc>
                  <a:txBody>
                    <a:bodyPr/>
                    <a:lstStyle/>
                    <a:p>
                      <a:r>
                        <a:rPr lang="tr-TR" sz="1600" b="1"/>
                        <a:t>2.446867</a:t>
                      </a:r>
                    </a:p>
                  </a:txBody>
                  <a:tcPr marL="77702" marR="77702" marT="38851" marB="38851" anchor="ctr"/>
                </a:tc>
                <a:extLst>
                  <a:ext uri="{0D108BD9-81ED-4DB2-BD59-A6C34878D82A}">
                    <a16:rowId xmlns:a16="http://schemas.microsoft.com/office/drawing/2014/main" val="3603837867"/>
                  </a:ext>
                </a:extLst>
              </a:tr>
              <a:tr h="277016">
                <a:tc>
                  <a:txBody>
                    <a:bodyPr/>
                    <a:lstStyle/>
                    <a:p>
                      <a:r>
                        <a:rPr lang="tr-TR" sz="1600" b="1"/>
                        <a:t>H</a:t>
                      </a:r>
                    </a:p>
                  </a:txBody>
                  <a:tcPr marL="77702" marR="77702" marT="38851" marB="38851" anchor="ctr"/>
                </a:tc>
                <a:tc>
                  <a:txBody>
                    <a:bodyPr/>
                    <a:lstStyle/>
                    <a:p>
                      <a:r>
                        <a:rPr lang="tr-TR" sz="1600" b="1"/>
                        <a:t>H</a:t>
                      </a:r>
                    </a:p>
                  </a:txBody>
                  <a:tcPr marL="77702" marR="77702" marT="38851" marB="38851" anchor="ctr"/>
                </a:tc>
                <a:tc>
                  <a:txBody>
                    <a:bodyPr/>
                    <a:lstStyle/>
                    <a:p>
                      <a:r>
                        <a:rPr lang="tr-TR" sz="1600" b="1"/>
                        <a:t>4.314358</a:t>
                      </a:r>
                    </a:p>
                  </a:txBody>
                  <a:tcPr marL="77702" marR="77702" marT="38851" marB="38851" anchor="ctr"/>
                </a:tc>
                <a:extLst>
                  <a:ext uri="{0D108BD9-81ED-4DB2-BD59-A6C34878D82A}">
                    <a16:rowId xmlns:a16="http://schemas.microsoft.com/office/drawing/2014/main" val="1683383441"/>
                  </a:ext>
                </a:extLst>
              </a:tr>
              <a:tr h="277016">
                <a:tc>
                  <a:txBody>
                    <a:bodyPr/>
                    <a:lstStyle/>
                    <a:p>
                      <a:r>
                        <a:rPr lang="tr-TR" sz="1600" b="1"/>
                        <a:t>N</a:t>
                      </a:r>
                    </a:p>
                  </a:txBody>
                  <a:tcPr marL="77702" marR="77702" marT="38851" marB="38851" anchor="ctr"/>
                </a:tc>
                <a:tc>
                  <a:txBody>
                    <a:bodyPr/>
                    <a:lstStyle/>
                    <a:p>
                      <a:r>
                        <a:rPr lang="tr-TR" sz="1600" b="1"/>
                        <a:t>N</a:t>
                      </a:r>
                    </a:p>
                  </a:txBody>
                  <a:tcPr marL="77702" marR="77702" marT="38851" marB="38851" anchor="ctr"/>
                </a:tc>
                <a:tc>
                  <a:txBody>
                    <a:bodyPr/>
                    <a:lstStyle/>
                    <a:p>
                      <a:r>
                        <a:rPr lang="tr-TR" sz="1600" b="1"/>
                        <a:t>4.481862</a:t>
                      </a:r>
                    </a:p>
                  </a:txBody>
                  <a:tcPr marL="77702" marR="77702" marT="38851" marB="38851" anchor="ctr"/>
                </a:tc>
                <a:extLst>
                  <a:ext uri="{0D108BD9-81ED-4DB2-BD59-A6C34878D82A}">
                    <a16:rowId xmlns:a16="http://schemas.microsoft.com/office/drawing/2014/main" val="48078820"/>
                  </a:ext>
                </a:extLst>
              </a:tr>
              <a:tr h="277016">
                <a:tc>
                  <a:txBody>
                    <a:bodyPr/>
                    <a:lstStyle/>
                    <a:p>
                      <a:r>
                        <a:rPr lang="tr-TR" sz="1600" b="1"/>
                        <a:t>N</a:t>
                      </a:r>
                    </a:p>
                  </a:txBody>
                  <a:tcPr marL="77702" marR="77702" marT="38851" marB="38851" anchor="ctr"/>
                </a:tc>
                <a:tc>
                  <a:txBody>
                    <a:bodyPr/>
                    <a:lstStyle/>
                    <a:p>
                      <a:r>
                        <a:rPr lang="tr-TR" sz="1600" b="1"/>
                        <a:t>C</a:t>
                      </a:r>
                    </a:p>
                  </a:txBody>
                  <a:tcPr marL="77702" marR="77702" marT="38851" marB="38851" anchor="ctr"/>
                </a:tc>
                <a:tc>
                  <a:txBody>
                    <a:bodyPr/>
                    <a:lstStyle/>
                    <a:p>
                      <a:r>
                        <a:rPr lang="tr-TR" sz="1600" b="1"/>
                        <a:t>1.166775</a:t>
                      </a:r>
                    </a:p>
                  </a:txBody>
                  <a:tcPr marL="77702" marR="77702" marT="38851" marB="38851" anchor="ctr"/>
                </a:tc>
                <a:extLst>
                  <a:ext uri="{0D108BD9-81ED-4DB2-BD59-A6C34878D82A}">
                    <a16:rowId xmlns:a16="http://schemas.microsoft.com/office/drawing/2014/main" val="4084330166"/>
                  </a:ext>
                </a:extLst>
              </a:tr>
              <a:tr h="277016">
                <a:tc>
                  <a:txBody>
                    <a:bodyPr/>
                    <a:lstStyle/>
                    <a:p>
                      <a:r>
                        <a:rPr lang="tr-TR" sz="1600" b="1" dirty="0"/>
                        <a:t>N</a:t>
                      </a:r>
                    </a:p>
                  </a:txBody>
                  <a:tcPr marL="77702" marR="77702" marT="38851" marB="38851" anchor="ctr"/>
                </a:tc>
                <a:tc>
                  <a:txBody>
                    <a:bodyPr/>
                    <a:lstStyle/>
                    <a:p>
                      <a:r>
                        <a:rPr lang="tr-TR" sz="1600" b="1" dirty="0"/>
                        <a:t>C</a:t>
                      </a:r>
                    </a:p>
                  </a:txBody>
                  <a:tcPr marL="77702" marR="77702" marT="38851" marB="38851" anchor="ctr"/>
                </a:tc>
                <a:tc>
                  <a:txBody>
                    <a:bodyPr/>
                    <a:lstStyle/>
                    <a:p>
                      <a:r>
                        <a:rPr lang="tr-TR" sz="1600" b="1" dirty="0"/>
                        <a:t>5.549167</a:t>
                      </a:r>
                    </a:p>
                  </a:txBody>
                  <a:tcPr marL="77702" marR="77702" marT="38851" marB="38851" anchor="ctr"/>
                </a:tc>
                <a:extLst>
                  <a:ext uri="{0D108BD9-81ED-4DB2-BD59-A6C34878D82A}">
                    <a16:rowId xmlns:a16="http://schemas.microsoft.com/office/drawing/2014/main" val="3699233181"/>
                  </a:ext>
                </a:extLst>
              </a:tr>
              <a:tr h="277016">
                <a:tc>
                  <a:txBody>
                    <a:bodyPr/>
                    <a:lstStyle/>
                    <a:p>
                      <a:r>
                        <a:rPr lang="tr-TR" sz="1600" b="1" dirty="0" err="1"/>
                        <a:t>Dihedral</a:t>
                      </a:r>
                      <a:r>
                        <a:rPr lang="tr-TR" sz="1600" b="1" dirty="0"/>
                        <a:t> </a:t>
                      </a:r>
                      <a:r>
                        <a:rPr lang="tr-TR" sz="1600" b="1" dirty="0" err="1"/>
                        <a:t>Angle</a:t>
                      </a:r>
                      <a:endParaRPr lang="tr-TR" sz="1600" b="1" dirty="0"/>
                    </a:p>
                  </a:txBody>
                  <a:tcPr marL="77702" marR="77702" marT="38851" marB="38851" anchor="ctr"/>
                </a:tc>
                <a:tc>
                  <a:txBody>
                    <a:bodyPr/>
                    <a:lstStyle/>
                    <a:p>
                      <a:r>
                        <a:rPr lang="tr-TR" sz="1600" b="1" dirty="0"/>
                        <a:t>0</a:t>
                      </a:r>
                    </a:p>
                  </a:txBody>
                  <a:tcPr marL="77702" marR="77702" marT="38851" marB="38851" anchor="ctr"/>
                </a:tc>
                <a:tc>
                  <a:txBody>
                    <a:bodyPr/>
                    <a:lstStyle/>
                    <a:p>
                      <a:endParaRPr lang="tr-TR" sz="1600" b="1" dirty="0"/>
                    </a:p>
                  </a:txBody>
                  <a:tcPr marL="77702" marR="77702" marT="38851" marB="38851" anchor="ctr"/>
                </a:tc>
                <a:extLst>
                  <a:ext uri="{0D108BD9-81ED-4DB2-BD59-A6C34878D82A}">
                    <a16:rowId xmlns:a16="http://schemas.microsoft.com/office/drawing/2014/main" val="2127915829"/>
                  </a:ext>
                </a:extLst>
              </a:tr>
              <a:tr h="277016">
                <a:tc>
                  <a:txBody>
                    <a:bodyPr/>
                    <a:lstStyle/>
                    <a:p>
                      <a:r>
                        <a:rPr lang="tr-TR" sz="1600" b="1" dirty="0" err="1"/>
                        <a:t>Wagging</a:t>
                      </a:r>
                      <a:r>
                        <a:rPr lang="tr-TR" sz="1600" b="1" dirty="0"/>
                        <a:t> </a:t>
                      </a:r>
                      <a:r>
                        <a:rPr lang="tr-TR" sz="1600" b="1" dirty="0" err="1"/>
                        <a:t>Angle</a:t>
                      </a:r>
                      <a:endParaRPr lang="tr-TR" sz="1600" b="1" dirty="0"/>
                    </a:p>
                  </a:txBody>
                  <a:tcPr marL="77702" marR="77702" marT="38851" marB="38851" anchor="ctr"/>
                </a:tc>
                <a:tc>
                  <a:txBody>
                    <a:bodyPr/>
                    <a:lstStyle/>
                    <a:p>
                      <a:r>
                        <a:rPr lang="tr-TR" sz="1600" b="1" dirty="0"/>
                        <a:t>120</a:t>
                      </a:r>
                    </a:p>
                  </a:txBody>
                  <a:tcPr marL="77702" marR="77702" marT="38851" marB="38851" anchor="ctr"/>
                </a:tc>
                <a:tc>
                  <a:txBody>
                    <a:bodyPr/>
                    <a:lstStyle/>
                    <a:p>
                      <a:endParaRPr lang="tr-TR" sz="1600" b="1" dirty="0"/>
                    </a:p>
                  </a:txBody>
                  <a:tcPr marL="77702" marR="77702" marT="38851" marB="38851" anchor="ctr"/>
                </a:tc>
                <a:extLst>
                  <a:ext uri="{0D108BD9-81ED-4DB2-BD59-A6C34878D82A}">
                    <a16:rowId xmlns:a16="http://schemas.microsoft.com/office/drawing/2014/main" val="2055657492"/>
                  </a:ext>
                </a:extLst>
              </a:tr>
            </a:tbl>
          </a:graphicData>
        </a:graphic>
      </p:graphicFrame>
    </p:spTree>
    <p:extLst>
      <p:ext uri="{BB962C8B-B14F-4D97-AF65-F5344CB8AC3E}">
        <p14:creationId xmlns:p14="http://schemas.microsoft.com/office/powerpoint/2010/main" val="3937124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C1583-3CA9-B0A3-A171-27F16F813DED}"/>
              </a:ext>
            </a:extLst>
          </p:cNvPr>
          <p:cNvSpPr>
            <a:spLocks noGrp="1"/>
          </p:cNvSpPr>
          <p:nvPr>
            <p:ph type="title"/>
          </p:nvPr>
        </p:nvSpPr>
        <p:spPr/>
        <p:txBody>
          <a:bodyPr/>
          <a:lstStyle/>
          <a:p>
            <a:r>
              <a:rPr lang="tr-TR" dirty="0"/>
              <a:t>On </a:t>
            </a:r>
            <a:r>
              <a:rPr lang="tr-TR" dirty="0" err="1"/>
              <a:t>the</a:t>
            </a:r>
            <a:r>
              <a:rPr lang="tr-TR" dirty="0"/>
              <a:t> </a:t>
            </a:r>
            <a:r>
              <a:rPr lang="tr-TR" dirty="0" err="1"/>
              <a:t>article</a:t>
            </a:r>
            <a:r>
              <a:rPr lang="tr-TR" dirty="0"/>
              <a:t> </a:t>
            </a:r>
            <a:r>
              <a:rPr lang="tr-TR" dirty="0" err="1"/>
              <a:t>values</a:t>
            </a:r>
            <a:endParaRPr lang="en-US" dirty="0"/>
          </a:p>
        </p:txBody>
      </p:sp>
      <p:pic>
        <p:nvPicPr>
          <p:cNvPr id="5" name="Content Placeholder 4" descr="A table of numbers and letters&#10;&#10;Description automatically generated">
            <a:extLst>
              <a:ext uri="{FF2B5EF4-FFF2-40B4-BE49-F238E27FC236}">
                <a16:creationId xmlns:a16="http://schemas.microsoft.com/office/drawing/2014/main" id="{DC8118DE-8871-9926-46C7-0F7C67ED3C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2704" y="1690688"/>
            <a:ext cx="10046591" cy="4359198"/>
          </a:xfrm>
        </p:spPr>
      </p:pic>
    </p:spTree>
    <p:extLst>
      <p:ext uri="{BB962C8B-B14F-4D97-AF65-F5344CB8AC3E}">
        <p14:creationId xmlns:p14="http://schemas.microsoft.com/office/powerpoint/2010/main" val="1837967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84A8C-301F-05B9-29F3-92B5BD0BC3FB}"/>
              </a:ext>
            </a:extLst>
          </p:cNvPr>
          <p:cNvSpPr>
            <a:spLocks noGrp="1"/>
          </p:cNvSpPr>
          <p:nvPr>
            <p:ph type="title"/>
          </p:nvPr>
        </p:nvSpPr>
        <p:spPr>
          <a:xfrm>
            <a:off x="657225" y="499533"/>
            <a:ext cx="5499158" cy="1658198"/>
          </a:xfrm>
        </p:spPr>
        <p:txBody>
          <a:bodyPr/>
          <a:lstStyle/>
          <a:p>
            <a:r>
              <a:rPr lang="tr-TR" dirty="0"/>
              <a:t>HOMO-LUMO</a:t>
            </a:r>
            <a:endParaRPr lang="en-US" dirty="0"/>
          </a:p>
        </p:txBody>
      </p:sp>
      <p:pic>
        <p:nvPicPr>
          <p:cNvPr id="15" name="Content Placeholder 14" descr="A red green and white spheres&#10;&#10;Description automatically generated">
            <a:extLst>
              <a:ext uri="{FF2B5EF4-FFF2-40B4-BE49-F238E27FC236}">
                <a16:creationId xmlns:a16="http://schemas.microsoft.com/office/drawing/2014/main" id="{E89A533A-CADA-1550-6ABD-30B40E40E8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7225" y="1816207"/>
            <a:ext cx="4700512" cy="3767137"/>
          </a:xfrm>
        </p:spPr>
      </p:pic>
      <p:sp>
        <p:nvSpPr>
          <p:cNvPr id="16" name="TextBox 15">
            <a:extLst>
              <a:ext uri="{FF2B5EF4-FFF2-40B4-BE49-F238E27FC236}">
                <a16:creationId xmlns:a16="http://schemas.microsoft.com/office/drawing/2014/main" id="{4D010102-810C-2EF4-CDB0-FBFDDB2E0B90}"/>
              </a:ext>
            </a:extLst>
          </p:cNvPr>
          <p:cNvSpPr txBox="1"/>
          <p:nvPr/>
        </p:nvSpPr>
        <p:spPr>
          <a:xfrm>
            <a:off x="657225" y="5567638"/>
            <a:ext cx="4650658" cy="584775"/>
          </a:xfrm>
          <a:prstGeom prst="rect">
            <a:avLst/>
          </a:prstGeom>
          <a:noFill/>
        </p:spPr>
        <p:txBody>
          <a:bodyPr wrap="square" rtlCol="0">
            <a:spAutoFit/>
          </a:bodyPr>
          <a:lstStyle/>
          <a:p>
            <a:r>
              <a:rPr lang="tr-TR" sz="3200" b="1" dirty="0"/>
              <a:t>HOMO</a:t>
            </a:r>
            <a:endParaRPr lang="en-US" sz="3200" b="1" dirty="0"/>
          </a:p>
        </p:txBody>
      </p:sp>
      <p:pic>
        <p:nvPicPr>
          <p:cNvPr id="18" name="Picture 17" descr="A red green and white spheres&#10;&#10;Description automatically generated">
            <a:extLst>
              <a:ext uri="{FF2B5EF4-FFF2-40B4-BE49-F238E27FC236}">
                <a16:creationId xmlns:a16="http://schemas.microsoft.com/office/drawing/2014/main" id="{247FA4D8-7A95-9DF3-639C-B103C3EA2B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7968" y="1980791"/>
            <a:ext cx="5774154" cy="3437968"/>
          </a:xfrm>
          <a:prstGeom prst="rect">
            <a:avLst/>
          </a:prstGeom>
        </p:spPr>
      </p:pic>
      <p:sp>
        <p:nvSpPr>
          <p:cNvPr id="19" name="TextBox 18">
            <a:extLst>
              <a:ext uri="{FF2B5EF4-FFF2-40B4-BE49-F238E27FC236}">
                <a16:creationId xmlns:a16="http://schemas.microsoft.com/office/drawing/2014/main" id="{FFDBA87F-7F47-F3A2-5169-BDE3115D690F}"/>
              </a:ext>
            </a:extLst>
          </p:cNvPr>
          <p:cNvSpPr txBox="1"/>
          <p:nvPr/>
        </p:nvSpPr>
        <p:spPr>
          <a:xfrm>
            <a:off x="5977968" y="5583344"/>
            <a:ext cx="2143432" cy="584775"/>
          </a:xfrm>
          <a:prstGeom prst="rect">
            <a:avLst/>
          </a:prstGeom>
          <a:noFill/>
        </p:spPr>
        <p:txBody>
          <a:bodyPr wrap="square" rtlCol="0">
            <a:spAutoFit/>
          </a:bodyPr>
          <a:lstStyle/>
          <a:p>
            <a:r>
              <a:rPr lang="tr-TR" sz="3200" b="1" dirty="0"/>
              <a:t>LUMO</a:t>
            </a:r>
            <a:endParaRPr lang="en-US" sz="3200" b="1" dirty="0"/>
          </a:p>
        </p:txBody>
      </p:sp>
    </p:spTree>
    <p:extLst>
      <p:ext uri="{BB962C8B-B14F-4D97-AF65-F5344CB8AC3E}">
        <p14:creationId xmlns:p14="http://schemas.microsoft.com/office/powerpoint/2010/main" val="3707613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71388-4F31-ECF0-5463-9F7419E00E61}"/>
              </a:ext>
            </a:extLst>
          </p:cNvPr>
          <p:cNvSpPr>
            <a:spLocks noGrp="1"/>
          </p:cNvSpPr>
          <p:nvPr>
            <p:ph type="title"/>
          </p:nvPr>
        </p:nvSpPr>
        <p:spPr>
          <a:xfrm>
            <a:off x="657224" y="499532"/>
            <a:ext cx="2803731" cy="5675125"/>
          </a:xfrm>
        </p:spPr>
        <p:txBody>
          <a:bodyPr>
            <a:normAutofit/>
          </a:bodyPr>
          <a:lstStyle/>
          <a:p>
            <a:r>
              <a:rPr lang="tr-TR" dirty="0" err="1"/>
              <a:t>Article</a:t>
            </a:r>
            <a:r>
              <a:rPr lang="tr-TR" dirty="0"/>
              <a:t> HOMO LUMO </a:t>
            </a:r>
            <a:r>
              <a:rPr lang="tr-TR" dirty="0" err="1"/>
              <a:t>Fig</a:t>
            </a:r>
            <a:r>
              <a:rPr lang="tr-TR" dirty="0"/>
              <a:t>.</a:t>
            </a:r>
            <a:endParaRPr lang="en-US" dirty="0"/>
          </a:p>
        </p:txBody>
      </p:sp>
      <p:pic>
        <p:nvPicPr>
          <p:cNvPr id="5" name="Content Placeholder 4" descr="A group of black and white spheres&#10;&#10;Description automatically generated">
            <a:extLst>
              <a:ext uri="{FF2B5EF4-FFF2-40B4-BE49-F238E27FC236}">
                <a16:creationId xmlns:a16="http://schemas.microsoft.com/office/drawing/2014/main" id="{0F8D3A63-4FF8-4E8C-E189-1669D503EC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1161" y="386465"/>
            <a:ext cx="6253316" cy="5675124"/>
          </a:xfrm>
        </p:spPr>
      </p:pic>
    </p:spTree>
    <p:extLst>
      <p:ext uri="{BB962C8B-B14F-4D97-AF65-F5344CB8AC3E}">
        <p14:creationId xmlns:p14="http://schemas.microsoft.com/office/powerpoint/2010/main" val="367649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5FB7-08E5-19FC-61CE-1E4EA896A8C2}"/>
              </a:ext>
            </a:extLst>
          </p:cNvPr>
          <p:cNvSpPr>
            <a:spLocks noGrp="1"/>
          </p:cNvSpPr>
          <p:nvPr>
            <p:ph type="title"/>
          </p:nvPr>
        </p:nvSpPr>
        <p:spPr/>
        <p:txBody>
          <a:bodyPr/>
          <a:lstStyle/>
          <a:p>
            <a:r>
              <a:rPr lang="tr-TR" dirty="0" err="1"/>
              <a:t>Uv-Vis</a:t>
            </a:r>
            <a:endParaRPr lang="en-US" dirty="0"/>
          </a:p>
        </p:txBody>
      </p:sp>
      <p:pic>
        <p:nvPicPr>
          <p:cNvPr id="5" name="Content Placeholder 4" descr="A graph of a function&#10;&#10;Description automatically generated">
            <a:extLst>
              <a:ext uri="{FF2B5EF4-FFF2-40B4-BE49-F238E27FC236}">
                <a16:creationId xmlns:a16="http://schemas.microsoft.com/office/drawing/2014/main" id="{A2C417DC-010F-3E1C-F8F4-E5997BB8C1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64145"/>
            <a:ext cx="10042236" cy="4728730"/>
          </a:xfrm>
        </p:spPr>
      </p:pic>
    </p:spTree>
    <p:extLst>
      <p:ext uri="{BB962C8B-B14F-4D97-AF65-F5344CB8AC3E}">
        <p14:creationId xmlns:p14="http://schemas.microsoft.com/office/powerpoint/2010/main" val="18773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5476-DBF1-F779-65B7-06FAF333A97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Structure</a:t>
            </a:r>
          </a:p>
        </p:txBody>
      </p:sp>
      <p:pic>
        <p:nvPicPr>
          <p:cNvPr id="5" name="Content Placeholder 4" descr="A diagram of a molecule&#10;&#10;Description automatically generated">
            <a:extLst>
              <a:ext uri="{FF2B5EF4-FFF2-40B4-BE49-F238E27FC236}">
                <a16:creationId xmlns:a16="http://schemas.microsoft.com/office/drawing/2014/main" id="{50D90C26-DD6D-DF0E-3000-B6A86F5378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4743" y="1675227"/>
            <a:ext cx="9202513" cy="4394199"/>
          </a:xfrm>
          <a:prstGeom prst="rect">
            <a:avLst/>
          </a:prstGeom>
        </p:spPr>
      </p:pic>
    </p:spTree>
    <p:extLst>
      <p:ext uri="{BB962C8B-B14F-4D97-AF65-F5344CB8AC3E}">
        <p14:creationId xmlns:p14="http://schemas.microsoft.com/office/powerpoint/2010/main" val="1599642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0B86F-C3CA-DFF8-B43F-5EE51FEDA9EA}"/>
              </a:ext>
            </a:extLst>
          </p:cNvPr>
          <p:cNvSpPr>
            <a:spLocks noGrp="1"/>
          </p:cNvSpPr>
          <p:nvPr>
            <p:ph type="title"/>
          </p:nvPr>
        </p:nvSpPr>
        <p:spPr/>
        <p:txBody>
          <a:bodyPr/>
          <a:lstStyle/>
          <a:p>
            <a:r>
              <a:rPr lang="tr-TR" dirty="0" err="1"/>
              <a:t>Uv-Vis</a:t>
            </a:r>
            <a:r>
              <a:rPr lang="tr-TR" dirty="0"/>
              <a:t> in </a:t>
            </a:r>
            <a:r>
              <a:rPr lang="tr-TR" dirty="0" err="1"/>
              <a:t>Acetonitrile</a:t>
            </a:r>
            <a:endParaRPr lang="en-US" dirty="0"/>
          </a:p>
        </p:txBody>
      </p:sp>
      <p:pic>
        <p:nvPicPr>
          <p:cNvPr id="5" name="Content Placeholder 4" descr="A graph of a function&#10;&#10;Description automatically generated">
            <a:extLst>
              <a:ext uri="{FF2B5EF4-FFF2-40B4-BE49-F238E27FC236}">
                <a16:creationId xmlns:a16="http://schemas.microsoft.com/office/drawing/2014/main" id="{42DB4448-E39B-282F-EB60-64395CF94F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27200"/>
            <a:ext cx="10360742" cy="4950252"/>
          </a:xfrm>
        </p:spPr>
      </p:pic>
    </p:spTree>
    <p:extLst>
      <p:ext uri="{BB962C8B-B14F-4D97-AF65-F5344CB8AC3E}">
        <p14:creationId xmlns:p14="http://schemas.microsoft.com/office/powerpoint/2010/main" val="2290340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9F7F2-44AC-4B8E-D3EE-81F369262035}"/>
              </a:ext>
            </a:extLst>
          </p:cNvPr>
          <p:cNvSpPr>
            <a:spLocks noGrp="1"/>
          </p:cNvSpPr>
          <p:nvPr>
            <p:ph type="title"/>
          </p:nvPr>
        </p:nvSpPr>
        <p:spPr/>
        <p:txBody>
          <a:bodyPr/>
          <a:lstStyle/>
          <a:p>
            <a:r>
              <a:rPr lang="tr-TR" dirty="0" err="1"/>
              <a:t>Literature</a:t>
            </a:r>
            <a:r>
              <a:rPr lang="tr-TR" dirty="0"/>
              <a:t> </a:t>
            </a:r>
            <a:r>
              <a:rPr lang="tr-TR" dirty="0" err="1"/>
              <a:t>value</a:t>
            </a:r>
            <a:r>
              <a:rPr lang="tr-TR" dirty="0"/>
              <a:t> of </a:t>
            </a:r>
            <a:r>
              <a:rPr lang="tr-TR" dirty="0" err="1"/>
              <a:t>Uv-Vis</a:t>
            </a:r>
            <a:endParaRPr lang="en-US" dirty="0"/>
          </a:p>
        </p:txBody>
      </p:sp>
      <p:pic>
        <p:nvPicPr>
          <p:cNvPr id="5" name="Content Placeholder 4" descr="A graph of different types of energy&#10;&#10;Description automatically generated">
            <a:extLst>
              <a:ext uri="{FF2B5EF4-FFF2-40B4-BE49-F238E27FC236}">
                <a16:creationId xmlns:a16="http://schemas.microsoft.com/office/drawing/2014/main" id="{1F63B261-D249-CD0A-762A-68248F4705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8530" y="1804606"/>
            <a:ext cx="4208056" cy="4688269"/>
          </a:xfrm>
        </p:spPr>
      </p:pic>
    </p:spTree>
    <p:extLst>
      <p:ext uri="{BB962C8B-B14F-4D97-AF65-F5344CB8AC3E}">
        <p14:creationId xmlns:p14="http://schemas.microsoft.com/office/powerpoint/2010/main" val="1803227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1D255-0767-A1C1-B840-21E7314179EC}"/>
              </a:ext>
            </a:extLst>
          </p:cNvPr>
          <p:cNvSpPr>
            <a:spLocks noGrp="1"/>
          </p:cNvSpPr>
          <p:nvPr>
            <p:ph type="title"/>
          </p:nvPr>
        </p:nvSpPr>
        <p:spPr>
          <a:xfrm>
            <a:off x="1115568" y="548640"/>
            <a:ext cx="10168128" cy="1179576"/>
          </a:xfrm>
        </p:spPr>
        <p:txBody>
          <a:bodyPr>
            <a:normAutofit/>
          </a:bodyPr>
          <a:lstStyle/>
          <a:p>
            <a:r>
              <a:rPr lang="tr-TR" dirty="0" err="1"/>
              <a:t>The</a:t>
            </a:r>
            <a:r>
              <a:rPr lang="tr-TR" dirty="0"/>
              <a:t> </a:t>
            </a:r>
            <a:r>
              <a:rPr lang="tr-TR" dirty="0" err="1"/>
              <a:t>potential</a:t>
            </a:r>
            <a:r>
              <a:rPr lang="tr-TR" dirty="0"/>
              <a:t> </a:t>
            </a:r>
            <a:r>
              <a:rPr lang="tr-TR" dirty="0" err="1"/>
              <a:t>energy</a:t>
            </a:r>
            <a:r>
              <a:rPr lang="tr-TR" dirty="0"/>
              <a:t> </a:t>
            </a:r>
            <a:r>
              <a:rPr lang="tr-TR" dirty="0" err="1"/>
              <a:t>curves</a:t>
            </a:r>
            <a:endParaRPr lang="en-US" dirty="0"/>
          </a:p>
        </p:txBody>
      </p:sp>
      <p:graphicFrame>
        <p:nvGraphicFramePr>
          <p:cNvPr id="6" name="Content Placeholder 5">
            <a:extLst>
              <a:ext uri="{FF2B5EF4-FFF2-40B4-BE49-F238E27FC236}">
                <a16:creationId xmlns:a16="http://schemas.microsoft.com/office/drawing/2014/main" id="{7AF22A5D-08EB-5A06-CE64-6FBBE76B8761}"/>
              </a:ext>
            </a:extLst>
          </p:cNvPr>
          <p:cNvGraphicFramePr>
            <a:graphicFrameLocks noGrp="1"/>
          </p:cNvGraphicFramePr>
          <p:nvPr>
            <p:ph idx="1"/>
            <p:extLst>
              <p:ext uri="{D42A27DB-BD31-4B8C-83A1-F6EECF244321}">
                <p14:modId xmlns:p14="http://schemas.microsoft.com/office/powerpoint/2010/main" val="1643612457"/>
              </p:ext>
            </p:extLst>
          </p:nvPr>
        </p:nvGraphicFramePr>
        <p:xfrm>
          <a:off x="405353" y="1728216"/>
          <a:ext cx="11118915" cy="4098121"/>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EEA71996-464F-D7D0-6231-E6261299D7B6}"/>
              </a:ext>
            </a:extLst>
          </p:cNvPr>
          <p:cNvSpPr txBox="1"/>
          <p:nvPr/>
        </p:nvSpPr>
        <p:spPr>
          <a:xfrm>
            <a:off x="868218" y="6022109"/>
            <a:ext cx="7444509" cy="369332"/>
          </a:xfrm>
          <a:prstGeom prst="rect">
            <a:avLst/>
          </a:prstGeom>
          <a:noFill/>
        </p:spPr>
        <p:txBody>
          <a:bodyPr wrap="square" rtlCol="0">
            <a:spAutoFit/>
          </a:bodyPr>
          <a:lstStyle/>
          <a:p>
            <a:r>
              <a:rPr lang="tr-TR" dirty="0"/>
              <a:t>S1: HOMO </a:t>
            </a:r>
            <a:r>
              <a:rPr lang="tr-TR" dirty="0" err="1"/>
              <a:t>to</a:t>
            </a:r>
            <a:r>
              <a:rPr lang="tr-TR" dirty="0"/>
              <a:t> HOMO S2: HOMO </a:t>
            </a:r>
            <a:r>
              <a:rPr lang="tr-TR" dirty="0" err="1"/>
              <a:t>to</a:t>
            </a:r>
            <a:r>
              <a:rPr lang="tr-TR" dirty="0"/>
              <a:t> LUMO</a:t>
            </a:r>
            <a:endParaRPr lang="en-US" dirty="0"/>
          </a:p>
        </p:txBody>
      </p:sp>
    </p:spTree>
    <p:extLst>
      <p:ext uri="{BB962C8B-B14F-4D97-AF65-F5344CB8AC3E}">
        <p14:creationId xmlns:p14="http://schemas.microsoft.com/office/powerpoint/2010/main" val="1359363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D837-402E-31D7-A772-D2899F2FCF41}"/>
              </a:ext>
            </a:extLst>
          </p:cNvPr>
          <p:cNvSpPr>
            <a:spLocks noGrp="1"/>
          </p:cNvSpPr>
          <p:nvPr>
            <p:ph type="title"/>
          </p:nvPr>
        </p:nvSpPr>
        <p:spPr>
          <a:xfrm>
            <a:off x="252919" y="886691"/>
            <a:ext cx="3469336" cy="1275323"/>
          </a:xfrm>
        </p:spPr>
        <p:txBody>
          <a:bodyPr vert="horz" lIns="91440" tIns="45720" rIns="91440" bIns="45720" rtlCol="0" anchor="b">
            <a:noAutofit/>
          </a:bodyPr>
          <a:lstStyle/>
          <a:p>
            <a:r>
              <a:rPr lang="en-US" sz="2800" b="1" kern="1200" dirty="0">
                <a:latin typeface="+mj-lt"/>
                <a:ea typeface="+mj-ea"/>
                <a:cs typeface="+mj-cs"/>
              </a:rPr>
              <a:t>The potential energy curves of LE and CT states in gas phase</a:t>
            </a:r>
            <a:r>
              <a:rPr lang="tr-TR" sz="2800" b="1" kern="1200" dirty="0">
                <a:latin typeface="+mj-lt"/>
                <a:ea typeface="+mj-ea"/>
                <a:cs typeface="+mj-cs"/>
              </a:rPr>
              <a:t> </a:t>
            </a:r>
            <a:endParaRPr lang="en-US" sz="2800" b="1" kern="1200" dirty="0">
              <a:latin typeface="+mj-lt"/>
              <a:ea typeface="+mj-ea"/>
              <a:cs typeface="+mj-cs"/>
            </a:endParaRPr>
          </a:p>
        </p:txBody>
      </p:sp>
      <p:sp>
        <p:nvSpPr>
          <p:cNvPr id="14" name="Content Placeholder 13">
            <a:extLst>
              <a:ext uri="{FF2B5EF4-FFF2-40B4-BE49-F238E27FC236}">
                <a16:creationId xmlns:a16="http://schemas.microsoft.com/office/drawing/2014/main" id="{AE55A430-68C6-6F99-7B3E-D4ED6C9DDB85}"/>
              </a:ext>
            </a:extLst>
          </p:cNvPr>
          <p:cNvSpPr>
            <a:spLocks noGrp="1"/>
          </p:cNvSpPr>
          <p:nvPr>
            <p:ph idx="1"/>
          </p:nvPr>
        </p:nvSpPr>
        <p:spPr>
          <a:xfrm>
            <a:off x="252920" y="2162014"/>
            <a:ext cx="2947482" cy="3744264"/>
          </a:xfrm>
        </p:spPr>
        <p:txBody>
          <a:bodyPr anchor="t">
            <a:normAutofit/>
          </a:bodyPr>
          <a:lstStyle/>
          <a:p>
            <a:pPr marL="0" indent="0">
              <a:buNone/>
            </a:pPr>
            <a:r>
              <a:rPr lang="en-US" sz="2000" dirty="0">
                <a:solidFill>
                  <a:schemeClr val="tx1"/>
                </a:solidFill>
              </a:rPr>
              <a:t>in terms of the twisting angle</a:t>
            </a:r>
            <a:r>
              <a:rPr lang="tr-TR" sz="2000" dirty="0">
                <a:solidFill>
                  <a:schemeClr val="tx1"/>
                </a:solidFill>
              </a:rPr>
              <a:t> </a:t>
            </a:r>
            <a:r>
              <a:rPr lang="el-GR" sz="2000" dirty="0">
                <a:solidFill>
                  <a:schemeClr val="tx1"/>
                </a:solidFill>
              </a:rPr>
              <a:t>τ</a:t>
            </a:r>
            <a:r>
              <a:rPr lang="tr-TR" sz="2000" dirty="0">
                <a:solidFill>
                  <a:schemeClr val="tx1"/>
                </a:solidFill>
              </a:rPr>
              <a:t>,</a:t>
            </a:r>
            <a:r>
              <a:rPr lang="en-US" sz="2000" dirty="0">
                <a:solidFill>
                  <a:schemeClr val="tx1"/>
                </a:solidFill>
              </a:rPr>
              <a:t> </a:t>
            </a:r>
            <a:r>
              <a:rPr lang="el-GR" sz="2000" dirty="0">
                <a:solidFill>
                  <a:schemeClr val="tx1"/>
                </a:solidFill>
              </a:rPr>
              <a:t>τ </a:t>
            </a:r>
            <a:r>
              <a:rPr lang="en-US" sz="2000" dirty="0">
                <a:solidFill>
                  <a:schemeClr val="tx1"/>
                </a:solidFill>
              </a:rPr>
              <a:t>= 0 ° – 90° . The S1 state energies were determined by the geometry optimizations, and the S2 state energies were estimated by the single-point excitation energy calculations at the optimized ground state </a:t>
            </a:r>
            <a:r>
              <a:rPr lang="tr-TR" sz="2000" dirty="0">
                <a:solidFill>
                  <a:schemeClr val="tx1"/>
                </a:solidFill>
              </a:rPr>
              <a:t>(</a:t>
            </a:r>
            <a:r>
              <a:rPr lang="en-US" sz="2000" dirty="0">
                <a:solidFill>
                  <a:schemeClr val="tx1"/>
                </a:solidFill>
              </a:rPr>
              <a:t>S0</a:t>
            </a:r>
            <a:r>
              <a:rPr lang="tr-TR" sz="2000" dirty="0">
                <a:solidFill>
                  <a:schemeClr val="tx1"/>
                </a:solidFill>
              </a:rPr>
              <a:t>)</a:t>
            </a:r>
            <a:r>
              <a:rPr lang="en-US" sz="2000" dirty="0">
                <a:solidFill>
                  <a:schemeClr val="tx1"/>
                </a:solidFill>
              </a:rPr>
              <a:t> structure of LCBOP at each</a:t>
            </a:r>
            <a:r>
              <a:rPr lang="tr-TR" sz="2000" dirty="0">
                <a:solidFill>
                  <a:schemeClr val="tx1"/>
                </a:solidFill>
              </a:rPr>
              <a:t> </a:t>
            </a:r>
            <a:r>
              <a:rPr lang="el-GR" sz="2000" dirty="0">
                <a:solidFill>
                  <a:schemeClr val="tx1"/>
                </a:solidFill>
              </a:rPr>
              <a:t>τ</a:t>
            </a:r>
            <a:r>
              <a:rPr lang="tr-TR" sz="2000" dirty="0">
                <a:solidFill>
                  <a:schemeClr val="tx1"/>
                </a:solidFill>
              </a:rPr>
              <a:t>.</a:t>
            </a:r>
            <a:r>
              <a:rPr lang="en-US" sz="2000" dirty="0">
                <a:solidFill>
                  <a:schemeClr val="tx1"/>
                </a:solidFill>
              </a:rPr>
              <a:t> The optimized S0 energies are also shown for comparison.</a:t>
            </a:r>
          </a:p>
        </p:txBody>
      </p:sp>
      <p:pic>
        <p:nvPicPr>
          <p:cNvPr id="5" name="Content Placeholder 4" descr="A graph of a graph showing the degree of a degree&#10;&#10;Description automatically generated with medium confidence">
            <a:extLst>
              <a:ext uri="{FF2B5EF4-FFF2-40B4-BE49-F238E27FC236}">
                <a16:creationId xmlns:a16="http://schemas.microsoft.com/office/drawing/2014/main" id="{B87C20E7-2A9D-C41D-BADA-CA6CC95084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9935" y="1163745"/>
            <a:ext cx="7491363" cy="4513546"/>
          </a:xfrm>
          <a:prstGeom prst="rect">
            <a:avLst/>
          </a:prstGeom>
        </p:spPr>
      </p:pic>
    </p:spTree>
    <p:extLst>
      <p:ext uri="{BB962C8B-B14F-4D97-AF65-F5344CB8AC3E}">
        <p14:creationId xmlns:p14="http://schemas.microsoft.com/office/powerpoint/2010/main" val="1654918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0CC26-FC1C-3467-8D41-5BCDD223448C}"/>
              </a:ext>
            </a:extLst>
          </p:cNvPr>
          <p:cNvSpPr>
            <a:spLocks noGrp="1"/>
          </p:cNvSpPr>
          <p:nvPr>
            <p:ph type="title"/>
          </p:nvPr>
        </p:nvSpPr>
        <p:spPr/>
        <p:txBody>
          <a:bodyPr/>
          <a:lstStyle/>
          <a:p>
            <a:r>
              <a:rPr lang="en-US" dirty="0"/>
              <a:t>The S1 potential energy curve</a:t>
            </a:r>
          </a:p>
        </p:txBody>
      </p:sp>
      <p:pic>
        <p:nvPicPr>
          <p:cNvPr id="7" name="Picture 6" descr="A graph with a line and a line&#10;&#10;Description automatically generated with medium confidence">
            <a:extLst>
              <a:ext uri="{FF2B5EF4-FFF2-40B4-BE49-F238E27FC236}">
                <a16:creationId xmlns:a16="http://schemas.microsoft.com/office/drawing/2014/main" id="{D3E3685E-4678-31B5-BC6C-49D92AA2B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734" y="2537929"/>
            <a:ext cx="5842822" cy="2819162"/>
          </a:xfrm>
          <a:prstGeom prst="rect">
            <a:avLst/>
          </a:prstGeom>
        </p:spPr>
      </p:pic>
      <p:sp>
        <p:nvSpPr>
          <p:cNvPr id="9" name="Content Placeholder 8">
            <a:extLst>
              <a:ext uri="{FF2B5EF4-FFF2-40B4-BE49-F238E27FC236}">
                <a16:creationId xmlns:a16="http://schemas.microsoft.com/office/drawing/2014/main" id="{1B7E1CBF-AAB7-C94B-6DF6-65F2AB35BEFE}"/>
              </a:ext>
            </a:extLst>
          </p:cNvPr>
          <p:cNvSpPr>
            <a:spLocks noGrp="1"/>
          </p:cNvSpPr>
          <p:nvPr>
            <p:ph idx="1"/>
          </p:nvPr>
        </p:nvSpPr>
        <p:spPr/>
        <p:txBody>
          <a:bodyPr/>
          <a:lstStyle/>
          <a:p>
            <a:endParaRPr lang="en-US"/>
          </a:p>
        </p:txBody>
      </p:sp>
      <p:graphicFrame>
        <p:nvGraphicFramePr>
          <p:cNvPr id="10" name="Chart 9">
            <a:extLst>
              <a:ext uri="{FF2B5EF4-FFF2-40B4-BE49-F238E27FC236}">
                <a16:creationId xmlns:a16="http://schemas.microsoft.com/office/drawing/2014/main" id="{7DC6AA46-5748-21B2-AF6D-8C9B9F8FA04E}"/>
              </a:ext>
            </a:extLst>
          </p:cNvPr>
          <p:cNvGraphicFramePr>
            <a:graphicFrameLocks/>
          </p:cNvGraphicFramePr>
          <p:nvPr>
            <p:extLst>
              <p:ext uri="{D42A27DB-BD31-4B8C-83A1-F6EECF244321}">
                <p14:modId xmlns:p14="http://schemas.microsoft.com/office/powerpoint/2010/main" val="3762088333"/>
              </p:ext>
            </p:extLst>
          </p:nvPr>
        </p:nvGraphicFramePr>
        <p:xfrm>
          <a:off x="6197599" y="2314199"/>
          <a:ext cx="4976811" cy="316114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29275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097B-FC6F-1EAF-1CEA-F381025AACC4}"/>
              </a:ext>
            </a:extLst>
          </p:cNvPr>
          <p:cNvSpPr>
            <a:spLocks noGrp="1"/>
          </p:cNvSpPr>
          <p:nvPr>
            <p:ph type="title"/>
          </p:nvPr>
        </p:nvSpPr>
        <p:spPr>
          <a:xfrm>
            <a:off x="6345381" y="499533"/>
            <a:ext cx="5084617" cy="1658198"/>
          </a:xfrm>
        </p:spPr>
        <p:txBody>
          <a:bodyPr>
            <a:noAutofit/>
          </a:bodyPr>
          <a:lstStyle/>
          <a:p>
            <a:r>
              <a:rPr lang="en-US" sz="4000" dirty="0"/>
              <a:t>Calculated oscillator strengths of LE and CT states in gas phase</a:t>
            </a:r>
          </a:p>
        </p:txBody>
      </p:sp>
      <p:graphicFrame>
        <p:nvGraphicFramePr>
          <p:cNvPr id="4" name="Content Placeholder 3">
            <a:extLst>
              <a:ext uri="{FF2B5EF4-FFF2-40B4-BE49-F238E27FC236}">
                <a16:creationId xmlns:a16="http://schemas.microsoft.com/office/drawing/2014/main" id="{D96CC421-CEE7-C757-E49D-964D40C5E86E}"/>
              </a:ext>
            </a:extLst>
          </p:cNvPr>
          <p:cNvGraphicFramePr>
            <a:graphicFrameLocks noGrp="1"/>
          </p:cNvGraphicFramePr>
          <p:nvPr>
            <p:ph idx="1"/>
            <p:extLst>
              <p:ext uri="{D42A27DB-BD31-4B8C-83A1-F6EECF244321}">
                <p14:modId xmlns:p14="http://schemas.microsoft.com/office/powerpoint/2010/main" val="3481723727"/>
              </p:ext>
            </p:extLst>
          </p:nvPr>
        </p:nvGraphicFramePr>
        <p:xfrm>
          <a:off x="684934" y="2310390"/>
          <a:ext cx="5262707" cy="3767137"/>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descr="A graph with a line graph&#10;&#10;Description automatically generated">
            <a:extLst>
              <a:ext uri="{FF2B5EF4-FFF2-40B4-BE49-F238E27FC236}">
                <a16:creationId xmlns:a16="http://schemas.microsoft.com/office/drawing/2014/main" id="{122A2FE6-35BF-1388-EEC5-208D65DF4A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0369" y="2157731"/>
            <a:ext cx="4408242" cy="3786869"/>
          </a:xfrm>
          <a:prstGeom prst="rect">
            <a:avLst/>
          </a:prstGeom>
        </p:spPr>
      </p:pic>
      <p:sp>
        <p:nvSpPr>
          <p:cNvPr id="8" name="TextBox 7">
            <a:extLst>
              <a:ext uri="{FF2B5EF4-FFF2-40B4-BE49-F238E27FC236}">
                <a16:creationId xmlns:a16="http://schemas.microsoft.com/office/drawing/2014/main" id="{8D578E5C-3AA6-0D32-2BEC-D2E8D20C4409}"/>
              </a:ext>
            </a:extLst>
          </p:cNvPr>
          <p:cNvSpPr txBox="1"/>
          <p:nvPr/>
        </p:nvSpPr>
        <p:spPr>
          <a:xfrm>
            <a:off x="684934" y="499533"/>
            <a:ext cx="5262707" cy="1938992"/>
          </a:xfrm>
          <a:prstGeom prst="rect">
            <a:avLst/>
          </a:prstGeom>
          <a:noFill/>
        </p:spPr>
        <p:txBody>
          <a:bodyPr wrap="square" rtlCol="0">
            <a:spAutoFit/>
          </a:bodyPr>
          <a:lstStyle/>
          <a:p>
            <a:r>
              <a:rPr lang="en-US" sz="4000" dirty="0">
                <a:solidFill>
                  <a:srgbClr val="50B4C8"/>
                </a:solidFill>
                <a:latin typeface="+mj-lt"/>
              </a:rPr>
              <a:t>Calculated oscillator strengths of</a:t>
            </a:r>
            <a:r>
              <a:rPr lang="tr-TR" sz="4000" dirty="0">
                <a:solidFill>
                  <a:srgbClr val="50B4C8"/>
                </a:solidFill>
                <a:latin typeface="+mj-lt"/>
              </a:rPr>
              <a:t> </a:t>
            </a:r>
            <a:r>
              <a:rPr lang="tr-TR" sz="4000" dirty="0" err="1">
                <a:solidFill>
                  <a:srgbClr val="50B4C8"/>
                </a:solidFill>
                <a:latin typeface="+mj-lt"/>
              </a:rPr>
              <a:t>Ground</a:t>
            </a:r>
            <a:r>
              <a:rPr lang="tr-TR" sz="4000" dirty="0">
                <a:solidFill>
                  <a:srgbClr val="50B4C8"/>
                </a:solidFill>
                <a:latin typeface="+mj-lt"/>
              </a:rPr>
              <a:t> </a:t>
            </a:r>
            <a:r>
              <a:rPr lang="tr-TR" sz="4000" dirty="0" err="1">
                <a:solidFill>
                  <a:srgbClr val="50B4C8"/>
                </a:solidFill>
                <a:latin typeface="+mj-lt"/>
              </a:rPr>
              <a:t>State</a:t>
            </a:r>
            <a:endParaRPr lang="en-US" sz="4000" dirty="0">
              <a:solidFill>
                <a:srgbClr val="50B4C8"/>
              </a:solidFill>
              <a:latin typeface="+mj-lt"/>
            </a:endParaRPr>
          </a:p>
        </p:txBody>
      </p:sp>
    </p:spTree>
    <p:extLst>
      <p:ext uri="{BB962C8B-B14F-4D97-AF65-F5344CB8AC3E}">
        <p14:creationId xmlns:p14="http://schemas.microsoft.com/office/powerpoint/2010/main" val="3977218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7204F-DA8E-EAA5-EFE4-BC0F3B625458}"/>
              </a:ext>
            </a:extLst>
          </p:cNvPr>
          <p:cNvSpPr>
            <a:spLocks noGrp="1"/>
          </p:cNvSpPr>
          <p:nvPr>
            <p:ph type="title"/>
          </p:nvPr>
        </p:nvSpPr>
        <p:spPr/>
        <p:txBody>
          <a:bodyPr/>
          <a:lstStyle/>
          <a:p>
            <a:r>
              <a:rPr lang="tr-TR" b="1" dirty="0" err="1"/>
              <a:t>Results</a:t>
            </a:r>
            <a:r>
              <a:rPr lang="tr-TR" b="1" dirty="0"/>
              <a:t> </a:t>
            </a:r>
            <a:r>
              <a:rPr lang="tr-TR" b="1" dirty="0" err="1"/>
              <a:t>and</a:t>
            </a:r>
            <a:r>
              <a:rPr lang="tr-TR" b="1" dirty="0"/>
              <a:t> </a:t>
            </a:r>
            <a:r>
              <a:rPr lang="tr-TR" b="1" dirty="0" err="1"/>
              <a:t>Discussion</a:t>
            </a:r>
            <a:endParaRPr lang="en-US" dirty="0"/>
          </a:p>
        </p:txBody>
      </p:sp>
      <p:sp>
        <p:nvSpPr>
          <p:cNvPr id="3" name="Content Placeholder 2">
            <a:extLst>
              <a:ext uri="{FF2B5EF4-FFF2-40B4-BE49-F238E27FC236}">
                <a16:creationId xmlns:a16="http://schemas.microsoft.com/office/drawing/2014/main" id="{C3E8B94F-E842-E41D-2F3F-7612FF5255B5}"/>
              </a:ext>
            </a:extLst>
          </p:cNvPr>
          <p:cNvSpPr>
            <a:spLocks noGrp="1"/>
          </p:cNvSpPr>
          <p:nvPr>
            <p:ph idx="1"/>
          </p:nvPr>
        </p:nvSpPr>
        <p:spPr>
          <a:xfrm>
            <a:off x="304801" y="1764145"/>
            <a:ext cx="11711708" cy="4412818"/>
          </a:xfrm>
        </p:spPr>
        <p:txBody>
          <a:bodyPr>
            <a:normAutofit lnSpcReduction="10000"/>
          </a:bodyPr>
          <a:lstStyle/>
          <a:p>
            <a:pPr marL="0" indent="0">
              <a:buNone/>
            </a:pPr>
            <a:r>
              <a:rPr lang="en-US" sz="3200" b="1" dirty="0"/>
              <a:t>1. Geometry Optimizations of DMABN in S0, LE, and CT States</a:t>
            </a:r>
          </a:p>
          <a:p>
            <a:pPr marL="457200" lvl="1" indent="0">
              <a:buNone/>
            </a:pPr>
            <a:r>
              <a:rPr lang="en-US" sz="2800" b="1" dirty="0"/>
              <a:t>1.1 Optimized Structures in the Ground State (S0)</a:t>
            </a:r>
          </a:p>
          <a:p>
            <a:pPr lvl="2"/>
            <a:r>
              <a:rPr lang="en-US" sz="2400" dirty="0"/>
              <a:t>The geometry optimization of DMABN in its ground state (S0) was performed using both LC-TDBOP and TDB3LYP methods. The calculated structures were found to be planar, with the dihedral angle (β) between the </a:t>
            </a:r>
            <a:r>
              <a:rPr lang="en-US" sz="2400" dirty="0" err="1"/>
              <a:t>dimethylamino</a:t>
            </a:r>
            <a:r>
              <a:rPr lang="en-US" sz="2400" dirty="0"/>
              <a:t> group and the benzene ring measuring approximately 0°. This planarity ensures effective conjugation between the electron-donating and electron-withdrawing groups, which is a key feature influencing DMABN’s electronic properties.</a:t>
            </a:r>
          </a:p>
          <a:p>
            <a:pPr lvl="2"/>
            <a:r>
              <a:rPr lang="en-US" sz="2400" dirty="0"/>
              <a:t>Comparison of bond lengths revealed that LC-TDBOP yields results more consistent with experimental X-ray data than TDB3LYP. The carbon-nitrogen bond length (C–N) associated with the </a:t>
            </a:r>
            <a:r>
              <a:rPr lang="en-US" sz="2400" dirty="0" err="1"/>
              <a:t>dimethylamino</a:t>
            </a:r>
            <a:r>
              <a:rPr lang="en-US" sz="2400" dirty="0"/>
              <a:t> group is slightly shorter in the LC-TDBOP-optimized structure, indicating a stronger interaction due to the method’s inclusion of long-range exchange effects.</a:t>
            </a:r>
          </a:p>
          <a:p>
            <a:endParaRPr lang="en-US" dirty="0"/>
          </a:p>
        </p:txBody>
      </p:sp>
    </p:spTree>
    <p:extLst>
      <p:ext uri="{BB962C8B-B14F-4D97-AF65-F5344CB8AC3E}">
        <p14:creationId xmlns:p14="http://schemas.microsoft.com/office/powerpoint/2010/main" val="20135174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627CB2-FF51-8E04-BAEA-2B4C1285CC61}"/>
              </a:ext>
            </a:extLst>
          </p:cNvPr>
          <p:cNvSpPr>
            <a:spLocks noGrp="1"/>
          </p:cNvSpPr>
          <p:nvPr>
            <p:ph idx="1"/>
          </p:nvPr>
        </p:nvSpPr>
        <p:spPr>
          <a:xfrm>
            <a:off x="838200" y="323273"/>
            <a:ext cx="10515600" cy="5853690"/>
          </a:xfrm>
        </p:spPr>
        <p:txBody>
          <a:bodyPr>
            <a:normAutofit lnSpcReduction="10000"/>
          </a:bodyPr>
          <a:lstStyle/>
          <a:p>
            <a:pPr marL="0" indent="0">
              <a:buNone/>
            </a:pPr>
            <a:r>
              <a:rPr lang="en-US" b="1" dirty="0"/>
              <a:t>1.2 Optimized Structures in the Excited States (LE and CT)</a:t>
            </a:r>
          </a:p>
          <a:p>
            <a:pPr marL="0" indent="0">
              <a:buNone/>
            </a:pPr>
            <a:r>
              <a:rPr lang="en-US" dirty="0"/>
              <a:t>Geometry optimizations were also conducted for the locally excited (LE) and charge-transfer (CT) states. Significant structural differences were observed between these states, particularly in the twisting (β) and wagging (γ) angles of the </a:t>
            </a:r>
            <a:r>
              <a:rPr lang="en-US" dirty="0" err="1"/>
              <a:t>dimethylamino</a:t>
            </a:r>
            <a:r>
              <a:rPr lang="en-US" dirty="0"/>
              <a:t> group.</a:t>
            </a:r>
          </a:p>
          <a:p>
            <a:pPr lvl="1"/>
            <a:r>
              <a:rPr lang="en-US" b="1" dirty="0"/>
              <a:t>LE State</a:t>
            </a:r>
            <a:r>
              <a:rPr lang="en-US" dirty="0"/>
              <a:t>: The LE state retains a near-planar structure, with a slight increase in the β angle to about 10°. This deviation reflects partial decoupling of the </a:t>
            </a:r>
            <a:r>
              <a:rPr lang="en-US" dirty="0" err="1"/>
              <a:t>dimethylamino</a:t>
            </a:r>
            <a:r>
              <a:rPr lang="en-US" dirty="0"/>
              <a:t> group from the benzene ring, consistent with its electronic configuration being localized on the benzene ring.</a:t>
            </a:r>
          </a:p>
          <a:p>
            <a:pPr lvl="1"/>
            <a:r>
              <a:rPr lang="en-US" b="1" dirty="0"/>
              <a:t>CT State</a:t>
            </a:r>
            <a:r>
              <a:rPr lang="en-US" dirty="0"/>
              <a:t>: The CT state exhibits a substantial twist, with β increasing to approximately 90°. This orthogonal arrangement minimizes π-conjugation, stabilizing the CT state by reducing repulsive interactions between donor and acceptor orbitals.</a:t>
            </a:r>
          </a:p>
          <a:p>
            <a:pPr marL="0" indent="0">
              <a:buNone/>
            </a:pPr>
            <a:r>
              <a:rPr lang="en-US" dirty="0"/>
              <a:t>The wagging angle (γ) also increases in the CT state, reflecting out-of-plane distortions that enhance the charge-transfer character. LC-TDBOP predicts more pronounced twisting and wagging than TDB3LYP, consistent with the greater long-range charge separation captured by the former method.</a:t>
            </a:r>
          </a:p>
          <a:p>
            <a:endParaRPr lang="en-US" dirty="0"/>
          </a:p>
        </p:txBody>
      </p:sp>
    </p:spTree>
    <p:extLst>
      <p:ext uri="{BB962C8B-B14F-4D97-AF65-F5344CB8AC3E}">
        <p14:creationId xmlns:p14="http://schemas.microsoft.com/office/powerpoint/2010/main" val="42002308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E0044F-AA52-69F6-3269-2C67501CEF63}"/>
              </a:ext>
            </a:extLst>
          </p:cNvPr>
          <p:cNvSpPr>
            <a:spLocks noGrp="1"/>
          </p:cNvSpPr>
          <p:nvPr>
            <p:ph idx="1"/>
          </p:nvPr>
        </p:nvSpPr>
        <p:spPr>
          <a:xfrm>
            <a:off x="838200" y="387927"/>
            <a:ext cx="10515600" cy="6031346"/>
          </a:xfrm>
        </p:spPr>
        <p:txBody>
          <a:bodyPr>
            <a:normAutofit/>
          </a:bodyPr>
          <a:lstStyle/>
          <a:p>
            <a:pPr marL="0" indent="0">
              <a:buNone/>
            </a:pPr>
            <a:r>
              <a:rPr lang="en-US" b="1" dirty="0"/>
              <a:t>2. Absorption and Emission Energies</a:t>
            </a:r>
          </a:p>
          <a:p>
            <a:pPr marL="457200" lvl="1" indent="0">
              <a:buNone/>
            </a:pPr>
            <a:r>
              <a:rPr lang="en-US" b="1" dirty="0"/>
              <a:t>2.1 Vertical Excitation Energies</a:t>
            </a:r>
          </a:p>
          <a:p>
            <a:pPr marL="457200" lvl="1" indent="0">
              <a:buNone/>
            </a:pPr>
            <a:r>
              <a:rPr lang="en-US" dirty="0"/>
              <a:t>Vertical excitation energies from the S0 to the LE and CT states were calculated in vacuum and in acetonitrile using PCM solvation models. The results are summarized in Table 1:</a:t>
            </a:r>
            <a:endParaRPr lang="tr-TR" dirty="0"/>
          </a:p>
          <a:p>
            <a:pPr lvl="1"/>
            <a:endParaRPr lang="tr-TR" dirty="0"/>
          </a:p>
          <a:p>
            <a:pPr lvl="1"/>
            <a:endParaRPr lang="tr-TR" dirty="0"/>
          </a:p>
          <a:p>
            <a:pPr lvl="1"/>
            <a:endParaRPr lang="tr-TR" dirty="0"/>
          </a:p>
          <a:p>
            <a:pPr lvl="1"/>
            <a:endParaRPr lang="tr-TR" dirty="0"/>
          </a:p>
          <a:p>
            <a:pPr marL="457200" lvl="1" indent="0">
              <a:buNone/>
            </a:pPr>
            <a:endParaRPr lang="tr-TR" dirty="0"/>
          </a:p>
          <a:p>
            <a:pPr marL="457200" lvl="1" indent="0">
              <a:buNone/>
            </a:pPr>
            <a:endParaRPr lang="tr-TR" dirty="0"/>
          </a:p>
          <a:p>
            <a:pPr marL="457200" lvl="1" indent="0">
              <a:buNone/>
            </a:pPr>
            <a:endParaRPr lang="tr-TR" dirty="0"/>
          </a:p>
          <a:p>
            <a:pPr marL="457200" lvl="1" indent="0">
              <a:buNone/>
            </a:pPr>
            <a:endParaRPr lang="tr-TR" dirty="0"/>
          </a:p>
          <a:p>
            <a:pPr marL="457200" lvl="1" indent="0">
              <a:buNone/>
            </a:pPr>
            <a:r>
              <a:rPr lang="en-US" dirty="0"/>
              <a:t>LC-TDBOP provides a closer match to experimental data, particularly for the CT state in acetonitrile. This suggests that methods accounting for long-range interactions are essential for accurately describing the highly polar CT state.</a:t>
            </a:r>
          </a:p>
          <a:p>
            <a:pPr marL="0" indent="0">
              <a:buNone/>
            </a:pPr>
            <a:endParaRPr lang="en-US" dirty="0"/>
          </a:p>
          <a:p>
            <a:pPr marL="0" indent="0">
              <a:buNone/>
            </a:pPr>
            <a:endParaRPr lang="en-US" dirty="0"/>
          </a:p>
        </p:txBody>
      </p:sp>
      <p:graphicFrame>
        <p:nvGraphicFramePr>
          <p:cNvPr id="6" name="Table 5">
            <a:extLst>
              <a:ext uri="{FF2B5EF4-FFF2-40B4-BE49-F238E27FC236}">
                <a16:creationId xmlns:a16="http://schemas.microsoft.com/office/drawing/2014/main" id="{EB69BA9B-E6E7-B2E9-FEA7-8EEA8FF80597}"/>
              </a:ext>
            </a:extLst>
          </p:cNvPr>
          <p:cNvGraphicFramePr>
            <a:graphicFrameLocks noGrp="1"/>
          </p:cNvGraphicFramePr>
          <p:nvPr>
            <p:extLst>
              <p:ext uri="{D42A27DB-BD31-4B8C-83A1-F6EECF244321}">
                <p14:modId xmlns:p14="http://schemas.microsoft.com/office/powerpoint/2010/main" val="959987402"/>
              </p:ext>
            </p:extLst>
          </p:nvPr>
        </p:nvGraphicFramePr>
        <p:xfrm>
          <a:off x="1416627" y="2656840"/>
          <a:ext cx="9358745" cy="1828800"/>
        </p:xfrm>
        <a:graphic>
          <a:graphicData uri="http://schemas.openxmlformats.org/drawingml/2006/table">
            <a:tbl>
              <a:tblPr>
                <a:tableStyleId>{C4B1156A-380E-4F78-BDF5-A606A8083BF9}</a:tableStyleId>
              </a:tblPr>
              <a:tblGrid>
                <a:gridCol w="1871749">
                  <a:extLst>
                    <a:ext uri="{9D8B030D-6E8A-4147-A177-3AD203B41FA5}">
                      <a16:colId xmlns:a16="http://schemas.microsoft.com/office/drawing/2014/main" val="1535474993"/>
                    </a:ext>
                  </a:extLst>
                </a:gridCol>
                <a:gridCol w="1871749">
                  <a:extLst>
                    <a:ext uri="{9D8B030D-6E8A-4147-A177-3AD203B41FA5}">
                      <a16:colId xmlns:a16="http://schemas.microsoft.com/office/drawing/2014/main" val="2735891327"/>
                    </a:ext>
                  </a:extLst>
                </a:gridCol>
                <a:gridCol w="1871749">
                  <a:extLst>
                    <a:ext uri="{9D8B030D-6E8A-4147-A177-3AD203B41FA5}">
                      <a16:colId xmlns:a16="http://schemas.microsoft.com/office/drawing/2014/main" val="2544692872"/>
                    </a:ext>
                  </a:extLst>
                </a:gridCol>
                <a:gridCol w="1871749">
                  <a:extLst>
                    <a:ext uri="{9D8B030D-6E8A-4147-A177-3AD203B41FA5}">
                      <a16:colId xmlns:a16="http://schemas.microsoft.com/office/drawing/2014/main" val="2352950785"/>
                    </a:ext>
                  </a:extLst>
                </a:gridCol>
                <a:gridCol w="1871749">
                  <a:extLst>
                    <a:ext uri="{9D8B030D-6E8A-4147-A177-3AD203B41FA5}">
                      <a16:colId xmlns:a16="http://schemas.microsoft.com/office/drawing/2014/main" val="4149650650"/>
                    </a:ext>
                  </a:extLst>
                </a:gridCol>
              </a:tblGrid>
              <a:tr h="0">
                <a:tc>
                  <a:txBody>
                    <a:bodyPr/>
                    <a:lstStyle/>
                    <a:p>
                      <a:r>
                        <a:rPr lang="tr-TR" dirty="0" err="1"/>
                        <a:t>Method</a:t>
                      </a:r>
                      <a:endParaRPr lang="tr-TR" dirty="0"/>
                    </a:p>
                  </a:txBody>
                  <a:tcPr anchor="ctr"/>
                </a:tc>
                <a:tc>
                  <a:txBody>
                    <a:bodyPr/>
                    <a:lstStyle/>
                    <a:p>
                      <a:r>
                        <a:rPr lang="tr-TR"/>
                        <a:t>State</a:t>
                      </a:r>
                    </a:p>
                  </a:txBody>
                  <a:tcPr anchor="ctr"/>
                </a:tc>
                <a:tc>
                  <a:txBody>
                    <a:bodyPr/>
                    <a:lstStyle/>
                    <a:p>
                      <a:r>
                        <a:rPr lang="tr-TR"/>
                        <a:t>Vacuum (eV)</a:t>
                      </a:r>
                    </a:p>
                  </a:txBody>
                  <a:tcPr anchor="ctr"/>
                </a:tc>
                <a:tc>
                  <a:txBody>
                    <a:bodyPr/>
                    <a:lstStyle/>
                    <a:p>
                      <a:r>
                        <a:rPr lang="tr-TR"/>
                        <a:t>Acetonitrile (eV)</a:t>
                      </a:r>
                    </a:p>
                  </a:txBody>
                  <a:tcPr anchor="ctr"/>
                </a:tc>
                <a:tc>
                  <a:txBody>
                    <a:bodyPr/>
                    <a:lstStyle/>
                    <a:p>
                      <a:r>
                        <a:rPr lang="tr-TR"/>
                        <a:t>Experimental (eV)</a:t>
                      </a:r>
                    </a:p>
                  </a:txBody>
                  <a:tcPr anchor="ctr"/>
                </a:tc>
                <a:extLst>
                  <a:ext uri="{0D108BD9-81ED-4DB2-BD59-A6C34878D82A}">
                    <a16:rowId xmlns:a16="http://schemas.microsoft.com/office/drawing/2014/main" val="1874086029"/>
                  </a:ext>
                </a:extLst>
              </a:tr>
              <a:tr h="0">
                <a:tc>
                  <a:txBody>
                    <a:bodyPr/>
                    <a:lstStyle/>
                    <a:p>
                      <a:r>
                        <a:rPr lang="tr-TR" dirty="0"/>
                        <a:t>LC-TDBOP</a:t>
                      </a:r>
                    </a:p>
                  </a:txBody>
                  <a:tcPr anchor="ctr"/>
                </a:tc>
                <a:tc>
                  <a:txBody>
                    <a:bodyPr/>
                    <a:lstStyle/>
                    <a:p>
                      <a:r>
                        <a:rPr lang="tr-TR"/>
                        <a:t>LE</a:t>
                      </a:r>
                    </a:p>
                  </a:txBody>
                  <a:tcPr anchor="ctr"/>
                </a:tc>
                <a:tc>
                  <a:txBody>
                    <a:bodyPr/>
                    <a:lstStyle/>
                    <a:p>
                      <a:r>
                        <a:rPr lang="tr-TR"/>
                        <a:t>3.90</a:t>
                      </a:r>
                    </a:p>
                  </a:txBody>
                  <a:tcPr anchor="ctr"/>
                </a:tc>
                <a:tc>
                  <a:txBody>
                    <a:bodyPr/>
                    <a:lstStyle/>
                    <a:p>
                      <a:r>
                        <a:rPr lang="tr-TR"/>
                        <a:t>3.75</a:t>
                      </a:r>
                    </a:p>
                  </a:txBody>
                  <a:tcPr anchor="ctr"/>
                </a:tc>
                <a:tc>
                  <a:txBody>
                    <a:bodyPr/>
                    <a:lstStyle/>
                    <a:p>
                      <a:r>
                        <a:rPr lang="tr-TR"/>
                        <a:t>3.80</a:t>
                      </a:r>
                    </a:p>
                  </a:txBody>
                  <a:tcPr anchor="ctr"/>
                </a:tc>
                <a:extLst>
                  <a:ext uri="{0D108BD9-81ED-4DB2-BD59-A6C34878D82A}">
                    <a16:rowId xmlns:a16="http://schemas.microsoft.com/office/drawing/2014/main" val="1170673048"/>
                  </a:ext>
                </a:extLst>
              </a:tr>
              <a:tr h="0">
                <a:tc>
                  <a:txBody>
                    <a:bodyPr/>
                    <a:lstStyle/>
                    <a:p>
                      <a:r>
                        <a:rPr lang="tr-TR"/>
                        <a:t>LC-TDBOP</a:t>
                      </a:r>
                    </a:p>
                  </a:txBody>
                  <a:tcPr anchor="ctr"/>
                </a:tc>
                <a:tc>
                  <a:txBody>
                    <a:bodyPr/>
                    <a:lstStyle/>
                    <a:p>
                      <a:r>
                        <a:rPr lang="tr-TR"/>
                        <a:t>CT</a:t>
                      </a:r>
                    </a:p>
                  </a:txBody>
                  <a:tcPr anchor="ctr"/>
                </a:tc>
                <a:tc>
                  <a:txBody>
                    <a:bodyPr/>
                    <a:lstStyle/>
                    <a:p>
                      <a:r>
                        <a:rPr lang="tr-TR" dirty="0"/>
                        <a:t>3.50</a:t>
                      </a:r>
                    </a:p>
                  </a:txBody>
                  <a:tcPr anchor="ctr"/>
                </a:tc>
                <a:tc>
                  <a:txBody>
                    <a:bodyPr/>
                    <a:lstStyle/>
                    <a:p>
                      <a:r>
                        <a:rPr lang="tr-TR"/>
                        <a:t>2.95</a:t>
                      </a:r>
                    </a:p>
                  </a:txBody>
                  <a:tcPr anchor="ctr"/>
                </a:tc>
                <a:tc>
                  <a:txBody>
                    <a:bodyPr/>
                    <a:lstStyle/>
                    <a:p>
                      <a:r>
                        <a:rPr lang="tr-TR"/>
                        <a:t>3.00</a:t>
                      </a:r>
                    </a:p>
                  </a:txBody>
                  <a:tcPr anchor="ctr"/>
                </a:tc>
                <a:extLst>
                  <a:ext uri="{0D108BD9-81ED-4DB2-BD59-A6C34878D82A}">
                    <a16:rowId xmlns:a16="http://schemas.microsoft.com/office/drawing/2014/main" val="141759185"/>
                  </a:ext>
                </a:extLst>
              </a:tr>
              <a:tr h="0">
                <a:tc>
                  <a:txBody>
                    <a:bodyPr/>
                    <a:lstStyle/>
                    <a:p>
                      <a:r>
                        <a:rPr lang="tr-TR"/>
                        <a:t>TDB3LYP</a:t>
                      </a:r>
                    </a:p>
                  </a:txBody>
                  <a:tcPr anchor="ctr"/>
                </a:tc>
                <a:tc>
                  <a:txBody>
                    <a:bodyPr/>
                    <a:lstStyle/>
                    <a:p>
                      <a:r>
                        <a:rPr lang="tr-TR"/>
                        <a:t>LE</a:t>
                      </a:r>
                    </a:p>
                  </a:txBody>
                  <a:tcPr anchor="ctr"/>
                </a:tc>
                <a:tc>
                  <a:txBody>
                    <a:bodyPr/>
                    <a:lstStyle/>
                    <a:p>
                      <a:r>
                        <a:rPr lang="tr-TR"/>
                        <a:t>3.70</a:t>
                      </a:r>
                    </a:p>
                  </a:txBody>
                  <a:tcPr anchor="ctr"/>
                </a:tc>
                <a:tc>
                  <a:txBody>
                    <a:bodyPr/>
                    <a:lstStyle/>
                    <a:p>
                      <a:r>
                        <a:rPr lang="tr-TR"/>
                        <a:t>3.60</a:t>
                      </a:r>
                    </a:p>
                  </a:txBody>
                  <a:tcPr anchor="ctr"/>
                </a:tc>
                <a:tc>
                  <a:txBody>
                    <a:bodyPr/>
                    <a:lstStyle/>
                    <a:p>
                      <a:r>
                        <a:rPr lang="tr-TR"/>
                        <a:t>3.80</a:t>
                      </a:r>
                    </a:p>
                  </a:txBody>
                  <a:tcPr anchor="ctr"/>
                </a:tc>
                <a:extLst>
                  <a:ext uri="{0D108BD9-81ED-4DB2-BD59-A6C34878D82A}">
                    <a16:rowId xmlns:a16="http://schemas.microsoft.com/office/drawing/2014/main" val="2904218678"/>
                  </a:ext>
                </a:extLst>
              </a:tr>
              <a:tr h="0">
                <a:tc>
                  <a:txBody>
                    <a:bodyPr/>
                    <a:lstStyle/>
                    <a:p>
                      <a:r>
                        <a:rPr lang="tr-TR"/>
                        <a:t>TDB3LYP</a:t>
                      </a:r>
                    </a:p>
                  </a:txBody>
                  <a:tcPr anchor="ctr"/>
                </a:tc>
                <a:tc>
                  <a:txBody>
                    <a:bodyPr/>
                    <a:lstStyle/>
                    <a:p>
                      <a:r>
                        <a:rPr lang="tr-TR"/>
                        <a:t>CT</a:t>
                      </a:r>
                    </a:p>
                  </a:txBody>
                  <a:tcPr anchor="ctr"/>
                </a:tc>
                <a:tc>
                  <a:txBody>
                    <a:bodyPr/>
                    <a:lstStyle/>
                    <a:p>
                      <a:r>
                        <a:rPr lang="tr-TR"/>
                        <a:t>3.20</a:t>
                      </a:r>
                    </a:p>
                  </a:txBody>
                  <a:tcPr anchor="ctr"/>
                </a:tc>
                <a:tc>
                  <a:txBody>
                    <a:bodyPr/>
                    <a:lstStyle/>
                    <a:p>
                      <a:r>
                        <a:rPr lang="tr-TR"/>
                        <a:t>2.80</a:t>
                      </a:r>
                    </a:p>
                  </a:txBody>
                  <a:tcPr anchor="ctr"/>
                </a:tc>
                <a:tc>
                  <a:txBody>
                    <a:bodyPr/>
                    <a:lstStyle/>
                    <a:p>
                      <a:r>
                        <a:rPr lang="tr-TR" dirty="0"/>
                        <a:t>3.00</a:t>
                      </a:r>
                    </a:p>
                  </a:txBody>
                  <a:tcPr anchor="ctr"/>
                </a:tc>
                <a:extLst>
                  <a:ext uri="{0D108BD9-81ED-4DB2-BD59-A6C34878D82A}">
                    <a16:rowId xmlns:a16="http://schemas.microsoft.com/office/drawing/2014/main" val="1049397324"/>
                  </a:ext>
                </a:extLst>
              </a:tr>
            </a:tbl>
          </a:graphicData>
        </a:graphic>
      </p:graphicFrame>
    </p:spTree>
    <p:extLst>
      <p:ext uri="{BB962C8B-B14F-4D97-AF65-F5344CB8AC3E}">
        <p14:creationId xmlns:p14="http://schemas.microsoft.com/office/powerpoint/2010/main" val="3027993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89F32F-FB18-9DE1-9300-7E5B2381CBF8}"/>
              </a:ext>
            </a:extLst>
          </p:cNvPr>
          <p:cNvSpPr>
            <a:spLocks noGrp="1"/>
          </p:cNvSpPr>
          <p:nvPr>
            <p:ph idx="1"/>
          </p:nvPr>
        </p:nvSpPr>
        <p:spPr>
          <a:xfrm>
            <a:off x="838200" y="378691"/>
            <a:ext cx="10515600" cy="5798272"/>
          </a:xfrm>
        </p:spPr>
        <p:txBody>
          <a:bodyPr>
            <a:normAutofit/>
          </a:bodyPr>
          <a:lstStyle/>
          <a:p>
            <a:pPr marL="0" indent="0">
              <a:buNone/>
            </a:pPr>
            <a:r>
              <a:rPr lang="en-US" sz="3200" b="1" dirty="0"/>
              <a:t>2.2 Emission Energies and Dual Fluorescence</a:t>
            </a:r>
          </a:p>
          <a:p>
            <a:pPr marL="0" indent="0">
              <a:buNone/>
            </a:pPr>
            <a:r>
              <a:rPr lang="en-US" sz="3200" dirty="0"/>
              <a:t>Emission energies from both LE and CT states were calculated. The dual fluorescence mechanism of DMABN is attributed to the competition between these states:</a:t>
            </a:r>
          </a:p>
          <a:p>
            <a:pPr lvl="1"/>
            <a:r>
              <a:rPr lang="en-US" sz="2800" b="1" dirty="0"/>
              <a:t>LE Emission</a:t>
            </a:r>
            <a:r>
              <a:rPr lang="en-US" sz="2800" dirty="0"/>
              <a:t>: Occurs at higher energies (shorter wavelengths) and is less sensitive to solvent polarity.</a:t>
            </a:r>
          </a:p>
          <a:p>
            <a:pPr lvl="1"/>
            <a:r>
              <a:rPr lang="en-US" sz="2800" b="1" dirty="0"/>
              <a:t>CT Emission</a:t>
            </a:r>
            <a:r>
              <a:rPr lang="en-US" sz="2800" dirty="0"/>
              <a:t>: Occurs at lower energies (longer wavelengths) and is strongly red-shifted in polar solvents like acetonitrile.</a:t>
            </a:r>
          </a:p>
          <a:p>
            <a:pPr marL="0" indent="0">
              <a:buNone/>
            </a:pPr>
            <a:r>
              <a:rPr lang="en-US" sz="3200" dirty="0"/>
              <a:t>The calculated Stokes shift for the CT emission in acetonitrile agrees well with experimental observations, supporting the assignment of the lower-energy band to CT fluorescence.</a:t>
            </a:r>
          </a:p>
          <a:p>
            <a:pPr marL="0" indent="0">
              <a:buNone/>
            </a:pPr>
            <a:endParaRPr lang="en-US" dirty="0"/>
          </a:p>
        </p:txBody>
      </p:sp>
    </p:spTree>
    <p:extLst>
      <p:ext uri="{BB962C8B-B14F-4D97-AF65-F5344CB8AC3E}">
        <p14:creationId xmlns:p14="http://schemas.microsoft.com/office/powerpoint/2010/main" val="1785315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FC97-C2AF-345C-A6F6-E6F222EC1A82}"/>
              </a:ext>
            </a:extLst>
          </p:cNvPr>
          <p:cNvSpPr>
            <a:spLocks noGrp="1"/>
          </p:cNvSpPr>
          <p:nvPr>
            <p:ph type="title"/>
          </p:nvPr>
        </p:nvSpPr>
        <p:spPr>
          <a:xfrm>
            <a:off x="762001" y="5074024"/>
            <a:ext cx="10109199" cy="598032"/>
          </a:xfrm>
        </p:spPr>
        <p:txBody>
          <a:bodyPr vert="horz" lIns="91440" tIns="45720" rIns="91440" bIns="45720" rtlCol="0" anchor="ctr">
            <a:normAutofit/>
          </a:bodyPr>
          <a:lstStyle/>
          <a:p>
            <a:r>
              <a:rPr lang="en-US" sz="3100" kern="1200">
                <a:solidFill>
                  <a:schemeClr val="tx1"/>
                </a:solidFill>
                <a:latin typeface="+mj-lt"/>
                <a:ea typeface="+mj-ea"/>
                <a:cs typeface="+mj-cs"/>
              </a:rPr>
              <a:t>A possible resonance structure of the ground state of DMABN</a:t>
            </a:r>
          </a:p>
        </p:txBody>
      </p:sp>
      <p:pic>
        <p:nvPicPr>
          <p:cNvPr id="5" name="Content Placeholder 4" descr="A chemical formula and arrows&#10;&#10;Description automatically generated with medium confidence">
            <a:extLst>
              <a:ext uri="{FF2B5EF4-FFF2-40B4-BE49-F238E27FC236}">
                <a16:creationId xmlns:a16="http://schemas.microsoft.com/office/drawing/2014/main" id="{C4CD8F55-DCAE-404D-FB7A-03C0827C5B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5141" y="921487"/>
            <a:ext cx="10488660" cy="2543499"/>
          </a:xfrm>
          <a:prstGeom prst="rect">
            <a:avLst/>
          </a:prstGeom>
        </p:spPr>
      </p:pic>
    </p:spTree>
    <p:extLst>
      <p:ext uri="{BB962C8B-B14F-4D97-AF65-F5344CB8AC3E}">
        <p14:creationId xmlns:p14="http://schemas.microsoft.com/office/powerpoint/2010/main" val="1040348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825119-AD60-8100-4CD2-CE7379C9EB29}"/>
              </a:ext>
            </a:extLst>
          </p:cNvPr>
          <p:cNvSpPr>
            <a:spLocks noGrp="1"/>
          </p:cNvSpPr>
          <p:nvPr>
            <p:ph idx="1"/>
          </p:nvPr>
        </p:nvSpPr>
        <p:spPr>
          <a:xfrm>
            <a:off x="434109" y="332508"/>
            <a:ext cx="11462327" cy="6179127"/>
          </a:xfrm>
        </p:spPr>
        <p:txBody>
          <a:bodyPr>
            <a:normAutofit/>
          </a:bodyPr>
          <a:lstStyle/>
          <a:p>
            <a:pPr marL="0" indent="0">
              <a:buNone/>
            </a:pPr>
            <a:r>
              <a:rPr lang="en-US" sz="3600" b="1" dirty="0"/>
              <a:t>3. Potential Energy Surfaces and Fluorescence Mechanism</a:t>
            </a:r>
          </a:p>
          <a:p>
            <a:pPr marL="0" indent="0">
              <a:buNone/>
            </a:pPr>
            <a:r>
              <a:rPr lang="en-US" sz="2800" b="1" dirty="0"/>
              <a:t>3.1 Transition Pathways Between LE and CT States</a:t>
            </a:r>
          </a:p>
          <a:p>
            <a:pPr marL="0" indent="0">
              <a:buNone/>
            </a:pPr>
            <a:r>
              <a:rPr lang="en-US" sz="2800" dirty="0"/>
              <a:t>Potential energy surfaces (PES) were constructed to explore the interconversion between LE and CT states. Key features include:</a:t>
            </a:r>
          </a:p>
          <a:p>
            <a:pPr lvl="1"/>
            <a:r>
              <a:rPr lang="en-US" sz="2800" b="1" dirty="0"/>
              <a:t>Twisting Coordinate (β)</a:t>
            </a:r>
            <a:r>
              <a:rPr lang="en-US" sz="2800" dirty="0"/>
              <a:t>: A gradual increase in β lowers the energy of the CT state while raising the LE state, facilitating a transition from LE to CT.</a:t>
            </a:r>
          </a:p>
          <a:p>
            <a:pPr lvl="1"/>
            <a:r>
              <a:rPr lang="en-US" sz="2800" b="1" dirty="0"/>
              <a:t>Wagging Coordinate (γ)</a:t>
            </a:r>
            <a:r>
              <a:rPr lang="en-US" sz="2800" dirty="0"/>
              <a:t>: Changes in γ modulate the charge-transfer character by altering the donor–acceptor orbital overlap.</a:t>
            </a:r>
          </a:p>
          <a:p>
            <a:pPr marL="0" indent="0">
              <a:buNone/>
            </a:pPr>
            <a:r>
              <a:rPr lang="en-US" sz="2800" b="1" dirty="0"/>
              <a:t>3.2 Role of Long-Range Exchange in Dual Fluorescence</a:t>
            </a:r>
          </a:p>
          <a:p>
            <a:pPr marL="0" indent="0">
              <a:buNone/>
            </a:pPr>
            <a:r>
              <a:rPr lang="en-US" sz="2800" dirty="0"/>
              <a:t>The inclusion of long-range exchange interactions in LC-TDBOP was found to be crucial for accurately describing the CT state. Without these interactions, the CT state energy is underestimated, leading to an inaccurate prediction of fluorescence behavior.</a:t>
            </a:r>
          </a:p>
          <a:p>
            <a:pPr marL="0" indent="0">
              <a:buNone/>
            </a:pPr>
            <a:endParaRPr lang="en-US" dirty="0"/>
          </a:p>
        </p:txBody>
      </p:sp>
    </p:spTree>
    <p:extLst>
      <p:ext uri="{BB962C8B-B14F-4D97-AF65-F5344CB8AC3E}">
        <p14:creationId xmlns:p14="http://schemas.microsoft.com/office/powerpoint/2010/main" val="2635911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227E1B-1EDA-AD06-A2C0-CF18D8DDF6A4}"/>
              </a:ext>
            </a:extLst>
          </p:cNvPr>
          <p:cNvSpPr>
            <a:spLocks noGrp="1"/>
          </p:cNvSpPr>
          <p:nvPr>
            <p:ph idx="1"/>
          </p:nvPr>
        </p:nvSpPr>
        <p:spPr>
          <a:xfrm>
            <a:off x="838200" y="415636"/>
            <a:ext cx="10515600" cy="5761327"/>
          </a:xfrm>
        </p:spPr>
        <p:txBody>
          <a:bodyPr>
            <a:normAutofit/>
          </a:bodyPr>
          <a:lstStyle/>
          <a:p>
            <a:pPr marL="0" indent="0">
              <a:buNone/>
            </a:pPr>
            <a:r>
              <a:rPr lang="en-US" sz="3600" b="1" dirty="0"/>
              <a:t>4. Summary of Findings</a:t>
            </a:r>
          </a:p>
          <a:p>
            <a:pPr lvl="2">
              <a:buFont typeface="+mj-lt"/>
              <a:buAutoNum type="arabicPeriod"/>
            </a:pPr>
            <a:r>
              <a:rPr lang="en-US" sz="3200" b="1" dirty="0"/>
              <a:t>Geometry Differences</a:t>
            </a:r>
            <a:r>
              <a:rPr lang="en-US" sz="3200" dirty="0"/>
              <a:t>: LE and CT states exhibit distinct geometries, with twisting and wagging of the </a:t>
            </a:r>
            <a:r>
              <a:rPr lang="en-US" sz="3200" dirty="0" err="1"/>
              <a:t>dimethylamino</a:t>
            </a:r>
            <a:r>
              <a:rPr lang="en-US" sz="3200" dirty="0"/>
              <a:t> group playing key roles in determining photophysical behavior.</a:t>
            </a:r>
          </a:p>
          <a:p>
            <a:pPr lvl="2">
              <a:buFont typeface="+mj-lt"/>
              <a:buAutoNum type="arabicPeriod"/>
            </a:pPr>
            <a:r>
              <a:rPr lang="en-US" sz="3200" b="1" dirty="0"/>
              <a:t>Accuracy of LC-TDBOP</a:t>
            </a:r>
            <a:r>
              <a:rPr lang="en-US" sz="3200" dirty="0"/>
              <a:t>: This method provides superior agreement with experimental data for both structural and energetic properties, highlighting the importance of long-range exchange effects.</a:t>
            </a:r>
          </a:p>
          <a:p>
            <a:pPr lvl="2">
              <a:buFont typeface="+mj-lt"/>
              <a:buAutoNum type="arabicPeriod"/>
            </a:pPr>
            <a:r>
              <a:rPr lang="en-US" sz="3200" b="1" dirty="0"/>
              <a:t>Dual Fluorescence Mechanism</a:t>
            </a:r>
            <a:r>
              <a:rPr lang="en-US" sz="3200" dirty="0"/>
              <a:t>: The interplay between LE and CT states, mediated by twisting and wagging, underpins DMABN’s dual fluorescence. Solvent polarity further modulates this mechanism by stabilizing the CT state.</a:t>
            </a:r>
          </a:p>
          <a:p>
            <a:pPr marL="0" indent="0">
              <a:buNone/>
            </a:pPr>
            <a:endParaRPr lang="en-US" sz="2800" dirty="0"/>
          </a:p>
        </p:txBody>
      </p:sp>
    </p:spTree>
    <p:extLst>
      <p:ext uri="{BB962C8B-B14F-4D97-AF65-F5344CB8AC3E}">
        <p14:creationId xmlns:p14="http://schemas.microsoft.com/office/powerpoint/2010/main" val="3684026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6BC75-867E-B97B-0449-21DD2769A6E9}"/>
              </a:ext>
            </a:extLst>
          </p:cNvPr>
          <p:cNvSpPr>
            <a:spLocks noGrp="1"/>
          </p:cNvSpPr>
          <p:nvPr>
            <p:ph type="title"/>
          </p:nvPr>
        </p:nvSpPr>
        <p:spPr/>
        <p:txBody>
          <a:bodyPr/>
          <a:lstStyle/>
          <a:p>
            <a:r>
              <a:rPr lang="tr-TR" dirty="0" err="1"/>
              <a:t>Result</a:t>
            </a:r>
            <a:r>
              <a:rPr lang="tr-TR" dirty="0"/>
              <a:t> </a:t>
            </a:r>
            <a:r>
              <a:rPr lang="tr-TR" dirty="0" err="1"/>
              <a:t>and</a:t>
            </a:r>
            <a:r>
              <a:rPr lang="tr-TR" dirty="0"/>
              <a:t> </a:t>
            </a:r>
            <a:r>
              <a:rPr lang="tr-TR" dirty="0" err="1"/>
              <a:t>Discussion</a:t>
            </a:r>
            <a:r>
              <a:rPr lang="tr-TR" dirty="0"/>
              <a:t> </a:t>
            </a:r>
            <a:r>
              <a:rPr lang="tr-TR" dirty="0" err="1"/>
              <a:t>For</a:t>
            </a:r>
            <a:r>
              <a:rPr lang="tr-TR" dirty="0"/>
              <a:t> My </a:t>
            </a:r>
            <a:r>
              <a:rPr lang="tr-TR" dirty="0" err="1"/>
              <a:t>Calculation</a:t>
            </a:r>
            <a:endParaRPr lang="en-US" dirty="0"/>
          </a:p>
        </p:txBody>
      </p:sp>
      <p:sp>
        <p:nvSpPr>
          <p:cNvPr id="3" name="Content Placeholder 2">
            <a:extLst>
              <a:ext uri="{FF2B5EF4-FFF2-40B4-BE49-F238E27FC236}">
                <a16:creationId xmlns:a16="http://schemas.microsoft.com/office/drawing/2014/main" id="{CB0E8FD8-DCE5-83FC-3A1B-1D6DB1EF7608}"/>
              </a:ext>
            </a:extLst>
          </p:cNvPr>
          <p:cNvSpPr>
            <a:spLocks noGrp="1"/>
          </p:cNvSpPr>
          <p:nvPr>
            <p:ph idx="1"/>
          </p:nvPr>
        </p:nvSpPr>
        <p:spPr>
          <a:xfrm>
            <a:off x="676656" y="1819564"/>
            <a:ext cx="10753725" cy="4682836"/>
          </a:xfrm>
        </p:spPr>
        <p:txBody>
          <a:bodyPr>
            <a:normAutofit/>
          </a:bodyPr>
          <a:lstStyle/>
          <a:p>
            <a:r>
              <a:rPr lang="en-US" sz="4000" b="1" dirty="0"/>
              <a:t>Comparison of Oscillator Strength and Excited State Energy with Varying Angle</a:t>
            </a:r>
            <a:endParaRPr lang="en-US" sz="4000" dirty="0"/>
          </a:p>
          <a:p>
            <a:r>
              <a:rPr lang="en-US" sz="3600" dirty="0"/>
              <a:t>The investigation focuses on the correlation between the oscillator strength and excited state energy as a function of angular variation. The data is represented in two</a:t>
            </a:r>
            <a:r>
              <a:rPr lang="tr-TR" sz="3600" dirty="0"/>
              <a:t> </a:t>
            </a:r>
            <a:r>
              <a:rPr lang="en-US" sz="3600" dirty="0"/>
              <a:t>topic</a:t>
            </a:r>
            <a:r>
              <a:rPr lang="tr-TR" sz="3600" dirty="0"/>
              <a:t> in</a:t>
            </a:r>
            <a:r>
              <a:rPr lang="en-US" sz="3600" dirty="0"/>
              <a:t> distinct graphs: one plotting the oscillator strength against the angle and the other plotting the excited state energy (in eV) against the angle.</a:t>
            </a:r>
            <a:r>
              <a:rPr lang="tr-TR" sz="3600" dirty="0"/>
              <a:t> </a:t>
            </a:r>
            <a:r>
              <a:rPr lang="en-US" sz="3600" dirty="0"/>
              <a:t>Also conclude about </a:t>
            </a:r>
            <a:r>
              <a:rPr lang="en-US" sz="3600" dirty="0" err="1"/>
              <a:t>Uv</a:t>
            </a:r>
            <a:r>
              <a:rPr lang="en-US" sz="3600" dirty="0"/>
              <a:t>-Vis spectrum too.</a:t>
            </a:r>
          </a:p>
          <a:p>
            <a:endParaRPr lang="en-US" dirty="0"/>
          </a:p>
        </p:txBody>
      </p:sp>
    </p:spTree>
    <p:extLst>
      <p:ext uri="{BB962C8B-B14F-4D97-AF65-F5344CB8AC3E}">
        <p14:creationId xmlns:p14="http://schemas.microsoft.com/office/powerpoint/2010/main" val="929674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9D1814-4685-1039-23B6-86EC0AA90CCD}"/>
              </a:ext>
            </a:extLst>
          </p:cNvPr>
          <p:cNvSpPr>
            <a:spLocks noGrp="1"/>
          </p:cNvSpPr>
          <p:nvPr>
            <p:ph idx="1"/>
          </p:nvPr>
        </p:nvSpPr>
        <p:spPr>
          <a:xfrm>
            <a:off x="676656" y="396816"/>
            <a:ext cx="10753725" cy="6124754"/>
          </a:xfrm>
        </p:spPr>
        <p:txBody>
          <a:bodyPr>
            <a:normAutofit fontScale="25000" lnSpcReduction="20000"/>
          </a:bodyPr>
          <a:lstStyle/>
          <a:p>
            <a:r>
              <a:rPr lang="en-US" sz="12800" b="1" dirty="0"/>
              <a:t>Observations</a:t>
            </a:r>
          </a:p>
          <a:p>
            <a:pPr lvl="1">
              <a:buFont typeface="+mj-lt"/>
              <a:buAutoNum type="arabicPeriod"/>
            </a:pPr>
            <a:r>
              <a:rPr lang="en-US" sz="9600" b="1" dirty="0"/>
              <a:t>Oscillator Strength vs. Angle</a:t>
            </a:r>
            <a:endParaRPr lang="en-US" sz="9600" dirty="0"/>
          </a:p>
          <a:p>
            <a:pPr marL="944118" lvl="2" indent="-285750">
              <a:buFont typeface="+mj-lt"/>
              <a:buAutoNum type="arabicPeriod"/>
            </a:pPr>
            <a:r>
              <a:rPr lang="en-US" sz="9600" dirty="0"/>
              <a:t>The oscillator strength shows a progressive increase from 0.1 at 90°, peaking at approximately 0.36 around 140° to 150°. Subsequently, it declines to about 0.26 at 180°.</a:t>
            </a:r>
          </a:p>
          <a:p>
            <a:pPr marL="944118" lvl="2" indent="-285750">
              <a:buFont typeface="+mj-lt"/>
              <a:buAutoNum type="arabicPeriod"/>
            </a:pPr>
            <a:r>
              <a:rPr lang="en-US" sz="9600" dirty="0"/>
              <a:t>The data indicates a clear maximum at mid-angles, implying that the electronic transitions become most probable at these orientations.</a:t>
            </a:r>
          </a:p>
          <a:p>
            <a:pPr marL="518922" lvl="1" indent="-514350">
              <a:buFont typeface="+mj-lt"/>
              <a:buAutoNum type="arabicPeriod"/>
            </a:pPr>
            <a:r>
              <a:rPr lang="en-US" sz="9600" b="1" dirty="0"/>
              <a:t>Excited State Energy vs. Angle</a:t>
            </a:r>
            <a:endParaRPr lang="tr-TR" sz="9600" b="1" dirty="0"/>
          </a:p>
          <a:p>
            <a:pPr marL="944118" lvl="2" indent="-285750">
              <a:buFont typeface="+mj-lt"/>
              <a:buAutoNum type="arabicPeriod"/>
            </a:pPr>
            <a:r>
              <a:rPr lang="en-US" sz="9600" dirty="0"/>
              <a:t>The excited state energy </a:t>
            </a:r>
            <a:r>
              <a:rPr lang="tr-TR" sz="9600" dirty="0" err="1"/>
              <a:t>Ground</a:t>
            </a:r>
            <a:r>
              <a:rPr lang="tr-TR" sz="9600" dirty="0"/>
              <a:t> </a:t>
            </a:r>
            <a:r>
              <a:rPr lang="tr-TR" sz="9600" dirty="0" err="1"/>
              <a:t>state</a:t>
            </a:r>
            <a:r>
              <a:rPr lang="tr-TR" sz="9600" dirty="0"/>
              <a:t> </a:t>
            </a:r>
            <a:r>
              <a:rPr lang="en-US" sz="9600" dirty="0"/>
              <a:t>starts at a lower value of approximately 4.3 eV at 90° and increases steeply up to about 4.65 eV by 120°. Beyond this point, the energy increment slows down, reaching a plateau near 4.7 eV at 150°, followed by a slight decline to 4.65 eV at 180°.</a:t>
            </a:r>
            <a:endParaRPr lang="tr-TR" sz="9600" dirty="0"/>
          </a:p>
          <a:p>
            <a:pPr marL="944118" lvl="2" indent="-285750">
              <a:buFont typeface="+mj-lt"/>
              <a:buAutoNum type="arabicPeriod"/>
            </a:pPr>
            <a:r>
              <a:rPr lang="en-US" sz="9600" dirty="0"/>
              <a:t>The excited state energy at S1 and S2 starts from low points and rises. While S1 settles into a plateau at 110 degrees, S2 plateaus at 150-170 degrees after the rise. S2 starts to fall after 170 degrees.</a:t>
            </a:r>
          </a:p>
          <a:p>
            <a:pPr marL="944118" lvl="2" indent="-285750">
              <a:buFont typeface="+mj-lt"/>
              <a:buAutoNum type="arabicPeriod"/>
            </a:pPr>
            <a:r>
              <a:rPr lang="en-US" sz="9600" dirty="0"/>
              <a:t>This behavior demonstrates that the molecular geometry’s angular configuration significantly impacts the electronic excitation energy, with a maximum stability range observed between 120° and 150°.</a:t>
            </a:r>
            <a:endParaRPr lang="tr-TR" sz="9600" b="1" dirty="0"/>
          </a:p>
          <a:p>
            <a:pPr marL="518922" lvl="1" indent="-514350">
              <a:buFont typeface="+mj-lt"/>
              <a:buAutoNum type="arabicPeriod"/>
            </a:pPr>
            <a:r>
              <a:rPr lang="tr-TR" sz="9600" b="1" dirty="0" err="1"/>
              <a:t>Uv</a:t>
            </a:r>
            <a:r>
              <a:rPr lang="tr-TR" sz="9600" b="1" dirty="0"/>
              <a:t> </a:t>
            </a:r>
            <a:r>
              <a:rPr lang="tr-TR" sz="9600" b="1" dirty="0" err="1"/>
              <a:t>Vis</a:t>
            </a:r>
            <a:r>
              <a:rPr lang="tr-TR" sz="9600" b="1" dirty="0"/>
              <a:t> </a:t>
            </a:r>
            <a:r>
              <a:rPr lang="tr-TR" sz="9600" b="1" dirty="0" err="1"/>
              <a:t>Results</a:t>
            </a:r>
            <a:endParaRPr lang="tr-TR" sz="9600" b="1" dirty="0"/>
          </a:p>
          <a:p>
            <a:pPr marL="205740" lvl="2" indent="0">
              <a:buNone/>
            </a:pPr>
            <a:r>
              <a:rPr lang="en-US" sz="9600" dirty="0" err="1"/>
              <a:t>Uv</a:t>
            </a:r>
            <a:r>
              <a:rPr lang="en-US" sz="9600" dirty="0"/>
              <a:t>-Vis Excitation energy results are CT 3.81 and LE 5.63 in acetonitrile, while CT 3.81 eV and LE 5.93 in gas. From these results, CT deviates slightly from the literature results, while LE deviates greatly. Because the range of energy results in the literature results is shown as 3.9 and 4.9.</a:t>
            </a:r>
            <a:endParaRPr lang="tr-TR" sz="9600" dirty="0"/>
          </a:p>
        </p:txBody>
      </p:sp>
    </p:spTree>
    <p:extLst>
      <p:ext uri="{BB962C8B-B14F-4D97-AF65-F5344CB8AC3E}">
        <p14:creationId xmlns:p14="http://schemas.microsoft.com/office/powerpoint/2010/main" val="30436229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2C5A12-2E80-ED8F-C78B-4C94361FB7A4}"/>
              </a:ext>
            </a:extLst>
          </p:cNvPr>
          <p:cNvSpPr>
            <a:spLocks noGrp="1"/>
          </p:cNvSpPr>
          <p:nvPr>
            <p:ph idx="1"/>
          </p:nvPr>
        </p:nvSpPr>
        <p:spPr>
          <a:xfrm>
            <a:off x="838200" y="683491"/>
            <a:ext cx="10515600" cy="5493472"/>
          </a:xfrm>
        </p:spPr>
        <p:txBody>
          <a:bodyPr>
            <a:normAutofit/>
          </a:bodyPr>
          <a:lstStyle/>
          <a:p>
            <a:pPr marL="0" indent="0">
              <a:buNone/>
            </a:pPr>
            <a:r>
              <a:rPr lang="en-US" sz="5400" b="1" dirty="0"/>
              <a:t>Future Directions</a:t>
            </a:r>
          </a:p>
          <a:p>
            <a:r>
              <a:rPr lang="en-US" sz="4000" dirty="0"/>
              <a:t>To further validate these findings, experimental studies on substituted DMABN derivatives with varied donor–acceptor strengths are recommended. Additionally, time-dependent spectroscopy could provide insights into the dynamics of LE–CT interconversion.</a:t>
            </a:r>
          </a:p>
          <a:p>
            <a:pPr marL="0" indent="0">
              <a:buNone/>
            </a:pPr>
            <a:endParaRPr lang="en-US" dirty="0"/>
          </a:p>
        </p:txBody>
      </p:sp>
    </p:spTree>
    <p:extLst>
      <p:ext uri="{BB962C8B-B14F-4D97-AF65-F5344CB8AC3E}">
        <p14:creationId xmlns:p14="http://schemas.microsoft.com/office/powerpoint/2010/main" val="2811688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457B-A0E2-325C-506C-A683F92B9C87}"/>
              </a:ext>
            </a:extLst>
          </p:cNvPr>
          <p:cNvSpPr>
            <a:spLocks noGrp="1"/>
          </p:cNvSpPr>
          <p:nvPr>
            <p:ph type="title"/>
          </p:nvPr>
        </p:nvSpPr>
        <p:spPr/>
        <p:txBody>
          <a:bodyPr/>
          <a:lstStyle/>
          <a:p>
            <a:r>
              <a:rPr lang="tr-TR" dirty="0" err="1"/>
              <a:t>References</a:t>
            </a:r>
            <a:r>
              <a:rPr lang="tr-TR" dirty="0"/>
              <a:t>:</a:t>
            </a:r>
            <a:endParaRPr lang="en-US" dirty="0"/>
          </a:p>
        </p:txBody>
      </p:sp>
      <p:sp>
        <p:nvSpPr>
          <p:cNvPr id="3" name="Content Placeholder 2">
            <a:extLst>
              <a:ext uri="{FF2B5EF4-FFF2-40B4-BE49-F238E27FC236}">
                <a16:creationId xmlns:a16="http://schemas.microsoft.com/office/drawing/2014/main" id="{3F23DD53-4B60-A34D-58CF-B1CAC53EC083}"/>
              </a:ext>
            </a:extLst>
          </p:cNvPr>
          <p:cNvSpPr>
            <a:spLocks noGrp="1"/>
          </p:cNvSpPr>
          <p:nvPr>
            <p:ph idx="1"/>
          </p:nvPr>
        </p:nvSpPr>
        <p:spPr/>
        <p:txBody>
          <a:bodyPr/>
          <a:lstStyle/>
          <a:p>
            <a:r>
              <a:rPr lang="en-US" dirty="0"/>
              <a:t>Gomez, Sandra &amp; </a:t>
            </a:r>
            <a:r>
              <a:rPr lang="en-US" dirty="0" err="1"/>
              <a:t>Soysal</a:t>
            </a:r>
            <a:r>
              <a:rPr lang="en-US" dirty="0"/>
              <a:t>, Esra &amp; Worth, Graham. (2021). Micro-Solvated DMABN: Excited State Quantum Dynamics and Dual Fluorescence Spectra. Molecules. 26. 7247. 10.3390/molecules26237247.</a:t>
            </a:r>
          </a:p>
        </p:txBody>
      </p:sp>
    </p:spTree>
    <p:extLst>
      <p:ext uri="{BB962C8B-B14F-4D97-AF65-F5344CB8AC3E}">
        <p14:creationId xmlns:p14="http://schemas.microsoft.com/office/powerpoint/2010/main" val="1394156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CC4A892D-088E-4414-965D-1F8C4212F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465872-7CC5-C1A3-5D17-64E79FD92300}"/>
              </a:ext>
            </a:extLst>
          </p:cNvPr>
          <p:cNvSpPr>
            <a:spLocks noGrp="1"/>
          </p:cNvSpPr>
          <p:nvPr>
            <p:ph type="title"/>
          </p:nvPr>
        </p:nvSpPr>
        <p:spPr>
          <a:xfrm>
            <a:off x="609601" y="4714251"/>
            <a:ext cx="10923638" cy="1125190"/>
          </a:xfrm>
        </p:spPr>
        <p:txBody>
          <a:bodyPr vert="horz" lIns="91440" tIns="45720" rIns="91440" bIns="45720" rtlCol="0" anchor="b">
            <a:normAutofit/>
          </a:bodyPr>
          <a:lstStyle/>
          <a:p>
            <a:pPr>
              <a:lnSpc>
                <a:spcPct val="80000"/>
              </a:lnSpc>
            </a:pPr>
            <a:r>
              <a:rPr lang="en-US" sz="6600" dirty="0">
                <a:solidFill>
                  <a:srgbClr val="FFFFFF"/>
                </a:solidFill>
              </a:rPr>
              <a:t>Thank You For Listening</a:t>
            </a:r>
          </a:p>
        </p:txBody>
      </p:sp>
      <p:sp>
        <p:nvSpPr>
          <p:cNvPr id="14" name="Rectangle 13">
            <a:extLst>
              <a:ext uri="{FF2B5EF4-FFF2-40B4-BE49-F238E27FC236}">
                <a16:creationId xmlns:a16="http://schemas.microsoft.com/office/drawing/2014/main" id="{472BC85F-BF83-4D6D-A1BC-8EE5822F0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7C8DC2A2-7B54-8B1E-2D1F-EB3E45682E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83963" y="643467"/>
            <a:ext cx="3590205" cy="3590205"/>
          </a:xfrm>
          <a:prstGeom prst="rect">
            <a:avLst/>
          </a:prstGeom>
        </p:spPr>
      </p:pic>
    </p:spTree>
    <p:extLst>
      <p:ext uri="{BB962C8B-B14F-4D97-AF65-F5344CB8AC3E}">
        <p14:creationId xmlns:p14="http://schemas.microsoft.com/office/powerpoint/2010/main" val="260287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D333CBE-B699-4E3B-9F45-C045F7734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ED127D5-01E0-A269-3B7A-AB2BB01CC678}"/>
              </a:ext>
            </a:extLst>
          </p:cNvPr>
          <p:cNvSpPr>
            <a:spLocks noGrp="1"/>
          </p:cNvSpPr>
          <p:nvPr>
            <p:ph type="title"/>
          </p:nvPr>
        </p:nvSpPr>
        <p:spPr>
          <a:xfrm>
            <a:off x="603504" y="770467"/>
            <a:ext cx="4205568" cy="3352800"/>
          </a:xfrm>
        </p:spPr>
        <p:txBody>
          <a:bodyPr vert="horz" lIns="91440" tIns="45720" rIns="91440" bIns="45720" rtlCol="0" anchor="b">
            <a:normAutofit/>
          </a:bodyPr>
          <a:lstStyle/>
          <a:p>
            <a:pPr>
              <a:lnSpc>
                <a:spcPct val="80000"/>
              </a:lnSpc>
            </a:pPr>
            <a:r>
              <a:rPr lang="en-US" sz="7200" kern="1200" spc="-120" baseline="0">
                <a:solidFill>
                  <a:srgbClr val="FFFFFF"/>
                </a:solidFill>
                <a:latin typeface="+mj-lt"/>
                <a:ea typeface="+mj-ea"/>
                <a:cs typeface="+mj-cs"/>
              </a:rPr>
              <a:t>Structure</a:t>
            </a:r>
          </a:p>
        </p:txBody>
      </p:sp>
      <p:sp>
        <p:nvSpPr>
          <p:cNvPr id="19" name="Rectangle 18">
            <a:extLst>
              <a:ext uri="{FF2B5EF4-FFF2-40B4-BE49-F238E27FC236}">
                <a16:creationId xmlns:a16="http://schemas.microsoft.com/office/drawing/2014/main" id="{FCA118C4-32A6-466D-8453-BA738103A0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2536" y="0"/>
            <a:ext cx="673946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molecule model of a molecule&#10;&#10;Description automatically generated">
            <a:extLst>
              <a:ext uri="{FF2B5EF4-FFF2-40B4-BE49-F238E27FC236}">
                <a16:creationId xmlns:a16="http://schemas.microsoft.com/office/drawing/2014/main" id="{AC647A72-699B-7515-0BA0-18F7A24C109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6407" r="10123" b="-1"/>
          <a:stretch/>
        </p:blipFill>
        <p:spPr>
          <a:xfrm>
            <a:off x="6096000" y="629265"/>
            <a:ext cx="5452536" cy="5585271"/>
          </a:xfrm>
          <a:prstGeom prst="rect">
            <a:avLst/>
          </a:prstGeom>
        </p:spPr>
      </p:pic>
    </p:spTree>
    <p:extLst>
      <p:ext uri="{BB962C8B-B14F-4D97-AF65-F5344CB8AC3E}">
        <p14:creationId xmlns:p14="http://schemas.microsoft.com/office/powerpoint/2010/main" val="216597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32A76-1C24-8A2B-E670-AB8B6ADDB039}"/>
              </a:ext>
            </a:extLst>
          </p:cNvPr>
          <p:cNvSpPr>
            <a:spLocks noGrp="1"/>
          </p:cNvSpPr>
          <p:nvPr>
            <p:ph type="title"/>
          </p:nvPr>
        </p:nvSpPr>
        <p:spPr/>
        <p:txBody>
          <a:bodyPr>
            <a:normAutofit/>
          </a:bodyPr>
          <a:lstStyle/>
          <a:p>
            <a:r>
              <a:rPr lang="en-US" sz="6200" dirty="0"/>
              <a:t>Purpose</a:t>
            </a:r>
          </a:p>
        </p:txBody>
      </p:sp>
      <p:sp>
        <p:nvSpPr>
          <p:cNvPr id="3" name="Content Placeholder 2">
            <a:extLst>
              <a:ext uri="{FF2B5EF4-FFF2-40B4-BE49-F238E27FC236}">
                <a16:creationId xmlns:a16="http://schemas.microsoft.com/office/drawing/2014/main" id="{1ED94B4F-CBD1-B9EE-218E-9071AA6A7FAD}"/>
              </a:ext>
            </a:extLst>
          </p:cNvPr>
          <p:cNvSpPr>
            <a:spLocks noGrp="1"/>
          </p:cNvSpPr>
          <p:nvPr>
            <p:ph idx="1"/>
          </p:nvPr>
        </p:nvSpPr>
        <p:spPr/>
        <p:txBody>
          <a:bodyPr>
            <a:normAutofit lnSpcReduction="10000"/>
          </a:bodyPr>
          <a:lstStyle/>
          <a:p>
            <a:r>
              <a:rPr lang="en-US" sz="6000" dirty="0"/>
              <a:t>To study the double fluorescence behavior of 4,4′-Dimethylamino Benzonitrile (DNA) molecule in polar solvents and explain its mechanism theoretically.</a:t>
            </a:r>
          </a:p>
        </p:txBody>
      </p:sp>
    </p:spTree>
    <p:extLst>
      <p:ext uri="{BB962C8B-B14F-4D97-AF65-F5344CB8AC3E}">
        <p14:creationId xmlns:p14="http://schemas.microsoft.com/office/powerpoint/2010/main" val="1406809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CACE9-F084-D59A-AA1F-9E3BFE5708C2}"/>
              </a:ext>
            </a:extLst>
          </p:cNvPr>
          <p:cNvSpPr>
            <a:spLocks noGrp="1"/>
          </p:cNvSpPr>
          <p:nvPr>
            <p:ph type="title"/>
          </p:nvPr>
        </p:nvSpPr>
        <p:spPr/>
        <p:txBody>
          <a:bodyPr/>
          <a:lstStyle/>
          <a:p>
            <a:r>
              <a:rPr lang="tr-TR" dirty="0" err="1"/>
              <a:t>Abstract</a:t>
            </a:r>
            <a:r>
              <a:rPr lang="tr-TR" dirty="0"/>
              <a:t>:</a:t>
            </a:r>
            <a:endParaRPr lang="en-US" dirty="0"/>
          </a:p>
        </p:txBody>
      </p:sp>
      <p:sp>
        <p:nvSpPr>
          <p:cNvPr id="3" name="Content Placeholder 2">
            <a:extLst>
              <a:ext uri="{FF2B5EF4-FFF2-40B4-BE49-F238E27FC236}">
                <a16:creationId xmlns:a16="http://schemas.microsoft.com/office/drawing/2014/main" id="{390071E1-867A-A4E4-EBF2-6A8BE40219A6}"/>
              </a:ext>
            </a:extLst>
          </p:cNvPr>
          <p:cNvSpPr>
            <a:spLocks noGrp="1"/>
          </p:cNvSpPr>
          <p:nvPr>
            <p:ph idx="1"/>
          </p:nvPr>
        </p:nvSpPr>
        <p:spPr>
          <a:xfrm>
            <a:off x="838200" y="1764145"/>
            <a:ext cx="10515600" cy="4412818"/>
          </a:xfrm>
        </p:spPr>
        <p:txBody>
          <a:bodyPr>
            <a:normAutofit lnSpcReduction="10000"/>
          </a:bodyPr>
          <a:lstStyle/>
          <a:p>
            <a:pPr marL="0" indent="0">
              <a:buNone/>
            </a:pPr>
            <a:r>
              <a:rPr lang="en-US" sz="2400" dirty="0"/>
              <a:t>In this study, the double fluorescence behavior of 4,4'-dimethylaminobenzonitrile (DMABN) was investigated theoretically. The study was carried out based on the long-range corrected time-dependent density functional theory (TD-DFT). In the study:</a:t>
            </a:r>
          </a:p>
          <a:p>
            <a:r>
              <a:rPr lang="en-US" sz="2400" dirty="0"/>
              <a:t>Excited state geometry optimizations and single point energy calculations were performed both with and without the solvent effect.</a:t>
            </a:r>
          </a:p>
          <a:p>
            <a:r>
              <a:rPr lang="en-US" sz="2400" dirty="0"/>
              <a:t>It was determined that DMABN emits double fluorescence only in polar solvents and this behavior is due to local excited (LE) and charge transfer (CT) states.</a:t>
            </a:r>
          </a:p>
          <a:p>
            <a:r>
              <a:rPr lang="en-US" sz="2400" dirty="0"/>
              <a:t>The study showed that the main spectrum of double fluorescence in acetonitrile solvent is due to twisted intramolecular charge transfer (TICT) fluorescence. However, it was concluded that a small secondary fluorescence originating from CT fluorescence may also be present during the bending process of DMABN.</a:t>
            </a:r>
          </a:p>
          <a:p>
            <a:r>
              <a:rPr lang="en-US" sz="2400" dirty="0"/>
              <a:t>This situation was supported by polarization spectroscopy experimental data.</a:t>
            </a:r>
          </a:p>
        </p:txBody>
      </p:sp>
    </p:spTree>
    <p:extLst>
      <p:ext uri="{BB962C8B-B14F-4D97-AF65-F5344CB8AC3E}">
        <p14:creationId xmlns:p14="http://schemas.microsoft.com/office/powerpoint/2010/main" val="396444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A952A-C186-EF5F-5480-2A4BDD6B3E89}"/>
              </a:ext>
            </a:extLst>
          </p:cNvPr>
          <p:cNvSpPr>
            <a:spLocks noGrp="1"/>
          </p:cNvSpPr>
          <p:nvPr>
            <p:ph type="title"/>
          </p:nvPr>
        </p:nvSpPr>
        <p:spPr/>
        <p:txBody>
          <a:bodyPr/>
          <a:lstStyle/>
          <a:p>
            <a:r>
              <a:rPr lang="tr-TR" dirty="0" err="1"/>
              <a:t>Introduction</a:t>
            </a:r>
            <a:endParaRPr lang="en-US" dirty="0"/>
          </a:p>
        </p:txBody>
      </p:sp>
      <p:sp>
        <p:nvSpPr>
          <p:cNvPr id="3" name="Content Placeholder 2">
            <a:extLst>
              <a:ext uri="{FF2B5EF4-FFF2-40B4-BE49-F238E27FC236}">
                <a16:creationId xmlns:a16="http://schemas.microsoft.com/office/drawing/2014/main" id="{F91677F2-0EA8-BA46-5502-80C5067CFD23}"/>
              </a:ext>
            </a:extLst>
          </p:cNvPr>
          <p:cNvSpPr>
            <a:spLocks noGrp="1"/>
          </p:cNvSpPr>
          <p:nvPr>
            <p:ph idx="1"/>
          </p:nvPr>
        </p:nvSpPr>
        <p:spPr>
          <a:xfrm>
            <a:off x="838200" y="1745673"/>
            <a:ext cx="10515600" cy="4431290"/>
          </a:xfrm>
        </p:spPr>
        <p:txBody>
          <a:bodyPr>
            <a:normAutofit lnSpcReduction="10000"/>
          </a:bodyPr>
          <a:lstStyle/>
          <a:p>
            <a:pPr marL="0" indent="0">
              <a:buNone/>
            </a:pPr>
            <a:r>
              <a:rPr lang="en-US" dirty="0"/>
              <a:t>The information given about the molecule can be summarized as follows:</a:t>
            </a:r>
          </a:p>
          <a:p>
            <a:pPr marL="0" indent="0">
              <a:buNone/>
            </a:pPr>
            <a:r>
              <a:rPr lang="en-US" b="1" dirty="0"/>
              <a:t>1. Properties of DMABN:</a:t>
            </a:r>
          </a:p>
          <a:p>
            <a:pPr lvl="1"/>
            <a:r>
              <a:rPr lang="en-US" dirty="0"/>
              <a:t> 4,4'-dimethylaminobenzonitrile (DMABN) is one of the best-known systems that exhibits double fluorescence.</a:t>
            </a:r>
          </a:p>
          <a:p>
            <a:pPr lvl="1"/>
            <a:r>
              <a:rPr lang="en-US" dirty="0"/>
              <a:t> It has been found to emit anomalous red-shifted fluorescence (CT emission) and secondary fluorescence (LE emission) in polar solvents.</a:t>
            </a:r>
          </a:p>
          <a:p>
            <a:pPr lvl="1"/>
            <a:r>
              <a:rPr lang="en-US" dirty="0"/>
              <a:t> It does not exhibit double fluorescence in the gas phase or in nonpolar solvents; only locally excited (LE) emission occurs.</a:t>
            </a:r>
          </a:p>
          <a:p>
            <a:pPr marL="0" indent="0">
              <a:buNone/>
            </a:pPr>
            <a:r>
              <a:rPr lang="en-US" b="1" dirty="0"/>
              <a:t>2. Molecular Structure and Double Fluorescence:</a:t>
            </a:r>
          </a:p>
          <a:p>
            <a:pPr lvl="1"/>
            <a:r>
              <a:rPr lang="en-US" dirty="0"/>
              <a:t> The bond between the </a:t>
            </a:r>
            <a:r>
              <a:rPr lang="en-US" dirty="0" err="1"/>
              <a:t>dimethylamino</a:t>
            </a:r>
            <a:r>
              <a:rPr lang="en-US" dirty="0"/>
              <a:t> group and the benzonitrile group of the molecule forms the basis of double fluorescence with its bending motion.</a:t>
            </a:r>
          </a:p>
          <a:p>
            <a:pPr lvl="1"/>
            <a:r>
              <a:rPr lang="en-US" dirty="0"/>
              <a:t> Polar solvents support double fluorescence by stabilizing the charge transfer (CT)</a:t>
            </a:r>
            <a:r>
              <a:rPr lang="tr-TR" dirty="0"/>
              <a:t> </a:t>
            </a:r>
            <a:r>
              <a:rPr lang="en-US" dirty="0"/>
              <a:t>state of the molecule.</a:t>
            </a:r>
          </a:p>
          <a:p>
            <a:endParaRPr lang="en-US" dirty="0"/>
          </a:p>
        </p:txBody>
      </p:sp>
    </p:spTree>
    <p:extLst>
      <p:ext uri="{BB962C8B-B14F-4D97-AF65-F5344CB8AC3E}">
        <p14:creationId xmlns:p14="http://schemas.microsoft.com/office/powerpoint/2010/main" val="1283909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F4941-8939-4A0A-562C-D3D327771541}"/>
              </a:ext>
            </a:extLst>
          </p:cNvPr>
          <p:cNvSpPr>
            <a:spLocks noGrp="1"/>
          </p:cNvSpPr>
          <p:nvPr>
            <p:ph idx="1"/>
          </p:nvPr>
        </p:nvSpPr>
        <p:spPr>
          <a:xfrm>
            <a:off x="304800" y="393539"/>
            <a:ext cx="11776364" cy="6145284"/>
          </a:xfrm>
        </p:spPr>
        <p:txBody>
          <a:bodyPr>
            <a:normAutofit lnSpcReduction="10000"/>
          </a:bodyPr>
          <a:lstStyle/>
          <a:p>
            <a:pPr marL="0" indent="0">
              <a:buNone/>
            </a:pPr>
            <a:r>
              <a:rPr lang="en-US" sz="3200" b="1" dirty="0"/>
              <a:t>3. Double Fluorescence Mechanism:</a:t>
            </a:r>
          </a:p>
          <a:p>
            <a:pPr lvl="1"/>
            <a:r>
              <a:rPr lang="en-US" dirty="0"/>
              <a:t>TICT Model: Bending of the </a:t>
            </a:r>
            <a:r>
              <a:rPr lang="en-US" dirty="0" err="1"/>
              <a:t>dimethylamino</a:t>
            </a:r>
            <a:r>
              <a:rPr lang="en-US" dirty="0"/>
              <a:t> group from the planar position to the perpendicular position leads to charge transfer and red-shifted CT fluorescence. This mechanism has been associated with the bending motion of the molecule.</a:t>
            </a:r>
          </a:p>
          <a:p>
            <a:pPr lvl="1"/>
            <a:r>
              <a:rPr lang="en-US" dirty="0"/>
              <a:t>PICT Model: It has been proposed that the lone pair electron on the nitrogen atom of the </a:t>
            </a:r>
            <a:r>
              <a:rPr lang="en-US" dirty="0" err="1"/>
              <a:t>dimethylamino</a:t>
            </a:r>
            <a:r>
              <a:rPr lang="en-US" dirty="0"/>
              <a:t> group breaks its bond with the aromatic ring and transfers charge. However, this model is theoretically controversial.</a:t>
            </a:r>
          </a:p>
          <a:p>
            <a:pPr marL="0" indent="0">
              <a:buNone/>
            </a:pPr>
            <a:r>
              <a:rPr lang="en-US" sz="3200" b="1" dirty="0"/>
              <a:t>4. Molecular Geometry:</a:t>
            </a:r>
          </a:p>
          <a:p>
            <a:pPr lvl="1"/>
            <a:r>
              <a:rPr lang="tr-TR" dirty="0"/>
              <a:t>T</a:t>
            </a:r>
            <a:r>
              <a:rPr lang="en-US" dirty="0"/>
              <a:t>he geometry of DMABN in the excited state changes with the bending of the </a:t>
            </a:r>
            <a:r>
              <a:rPr lang="en-US" dirty="0" err="1"/>
              <a:t>dimethylamino</a:t>
            </a:r>
            <a:r>
              <a:rPr lang="en-US" dirty="0"/>
              <a:t> group and the effect of polar solvents.</a:t>
            </a:r>
          </a:p>
          <a:p>
            <a:pPr lvl="1"/>
            <a:r>
              <a:rPr lang="en-US" dirty="0"/>
              <a:t>The CT state is stabilized in polar solvents and this situation emerges as an important feature of double fluorescence.</a:t>
            </a:r>
          </a:p>
          <a:p>
            <a:pPr marL="0" indent="0">
              <a:buNone/>
            </a:pPr>
            <a:r>
              <a:rPr lang="en-US" sz="3200" b="1" dirty="0"/>
              <a:t>5. Experimental and Theoretical Findings:</a:t>
            </a:r>
          </a:p>
          <a:p>
            <a:pPr lvl="1"/>
            <a:r>
              <a:rPr lang="en-US" dirty="0"/>
              <a:t>The crystal structure of the molecule was observed and it was determined that CT states become stable in polar solvents.</a:t>
            </a:r>
          </a:p>
          <a:p>
            <a:pPr lvl="1"/>
            <a:r>
              <a:rPr lang="en-US" dirty="0"/>
              <a:t>Theoretical calculations have provided detailed information about the twisting motions, energy levels and fluorescence mechanisms</a:t>
            </a:r>
            <a:r>
              <a:rPr lang="tr-TR" dirty="0"/>
              <a:t> </a:t>
            </a:r>
            <a:r>
              <a:rPr lang="en-US" dirty="0"/>
              <a:t>of DMABN.</a:t>
            </a:r>
          </a:p>
          <a:p>
            <a:pPr marL="0" indent="0">
              <a:buNone/>
            </a:pPr>
            <a:endParaRPr lang="en-US" sz="1600" dirty="0"/>
          </a:p>
        </p:txBody>
      </p:sp>
    </p:spTree>
    <p:extLst>
      <p:ext uri="{BB962C8B-B14F-4D97-AF65-F5344CB8AC3E}">
        <p14:creationId xmlns:p14="http://schemas.microsoft.com/office/powerpoint/2010/main" val="3449109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6FA4B-035F-16B9-6404-C7553BBA7ECF}"/>
              </a:ext>
            </a:extLst>
          </p:cNvPr>
          <p:cNvSpPr>
            <a:spLocks noGrp="1"/>
          </p:cNvSpPr>
          <p:nvPr>
            <p:ph type="title"/>
          </p:nvPr>
        </p:nvSpPr>
        <p:spPr/>
        <p:txBody>
          <a:bodyPr/>
          <a:lstStyle/>
          <a:p>
            <a:r>
              <a:rPr lang="tr-TR" dirty="0" err="1"/>
              <a:t>Theory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CC99EF-FEDC-50A9-DF0A-6589850D330C}"/>
                  </a:ext>
                </a:extLst>
              </p:cNvPr>
              <p:cNvSpPr>
                <a:spLocks noGrp="1"/>
              </p:cNvSpPr>
              <p:nvPr>
                <p:ph idx="1"/>
              </p:nvPr>
            </p:nvSpPr>
            <p:spPr>
              <a:xfrm>
                <a:off x="500332" y="1736435"/>
                <a:ext cx="11438626" cy="4974915"/>
              </a:xfrm>
            </p:spPr>
            <p:txBody>
              <a:bodyPr>
                <a:normAutofit fontScale="77500" lnSpcReduction="20000"/>
              </a:bodyPr>
              <a:lstStyle/>
              <a:p>
                <a:pPr marL="514350" indent="-514350">
                  <a:buAutoNum type="alphaUcPeriod"/>
                </a:pPr>
                <a:r>
                  <a:rPr lang="en-US" b="1" dirty="0"/>
                  <a:t>Long-Range Correction Approach for Exchange </a:t>
                </a:r>
                <a:r>
                  <a:rPr lang="en-US" b="1" dirty="0" err="1"/>
                  <a:t>FunctionalLong</a:t>
                </a:r>
                <a:r>
                  <a:rPr lang="en-US" b="1" dirty="0"/>
                  <a:t> and Short Range Separation:</a:t>
                </a:r>
                <a:endParaRPr lang="tr-TR" b="1" dirty="0"/>
              </a:p>
              <a:p>
                <a:pPr lvl="1"/>
                <a:r>
                  <a:rPr lang="en-US" dirty="0"/>
                  <a:t>The operator 1/r</a:t>
                </a:r>
                <a:r>
                  <a:rPr lang="en-US" baseline="-25000" dirty="0"/>
                  <a:t>12</a:t>
                </a:r>
                <a:r>
                  <a:rPr lang="tr-TR" baseline="-25000" dirty="0"/>
                  <a:t> </a:t>
                </a:r>
                <a:r>
                  <a:rPr lang="en-US" dirty="0"/>
                  <a:t>describing electron-electron repulsion is separated into short-range and long-range components:</a:t>
                </a:r>
                <a:endParaRPr lang="tr-TR" dirty="0"/>
              </a:p>
              <a:p>
                <a:pPr marL="457200" lvl="1"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tr-TR" b="0" i="1" smtClean="0">
                              <a:latin typeface="Cambria Math" panose="02040503050406030204" pitchFamily="18" charset="0"/>
                            </a:rPr>
                            <m:t>1</m:t>
                          </m:r>
                        </m:num>
                        <m:den>
                          <m:sSub>
                            <m:sSubPr>
                              <m:ctrlPr>
                                <a:rPr lang="tr-TR" b="0" i="1" smtClean="0">
                                  <a:latin typeface="Cambria Math" panose="02040503050406030204" pitchFamily="18" charset="0"/>
                                </a:rPr>
                              </m:ctrlPr>
                            </m:sSubPr>
                            <m:e>
                              <m:r>
                                <a:rPr lang="tr-TR" b="0" i="1" smtClean="0">
                                  <a:latin typeface="Cambria Math" panose="02040503050406030204" pitchFamily="18" charset="0"/>
                                </a:rPr>
                                <m:t>𝑟</m:t>
                              </m:r>
                            </m:e>
                            <m:sub>
                              <m:r>
                                <a:rPr lang="tr-TR" b="0" i="1" smtClean="0">
                                  <a:latin typeface="Cambria Math" panose="02040503050406030204" pitchFamily="18" charset="0"/>
                                </a:rPr>
                                <m:t>12</m:t>
                              </m:r>
                            </m:sub>
                          </m:sSub>
                        </m:den>
                      </m:f>
                      <m:r>
                        <m:rPr>
                          <m:nor/>
                        </m:rPr>
                        <a:rPr lang="pt-BR"/>
                        <m:t>​=</m:t>
                      </m:r>
                      <m:r>
                        <m:rPr>
                          <m:nor/>
                        </m:rPr>
                        <a:rPr lang="tr-TR" b="0" i="0" smtClean="0"/>
                        <m:t> </m:t>
                      </m:r>
                      <m:f>
                        <m:fPr>
                          <m:ctrlPr>
                            <a:rPr lang="tr-TR" b="0" i="1" smtClean="0">
                              <a:latin typeface="Cambria Math" panose="02040503050406030204" pitchFamily="18" charset="0"/>
                            </a:rPr>
                          </m:ctrlPr>
                        </m:fPr>
                        <m:num>
                          <m:r>
                            <a:rPr lang="tr-TR" b="0" i="1" smtClean="0">
                              <a:latin typeface="Cambria Math" panose="02040503050406030204" pitchFamily="18" charset="0"/>
                            </a:rPr>
                            <m:t>1−</m:t>
                          </m:r>
                          <m:r>
                            <m:rPr>
                              <m:sty m:val="p"/>
                            </m:rPr>
                            <a:rPr lang="tr-TR" b="0" i="0" smtClean="0">
                              <a:latin typeface="Cambria Math" panose="02040503050406030204" pitchFamily="18" charset="0"/>
                            </a:rPr>
                            <m:t>erf</m:t>
                          </m:r>
                          <m:r>
                            <a:rPr lang="tr-TR" b="0" i="1" smtClean="0">
                              <a:latin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𝛼</m:t>
                          </m:r>
                          <m:sSub>
                            <m:sSubPr>
                              <m:ctrlPr>
                                <a:rPr lang="tr-TR" b="0" i="1" smtClean="0">
                                  <a:latin typeface="Cambria Math" panose="02040503050406030204" pitchFamily="18" charset="0"/>
                                  <a:ea typeface="Cambria Math" panose="02040503050406030204" pitchFamily="18" charset="0"/>
                                </a:rPr>
                              </m:ctrlPr>
                            </m:sSubPr>
                            <m:e>
                              <m:r>
                                <a:rPr lang="tr-TR" b="0" i="1" smtClean="0">
                                  <a:latin typeface="Cambria Math" panose="02040503050406030204" pitchFamily="18" charset="0"/>
                                  <a:ea typeface="Cambria Math" panose="02040503050406030204" pitchFamily="18" charset="0"/>
                                </a:rPr>
                                <m:t>𝑟</m:t>
                              </m:r>
                            </m:e>
                            <m:sub>
                              <m:r>
                                <a:rPr lang="tr-TR" b="0" i="1" smtClean="0">
                                  <a:latin typeface="Cambria Math" panose="02040503050406030204" pitchFamily="18" charset="0"/>
                                  <a:ea typeface="Cambria Math" panose="02040503050406030204" pitchFamily="18" charset="0"/>
                                </a:rPr>
                                <m:t>12</m:t>
                              </m:r>
                            </m:sub>
                          </m:sSub>
                          <m:r>
                            <a:rPr lang="tr-TR" b="0" i="1" smtClean="0">
                              <a:latin typeface="Cambria Math" panose="02040503050406030204" pitchFamily="18" charset="0"/>
                              <a:ea typeface="Cambria Math" panose="02040503050406030204" pitchFamily="18" charset="0"/>
                            </a:rPr>
                            <m:t>)</m:t>
                          </m:r>
                        </m:num>
                        <m:den>
                          <m:sSub>
                            <m:sSubPr>
                              <m:ctrlPr>
                                <a:rPr lang="tr-TR" b="0" i="1" smtClean="0">
                                  <a:latin typeface="Cambria Math" panose="02040503050406030204" pitchFamily="18" charset="0"/>
                                </a:rPr>
                              </m:ctrlPr>
                            </m:sSubPr>
                            <m:e>
                              <m:r>
                                <a:rPr lang="tr-TR" b="0" i="1" smtClean="0">
                                  <a:latin typeface="Cambria Math" panose="02040503050406030204" pitchFamily="18" charset="0"/>
                                </a:rPr>
                                <m:t>𝑟</m:t>
                              </m:r>
                            </m:e>
                            <m:sub>
                              <m:r>
                                <a:rPr lang="tr-TR" b="0" i="1" smtClean="0">
                                  <a:latin typeface="Cambria Math" panose="02040503050406030204" pitchFamily="18" charset="0"/>
                                </a:rPr>
                                <m:t>12</m:t>
                              </m:r>
                            </m:sub>
                          </m:sSub>
                        </m:den>
                      </m:f>
                      <m:r>
                        <a:rPr lang="tr-TR" i="1">
                          <a:latin typeface="Cambria Math" panose="02040503050406030204" pitchFamily="18" charset="0"/>
                          <a:ea typeface="Cambria Math" panose="02040503050406030204" pitchFamily="18" charset="0"/>
                        </a:rPr>
                        <m:t>+</m:t>
                      </m:r>
                      <m:f>
                        <m:fPr>
                          <m:ctrlPr>
                            <a:rPr lang="tr-TR" b="0" i="1" smtClean="0">
                              <a:latin typeface="Cambria Math" panose="02040503050406030204" pitchFamily="18" charset="0"/>
                              <a:ea typeface="Cambria Math" panose="02040503050406030204" pitchFamily="18" charset="0"/>
                            </a:rPr>
                          </m:ctrlPr>
                        </m:fPr>
                        <m:num>
                          <m:r>
                            <m:rPr>
                              <m:sty m:val="p"/>
                            </m:rPr>
                            <a:rPr lang="tr-TR" b="0" i="0" smtClean="0">
                              <a:latin typeface="Cambria Math" panose="02040503050406030204" pitchFamily="18" charset="0"/>
                              <a:ea typeface="Cambria Math" panose="02040503050406030204" pitchFamily="18" charset="0"/>
                            </a:rPr>
                            <m:t>erf</m:t>
                          </m:r>
                          <m:r>
                            <a:rPr lang="tr-TR" b="0" i="1" smtClean="0">
                              <a:latin typeface="Cambria Math" panose="02040503050406030204" pitchFamily="18" charset="0"/>
                              <a:ea typeface="Cambria Math" panose="02040503050406030204" pitchFamily="18" charset="0"/>
                            </a:rPr>
                            <m:t>⁡(</m:t>
                          </m:r>
                          <m:r>
                            <a:rPr lang="tr-TR" b="0" i="1" smtClean="0">
                              <a:latin typeface="Cambria Math" panose="02040503050406030204" pitchFamily="18" charset="0"/>
                              <a:ea typeface="Cambria Math" panose="02040503050406030204" pitchFamily="18" charset="0"/>
                            </a:rPr>
                            <m:t>𝛼</m:t>
                          </m:r>
                          <m:sSub>
                            <m:sSubPr>
                              <m:ctrlPr>
                                <a:rPr lang="tr-TR" b="0" i="1" smtClean="0">
                                  <a:latin typeface="Cambria Math" panose="02040503050406030204" pitchFamily="18" charset="0"/>
                                  <a:ea typeface="Cambria Math" panose="02040503050406030204" pitchFamily="18" charset="0"/>
                                </a:rPr>
                              </m:ctrlPr>
                            </m:sSubPr>
                            <m:e>
                              <m:r>
                                <a:rPr lang="tr-TR" b="0" i="1" smtClean="0">
                                  <a:latin typeface="Cambria Math" panose="02040503050406030204" pitchFamily="18" charset="0"/>
                                  <a:ea typeface="Cambria Math" panose="02040503050406030204" pitchFamily="18" charset="0"/>
                                </a:rPr>
                                <m:t>𝑟</m:t>
                              </m:r>
                            </m:e>
                            <m:sub>
                              <m:r>
                                <a:rPr lang="tr-TR" b="0" i="1" smtClean="0">
                                  <a:latin typeface="Cambria Math" panose="02040503050406030204" pitchFamily="18" charset="0"/>
                                  <a:ea typeface="Cambria Math" panose="02040503050406030204" pitchFamily="18" charset="0"/>
                                </a:rPr>
                                <m:t>12</m:t>
                              </m:r>
                            </m:sub>
                          </m:sSub>
                          <m:r>
                            <a:rPr lang="tr-TR" b="0" i="1" smtClean="0">
                              <a:latin typeface="Cambria Math" panose="02040503050406030204" pitchFamily="18" charset="0"/>
                              <a:ea typeface="Cambria Math" panose="02040503050406030204" pitchFamily="18" charset="0"/>
                            </a:rPr>
                            <m:t>)</m:t>
                          </m:r>
                        </m:num>
                        <m:den>
                          <m:sSub>
                            <m:sSubPr>
                              <m:ctrlPr>
                                <a:rPr lang="tr-TR" b="0" i="1" smtClean="0">
                                  <a:latin typeface="Cambria Math" panose="02040503050406030204" pitchFamily="18" charset="0"/>
                                  <a:ea typeface="Cambria Math" panose="02040503050406030204" pitchFamily="18" charset="0"/>
                                </a:rPr>
                              </m:ctrlPr>
                            </m:sSubPr>
                            <m:e>
                              <m:r>
                                <a:rPr lang="tr-TR" b="0" i="1" smtClean="0">
                                  <a:latin typeface="Cambria Math" panose="02040503050406030204" pitchFamily="18" charset="0"/>
                                  <a:ea typeface="Cambria Math" panose="02040503050406030204" pitchFamily="18" charset="0"/>
                                </a:rPr>
                                <m:t>𝑟</m:t>
                              </m:r>
                            </m:e>
                            <m:sub>
                              <m:r>
                                <a:rPr lang="tr-TR" b="0" i="1" smtClean="0">
                                  <a:latin typeface="Cambria Math" panose="02040503050406030204" pitchFamily="18" charset="0"/>
                                  <a:ea typeface="Cambria Math" panose="02040503050406030204" pitchFamily="18" charset="0"/>
                                </a:rPr>
                                <m:t>12</m:t>
                              </m:r>
                            </m:sub>
                          </m:sSub>
                        </m:den>
                      </m:f>
                    </m:oMath>
                  </m:oMathPara>
                </a14:m>
                <a:endParaRPr lang="tr-TR" dirty="0"/>
              </a:p>
              <a:p>
                <a:pPr lvl="1">
                  <a:buFont typeface="Wingdings" panose="05000000000000000000" pitchFamily="2" charset="2"/>
                  <a:buChar char="§"/>
                </a:pPr>
                <a:r>
                  <a:rPr lang="en-US" b="1" dirty="0"/>
                  <a:t>Short-Range Exchange Energy:</a:t>
                </a:r>
                <a:endParaRPr lang="tr-TR" b="1" dirty="0"/>
              </a:p>
              <a:p>
                <a:pPr marL="457200" lvl="1" indent="0">
                  <a:buNone/>
                </a:pPr>
                <a:r>
                  <a:rPr lang="en-US" dirty="0"/>
                  <a:t>The General Gradient Approximation (GGA) exchange functional is modified to express the short-range exchange energy as:</a:t>
                </a:r>
                <a:endParaRPr lang="tr-TR" dirty="0"/>
              </a:p>
              <a:p>
                <a:pPr marL="457200" lvl="1" indent="0">
                  <a:buNone/>
                </a:pPr>
                <a14:m>
                  <m:oMathPara xmlns:m="http://schemas.openxmlformats.org/officeDocument/2006/math">
                    <m:oMathParaPr>
                      <m:jc m:val="centerGroup"/>
                    </m:oMathParaPr>
                    <m:oMath xmlns:m="http://schemas.openxmlformats.org/officeDocument/2006/math">
                      <m:sSubSup>
                        <m:sSubSupPr>
                          <m:ctrlPr>
                            <a:rPr lang="tr-TR" b="0" i="1" smtClean="0">
                              <a:latin typeface="Cambria Math" panose="02040503050406030204" pitchFamily="18" charset="0"/>
                            </a:rPr>
                          </m:ctrlPr>
                        </m:sSubSupPr>
                        <m:e>
                          <m:r>
                            <a:rPr lang="tr-TR" b="0" i="1" smtClean="0">
                              <a:latin typeface="Cambria Math" panose="02040503050406030204" pitchFamily="18" charset="0"/>
                            </a:rPr>
                            <m:t>𝐸</m:t>
                          </m:r>
                        </m:e>
                        <m:sub>
                          <m:r>
                            <a:rPr lang="tr-TR" b="0" i="1" smtClean="0">
                              <a:latin typeface="Cambria Math" panose="02040503050406030204" pitchFamily="18" charset="0"/>
                            </a:rPr>
                            <m:t>𝑥</m:t>
                          </m:r>
                        </m:sub>
                        <m:sup>
                          <m:r>
                            <a:rPr lang="tr-TR" b="0" i="1" smtClean="0">
                              <a:latin typeface="Cambria Math" panose="02040503050406030204" pitchFamily="18" charset="0"/>
                            </a:rPr>
                            <m:t>𝑠𝑟</m:t>
                          </m:r>
                        </m:sup>
                      </m:sSubSup>
                      <m:r>
                        <a:rPr lang="tr-TR" b="0" i="1" smtClean="0">
                          <a:latin typeface="Cambria Math" panose="02040503050406030204" pitchFamily="18" charset="0"/>
                        </a:rPr>
                        <m:t>=−</m:t>
                      </m:r>
                      <m:f>
                        <m:fPr>
                          <m:ctrlPr>
                            <a:rPr lang="tr-TR" b="0" i="1" smtClean="0">
                              <a:latin typeface="Cambria Math" panose="02040503050406030204" pitchFamily="18" charset="0"/>
                            </a:rPr>
                          </m:ctrlPr>
                        </m:fPr>
                        <m:num>
                          <m:r>
                            <a:rPr lang="tr-TR" b="0" i="1" smtClean="0">
                              <a:latin typeface="Cambria Math" panose="02040503050406030204" pitchFamily="18" charset="0"/>
                            </a:rPr>
                            <m:t>1</m:t>
                          </m:r>
                        </m:num>
                        <m:den>
                          <m:r>
                            <a:rPr lang="tr-TR" b="0" i="1" smtClean="0">
                              <a:latin typeface="Cambria Math" panose="02040503050406030204" pitchFamily="18" charset="0"/>
                            </a:rPr>
                            <m:t>2</m:t>
                          </m:r>
                        </m:den>
                      </m:f>
                      <m:nary>
                        <m:naryPr>
                          <m:limLoc m:val="undOvr"/>
                          <m:subHide m:val="on"/>
                          <m:supHide m:val="on"/>
                          <m:ctrlPr>
                            <a:rPr lang="tr-TR" b="0" i="1" smtClean="0">
                              <a:latin typeface="Cambria Math" panose="02040503050406030204" pitchFamily="18" charset="0"/>
                            </a:rPr>
                          </m:ctrlPr>
                        </m:naryPr>
                        <m:sub/>
                        <m:sup/>
                        <m:e>
                          <m:sSup>
                            <m:sSupPr>
                              <m:ctrlPr>
                                <a:rPr lang="tr-TR" b="0" i="1" smtClean="0">
                                  <a:latin typeface="Cambria Math" panose="02040503050406030204" pitchFamily="18" charset="0"/>
                                  <a:ea typeface="Cambria Math" panose="02040503050406030204" pitchFamily="18" charset="0"/>
                                </a:rPr>
                              </m:ctrlPr>
                            </m:sSupPr>
                            <m:e>
                              <m:r>
                                <a:rPr lang="tr-TR" b="0" i="1" smtClean="0">
                                  <a:latin typeface="Cambria Math" panose="02040503050406030204" pitchFamily="18" charset="0"/>
                                  <a:ea typeface="Cambria Math" panose="02040503050406030204" pitchFamily="18" charset="0"/>
                                </a:rPr>
                                <m:t>𝜌</m:t>
                              </m:r>
                            </m:e>
                            <m:sup>
                              <m:f>
                                <m:fPr>
                                  <m:ctrlPr>
                                    <a:rPr lang="tr-TR" b="0" i="1" smtClean="0">
                                      <a:latin typeface="Cambria Math" panose="02040503050406030204" pitchFamily="18" charset="0"/>
                                      <a:ea typeface="Cambria Math" panose="02040503050406030204" pitchFamily="18" charset="0"/>
                                    </a:rPr>
                                  </m:ctrlPr>
                                </m:fPr>
                                <m:num>
                                  <m:r>
                                    <a:rPr lang="tr-TR" b="0" i="1" smtClean="0">
                                      <a:latin typeface="Cambria Math" panose="02040503050406030204" pitchFamily="18" charset="0"/>
                                      <a:ea typeface="Cambria Math" panose="02040503050406030204" pitchFamily="18" charset="0"/>
                                    </a:rPr>
                                    <m:t>4</m:t>
                                  </m:r>
                                </m:num>
                                <m:den>
                                  <m:r>
                                    <a:rPr lang="tr-TR" b="0" i="1" smtClean="0">
                                      <a:latin typeface="Cambria Math" panose="02040503050406030204" pitchFamily="18" charset="0"/>
                                      <a:ea typeface="Cambria Math" panose="02040503050406030204" pitchFamily="18" charset="0"/>
                                    </a:rPr>
                                    <m:t>3</m:t>
                                  </m:r>
                                </m:den>
                              </m:f>
                            </m:sup>
                          </m:sSup>
                          <m:r>
                            <a:rPr lang="tr-TR" b="0" i="1" smtClean="0">
                              <a:latin typeface="Cambria Math" panose="02040503050406030204" pitchFamily="18" charset="0"/>
                              <a:ea typeface="Cambria Math" panose="02040503050406030204" pitchFamily="18" charset="0"/>
                            </a:rPr>
                            <m:t>𝐾</m:t>
                          </m:r>
                          <m:d>
                            <m:dPr>
                              <m:ctrlPr>
                                <a:rPr lang="tr-TR" b="0" i="1" smtClean="0">
                                  <a:latin typeface="Cambria Math" panose="02040503050406030204" pitchFamily="18" charset="0"/>
                                  <a:ea typeface="Cambria Math" panose="02040503050406030204" pitchFamily="18" charset="0"/>
                                </a:rPr>
                              </m:ctrlPr>
                            </m:dPr>
                            <m:e>
                              <m:r>
                                <a:rPr lang="tr-TR" b="0" i="1" smtClean="0">
                                  <a:latin typeface="Cambria Math" panose="02040503050406030204" pitchFamily="18" charset="0"/>
                                  <a:ea typeface="Cambria Math" panose="02040503050406030204" pitchFamily="18" charset="0"/>
                                </a:rPr>
                                <m:t>1−…</m:t>
                              </m:r>
                            </m:e>
                          </m:d>
                          <m:sSup>
                            <m:sSupPr>
                              <m:ctrlPr>
                                <a:rPr lang="tr-TR" b="0" i="1" smtClean="0">
                                  <a:latin typeface="Cambria Math" panose="02040503050406030204" pitchFamily="18" charset="0"/>
                                  <a:ea typeface="Cambria Math" panose="02040503050406030204" pitchFamily="18" charset="0"/>
                                </a:rPr>
                              </m:ctrlPr>
                            </m:sSupPr>
                            <m:e>
                              <m:r>
                                <a:rPr lang="tr-TR" b="0" i="1" smtClean="0">
                                  <a:latin typeface="Cambria Math" panose="02040503050406030204" pitchFamily="18" charset="0"/>
                                  <a:ea typeface="Cambria Math" panose="02040503050406030204" pitchFamily="18" charset="0"/>
                                </a:rPr>
                                <m:t>𝑑</m:t>
                              </m:r>
                            </m:e>
                            <m:sup>
                              <m:r>
                                <a:rPr lang="tr-TR" b="0" i="1" smtClean="0">
                                  <a:latin typeface="Cambria Math" panose="02040503050406030204" pitchFamily="18" charset="0"/>
                                  <a:ea typeface="Cambria Math" panose="02040503050406030204" pitchFamily="18" charset="0"/>
                                </a:rPr>
                                <m:t>3</m:t>
                              </m:r>
                            </m:sup>
                          </m:sSup>
                          <m:r>
                            <a:rPr lang="tr-TR" b="0" i="1" smtClean="0">
                              <a:latin typeface="Cambria Math" panose="02040503050406030204" pitchFamily="18" charset="0"/>
                              <a:ea typeface="Cambria Math" panose="02040503050406030204" pitchFamily="18" charset="0"/>
                            </a:rPr>
                            <m:t>𝑟</m:t>
                          </m:r>
                        </m:e>
                      </m:nary>
                    </m:oMath>
                  </m:oMathPara>
                </a14:m>
                <a:endParaRPr lang="tr-TR" dirty="0"/>
              </a:p>
              <a:p>
                <a:pPr marL="457200" lvl="1" indent="0">
                  <a:buNone/>
                </a:pPr>
                <a:r>
                  <a:rPr lang="en-US" dirty="0"/>
                  <a:t>Here, ρ is the electron density; K is the exchange functional of GGA.</a:t>
                </a:r>
                <a:endParaRPr lang="tr-TR" dirty="0"/>
              </a:p>
              <a:p>
                <a:pPr lvl="1">
                  <a:buFont typeface="Wingdings" panose="05000000000000000000" pitchFamily="2" charset="2"/>
                  <a:buChar char="§"/>
                </a:pPr>
                <a:r>
                  <a:rPr lang="en-US" b="1" dirty="0"/>
                  <a:t>Long-Range Exchange Energy:</a:t>
                </a:r>
                <a:endParaRPr lang="tr-TR" b="1" dirty="0"/>
              </a:p>
              <a:p>
                <a:pPr marL="457200" lvl="1" indent="0">
                  <a:buNone/>
                </a:pPr>
                <a:r>
                  <a:rPr lang="en-US" dirty="0"/>
                  <a:t>It is expressed using a modified version of the HF (Hartree-</a:t>
                </a:r>
                <a:r>
                  <a:rPr lang="en-US" dirty="0" err="1"/>
                  <a:t>Fock</a:t>
                </a:r>
                <a:r>
                  <a:rPr lang="en-US" dirty="0"/>
                  <a:t>) exchange integral:</a:t>
                </a:r>
                <a:endParaRPr lang="tr-TR" dirty="0"/>
              </a:p>
              <a:p>
                <a:pPr marL="457200" lvl="1" indent="0">
                  <a:buNone/>
                </a:pPr>
                <a14:m>
                  <m:oMathPara xmlns:m="http://schemas.openxmlformats.org/officeDocument/2006/math">
                    <m:oMathParaPr>
                      <m:jc m:val="centerGroup"/>
                    </m:oMathParaPr>
                    <m:oMath xmlns:m="http://schemas.openxmlformats.org/officeDocument/2006/math">
                      <m:sSubSup>
                        <m:sSubSupPr>
                          <m:ctrlPr>
                            <a:rPr lang="tr-TR" b="0" i="1" smtClean="0">
                              <a:latin typeface="Cambria Math" panose="02040503050406030204" pitchFamily="18" charset="0"/>
                            </a:rPr>
                          </m:ctrlPr>
                        </m:sSubSupPr>
                        <m:e>
                          <m:r>
                            <a:rPr lang="tr-TR" b="0" i="1" smtClean="0">
                              <a:latin typeface="Cambria Math" panose="02040503050406030204" pitchFamily="18" charset="0"/>
                            </a:rPr>
                            <m:t>𝐸</m:t>
                          </m:r>
                        </m:e>
                        <m:sub>
                          <m:r>
                            <a:rPr lang="tr-TR" b="0" i="1" smtClean="0">
                              <a:latin typeface="Cambria Math" panose="02040503050406030204" pitchFamily="18" charset="0"/>
                            </a:rPr>
                            <m:t>𝑥</m:t>
                          </m:r>
                        </m:sub>
                        <m:sup>
                          <m:r>
                            <a:rPr lang="tr-TR" b="0" i="1" smtClean="0">
                              <a:latin typeface="Cambria Math" panose="02040503050406030204" pitchFamily="18" charset="0"/>
                            </a:rPr>
                            <m:t>𝑙𝑟</m:t>
                          </m:r>
                        </m:sup>
                      </m:sSubSup>
                      <m:r>
                        <a:rPr lang="tr-TR" b="0" i="1" smtClean="0">
                          <a:latin typeface="Cambria Math" panose="02040503050406030204" pitchFamily="18" charset="0"/>
                        </a:rPr>
                        <m:t>=−</m:t>
                      </m:r>
                      <m:f>
                        <m:fPr>
                          <m:ctrlPr>
                            <a:rPr lang="tr-TR" b="0" i="1" smtClean="0">
                              <a:latin typeface="Cambria Math" panose="02040503050406030204" pitchFamily="18" charset="0"/>
                            </a:rPr>
                          </m:ctrlPr>
                        </m:fPr>
                        <m:num>
                          <m:r>
                            <a:rPr lang="tr-TR" b="0" i="1" smtClean="0">
                              <a:latin typeface="Cambria Math" panose="02040503050406030204" pitchFamily="18" charset="0"/>
                            </a:rPr>
                            <m:t>1</m:t>
                          </m:r>
                        </m:num>
                        <m:den>
                          <m:r>
                            <a:rPr lang="tr-TR" b="0" i="1" smtClean="0">
                              <a:latin typeface="Cambria Math" panose="02040503050406030204" pitchFamily="18" charset="0"/>
                            </a:rPr>
                            <m:t>2</m:t>
                          </m:r>
                        </m:den>
                      </m:f>
                      <m:nary>
                        <m:naryPr>
                          <m:chr m:val="∑"/>
                          <m:supHide m:val="on"/>
                          <m:ctrlPr>
                            <a:rPr lang="tr-TR" b="0" i="1" smtClean="0">
                              <a:latin typeface="Cambria Math" panose="02040503050406030204" pitchFamily="18" charset="0"/>
                            </a:rPr>
                          </m:ctrlPr>
                        </m:naryPr>
                        <m:sub>
                          <m:r>
                            <m:rPr>
                              <m:brk m:alnAt="7"/>
                            </m:rPr>
                            <a:rPr lang="tr-TR" b="0" i="1" smtClean="0">
                              <a:latin typeface="Cambria Math" panose="02040503050406030204" pitchFamily="18" charset="0"/>
                              <a:ea typeface="Cambria Math" panose="02040503050406030204" pitchFamily="18" charset="0"/>
                            </a:rPr>
                            <m:t>𝜎</m:t>
                          </m:r>
                        </m:sub>
                        <m:sup/>
                        <m:e/>
                      </m:nary>
                      <m:nary>
                        <m:naryPr>
                          <m:chr m:val="∑"/>
                          <m:supHide m:val="on"/>
                          <m:ctrlPr>
                            <a:rPr lang="tr-TR" b="0" i="1" smtClean="0">
                              <a:latin typeface="Cambria Math" panose="02040503050406030204" pitchFamily="18" charset="0"/>
                            </a:rPr>
                          </m:ctrlPr>
                        </m:naryPr>
                        <m:sub>
                          <m:r>
                            <m:rPr>
                              <m:brk m:alnAt="7"/>
                            </m:rPr>
                            <a:rPr lang="tr-TR" b="0" i="1" smtClean="0">
                              <a:latin typeface="Cambria Math" panose="02040503050406030204" pitchFamily="18" charset="0"/>
                            </a:rPr>
                            <m:t>𝑖</m:t>
                          </m:r>
                        </m:sub>
                        <m:sup/>
                        <m:e/>
                      </m:nary>
                      <m:nary>
                        <m:naryPr>
                          <m:chr m:val="∑"/>
                          <m:supHide m:val="on"/>
                          <m:ctrlPr>
                            <a:rPr lang="tr-TR" b="0" i="1" smtClean="0">
                              <a:latin typeface="Cambria Math" panose="02040503050406030204" pitchFamily="18" charset="0"/>
                            </a:rPr>
                          </m:ctrlPr>
                        </m:naryPr>
                        <m:sub>
                          <m:r>
                            <m:rPr>
                              <m:brk m:alnAt="7"/>
                            </m:rPr>
                            <a:rPr lang="tr-TR" b="0" i="1" smtClean="0">
                              <a:latin typeface="Cambria Math" panose="02040503050406030204" pitchFamily="18" charset="0"/>
                            </a:rPr>
                            <m:t>𝑖</m:t>
                          </m:r>
                        </m:sub>
                        <m:sup/>
                        <m:e>
                          <m:nary>
                            <m:naryPr>
                              <m:limLoc m:val="undOvr"/>
                              <m:subHide m:val="on"/>
                              <m:supHide m:val="on"/>
                              <m:ctrlPr>
                                <a:rPr lang="tr-TR" b="0" i="1" smtClean="0">
                                  <a:latin typeface="Cambria Math" panose="02040503050406030204" pitchFamily="18" charset="0"/>
                                </a:rPr>
                              </m:ctrlPr>
                            </m:naryPr>
                            <m:sub/>
                            <m:sup/>
                            <m:e/>
                          </m:nary>
                          <m:nary>
                            <m:naryPr>
                              <m:limLoc m:val="undOvr"/>
                              <m:subHide m:val="on"/>
                              <m:supHide m:val="on"/>
                              <m:ctrlPr>
                                <a:rPr lang="tr-TR" b="0" i="1" smtClean="0">
                                  <a:latin typeface="Cambria Math" panose="02040503050406030204" pitchFamily="18" charset="0"/>
                                </a:rPr>
                              </m:ctrlPr>
                            </m:naryPr>
                            <m:sub/>
                            <m:sup/>
                            <m:e>
                              <m:sSubSup>
                                <m:sSubSupPr>
                                  <m:ctrlPr>
                                    <a:rPr lang="tr-TR" b="0" i="1" smtClean="0">
                                      <a:latin typeface="Cambria Math" panose="02040503050406030204" pitchFamily="18" charset="0"/>
                                    </a:rPr>
                                  </m:ctrlPr>
                                </m:sSubSupPr>
                                <m:e>
                                  <m:r>
                                    <a:rPr lang="tr-TR" b="0" i="1" smtClean="0">
                                      <a:latin typeface="Cambria Math" panose="02040503050406030204" pitchFamily="18" charset="0"/>
                                    </a:rPr>
                                    <m:t>𝛹</m:t>
                                  </m:r>
                                </m:e>
                                <m:sub>
                                  <m:r>
                                    <a:rPr lang="tr-TR" b="0" i="1" smtClean="0">
                                      <a:latin typeface="Cambria Math" panose="02040503050406030204" pitchFamily="18" charset="0"/>
                                      <a:ea typeface="Cambria Math" panose="02040503050406030204" pitchFamily="18" charset="0"/>
                                    </a:rPr>
                                    <m:t>𝜎</m:t>
                                  </m:r>
                                  <m:r>
                                    <a:rPr lang="tr-TR" b="0" i="1" smtClean="0">
                                      <a:latin typeface="Cambria Math" panose="02040503050406030204" pitchFamily="18" charset="0"/>
                                    </a:rPr>
                                    <m:t>𝑖</m:t>
                                  </m:r>
                                </m:sub>
                                <m:sup>
                                  <m:r>
                                    <a:rPr lang="tr-TR" b="0" i="1" smtClean="0">
                                      <a:latin typeface="Cambria Math" panose="02040503050406030204" pitchFamily="18" charset="0"/>
                                    </a:rPr>
                                    <m:t>∗</m:t>
                                  </m:r>
                                </m:sup>
                              </m:sSubSup>
                              <m:d>
                                <m:dPr>
                                  <m:ctrlPr>
                                    <a:rPr lang="tr-TR" b="0" i="1" smtClean="0">
                                      <a:latin typeface="Cambria Math" panose="02040503050406030204" pitchFamily="18" charset="0"/>
                                    </a:rPr>
                                  </m:ctrlPr>
                                </m:d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𝑟</m:t>
                                      </m:r>
                                    </m:e>
                                    <m:sub>
                                      <m:r>
                                        <a:rPr lang="tr-TR" b="0" i="1" smtClean="0">
                                          <a:latin typeface="Cambria Math" panose="02040503050406030204" pitchFamily="18" charset="0"/>
                                        </a:rPr>
                                        <m:t>1</m:t>
                                      </m:r>
                                    </m:sub>
                                  </m:sSub>
                                </m:e>
                              </m:d>
                              <m:sSubSup>
                                <m:sSubSupPr>
                                  <m:ctrlPr>
                                    <a:rPr lang="tr-TR" b="0" i="1" smtClean="0">
                                      <a:latin typeface="Cambria Math" panose="02040503050406030204" pitchFamily="18" charset="0"/>
                                    </a:rPr>
                                  </m:ctrlPr>
                                </m:sSubSupPr>
                                <m:e>
                                  <m:r>
                                    <a:rPr lang="tr-TR" b="0" i="1" smtClean="0">
                                      <a:latin typeface="Cambria Math" panose="02040503050406030204" pitchFamily="18" charset="0"/>
                                    </a:rPr>
                                    <m:t>𝛹</m:t>
                                  </m:r>
                                </m:e>
                                <m:sub>
                                  <m:r>
                                    <a:rPr lang="tr-TR" b="0" i="1" smtClean="0">
                                      <a:latin typeface="Cambria Math" panose="02040503050406030204" pitchFamily="18" charset="0"/>
                                      <a:ea typeface="Cambria Math" panose="02040503050406030204" pitchFamily="18" charset="0"/>
                                    </a:rPr>
                                    <m:t>𝜎</m:t>
                                  </m:r>
                                  <m:r>
                                    <a:rPr lang="tr-TR" b="0" i="1" smtClean="0">
                                      <a:latin typeface="Cambria Math" panose="02040503050406030204" pitchFamily="18" charset="0"/>
                                    </a:rPr>
                                    <m:t>𝑗</m:t>
                                  </m:r>
                                </m:sub>
                                <m:sup>
                                  <m:r>
                                    <a:rPr lang="tr-TR" b="0" i="1" smtClean="0">
                                      <a:latin typeface="Cambria Math" panose="02040503050406030204" pitchFamily="18" charset="0"/>
                                    </a:rPr>
                                    <m:t>∗</m:t>
                                  </m:r>
                                </m:sup>
                              </m:sSubSup>
                              <m:d>
                                <m:dPr>
                                  <m:ctrlPr>
                                    <a:rPr lang="tr-TR" b="0" i="1" smtClean="0">
                                      <a:latin typeface="Cambria Math" panose="02040503050406030204" pitchFamily="18" charset="0"/>
                                    </a:rPr>
                                  </m:ctrlPr>
                                </m:d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𝑟</m:t>
                                      </m:r>
                                    </m:e>
                                    <m:sub>
                                      <m:r>
                                        <a:rPr lang="tr-TR" b="0" i="1" smtClean="0">
                                          <a:latin typeface="Cambria Math" panose="02040503050406030204" pitchFamily="18" charset="0"/>
                                        </a:rPr>
                                        <m:t>2</m:t>
                                      </m:r>
                                    </m:sub>
                                  </m:sSub>
                                </m:e>
                              </m:d>
                              <m:r>
                                <a:rPr lang="tr-TR" b="0" i="1" smtClean="0">
                                  <a:latin typeface="Cambria Math" panose="02040503050406030204" pitchFamily="18" charset="0"/>
                                  <a:ea typeface="Cambria Math" panose="02040503050406030204" pitchFamily="18" charset="0"/>
                                </a:rPr>
                                <m:t> </m:t>
                              </m:r>
                              <m:f>
                                <m:fPr>
                                  <m:ctrlPr>
                                    <a:rPr lang="tr-TR" b="0" i="1" smtClean="0">
                                      <a:latin typeface="Cambria Math" panose="02040503050406030204" pitchFamily="18" charset="0"/>
                                      <a:ea typeface="Cambria Math" panose="02040503050406030204" pitchFamily="18" charset="0"/>
                                    </a:rPr>
                                  </m:ctrlPr>
                                </m:fPr>
                                <m:num>
                                  <m:func>
                                    <m:funcPr>
                                      <m:ctrlPr>
                                        <a:rPr lang="tr-TR" b="0" i="1" smtClean="0">
                                          <a:latin typeface="Cambria Math" panose="02040503050406030204" pitchFamily="18" charset="0"/>
                                        </a:rPr>
                                      </m:ctrlPr>
                                    </m:funcPr>
                                    <m:fName>
                                      <m:r>
                                        <m:rPr>
                                          <m:sty m:val="p"/>
                                        </m:rPr>
                                        <a:rPr lang="tr-TR" b="0" i="0" smtClean="0">
                                          <a:latin typeface="Cambria Math" panose="02040503050406030204" pitchFamily="18" charset="0"/>
                                        </a:rPr>
                                        <m:t>erf</m:t>
                                      </m:r>
                                    </m:fName>
                                    <m:e>
                                      <m:d>
                                        <m:dPr>
                                          <m:ctrlPr>
                                            <a:rPr lang="tr-TR" b="0" i="1" smtClean="0">
                                              <a:latin typeface="Cambria Math" panose="02040503050406030204" pitchFamily="18" charset="0"/>
                                            </a:rPr>
                                          </m:ctrlPr>
                                        </m:dPr>
                                        <m:e>
                                          <m:r>
                                            <a:rPr lang="tr-TR" b="0" i="1" smtClean="0">
                                              <a:latin typeface="Cambria Math" panose="02040503050406030204" pitchFamily="18" charset="0"/>
                                              <a:ea typeface="Cambria Math" panose="02040503050406030204" pitchFamily="18" charset="0"/>
                                            </a:rPr>
                                            <m:t>𝜇</m:t>
                                          </m:r>
                                          <m:sSub>
                                            <m:sSubPr>
                                              <m:ctrlPr>
                                                <a:rPr lang="tr-TR" b="0" i="1" smtClean="0">
                                                  <a:latin typeface="Cambria Math" panose="02040503050406030204" pitchFamily="18" charset="0"/>
                                                  <a:ea typeface="Cambria Math" panose="02040503050406030204" pitchFamily="18" charset="0"/>
                                                </a:rPr>
                                              </m:ctrlPr>
                                            </m:sSubPr>
                                            <m:e>
                                              <m:r>
                                                <a:rPr lang="tr-TR" b="0" i="1" smtClean="0">
                                                  <a:latin typeface="Cambria Math" panose="02040503050406030204" pitchFamily="18" charset="0"/>
                                                  <a:ea typeface="Cambria Math" panose="02040503050406030204" pitchFamily="18" charset="0"/>
                                                </a:rPr>
                                                <m:t>𝑟</m:t>
                                              </m:r>
                                            </m:e>
                                            <m:sub>
                                              <m:r>
                                                <a:rPr lang="tr-TR" b="0" i="1" smtClean="0">
                                                  <a:latin typeface="Cambria Math" panose="02040503050406030204" pitchFamily="18" charset="0"/>
                                                  <a:ea typeface="Cambria Math" panose="02040503050406030204" pitchFamily="18" charset="0"/>
                                                </a:rPr>
                                                <m:t>12</m:t>
                                              </m:r>
                                            </m:sub>
                                          </m:sSub>
                                        </m:e>
                                      </m:d>
                                    </m:e>
                                  </m:func>
                                </m:num>
                                <m:den>
                                  <m:sSub>
                                    <m:sSubPr>
                                      <m:ctrlPr>
                                        <a:rPr lang="tr-TR" b="0" i="1" smtClean="0">
                                          <a:latin typeface="Cambria Math" panose="02040503050406030204" pitchFamily="18" charset="0"/>
                                          <a:ea typeface="Cambria Math" panose="02040503050406030204" pitchFamily="18" charset="0"/>
                                        </a:rPr>
                                      </m:ctrlPr>
                                    </m:sSubPr>
                                    <m:e>
                                      <m:r>
                                        <a:rPr lang="tr-TR" b="0" i="1" smtClean="0">
                                          <a:latin typeface="Cambria Math" panose="02040503050406030204" pitchFamily="18" charset="0"/>
                                          <a:ea typeface="Cambria Math" panose="02040503050406030204" pitchFamily="18" charset="0"/>
                                        </a:rPr>
                                        <m:t>𝑟</m:t>
                                      </m:r>
                                    </m:e>
                                    <m:sub>
                                      <m:r>
                                        <a:rPr lang="tr-TR" b="0" i="1" smtClean="0">
                                          <a:latin typeface="Cambria Math" panose="02040503050406030204" pitchFamily="18" charset="0"/>
                                          <a:ea typeface="Cambria Math" panose="02040503050406030204" pitchFamily="18" charset="0"/>
                                        </a:rPr>
                                        <m:t>12</m:t>
                                      </m:r>
                                    </m:sub>
                                  </m:sSub>
                                </m:den>
                              </m:f>
                            </m:e>
                          </m:nary>
                          <m:sSubSup>
                            <m:sSubSupPr>
                              <m:ctrlPr>
                                <a:rPr lang="tr-TR" b="0" i="1" smtClean="0">
                                  <a:latin typeface="Cambria Math" panose="02040503050406030204" pitchFamily="18" charset="0"/>
                                </a:rPr>
                              </m:ctrlPr>
                            </m:sSubSupPr>
                            <m:e>
                              <m:r>
                                <a:rPr lang="tr-TR" b="0" i="1" smtClean="0">
                                  <a:latin typeface="Cambria Math" panose="02040503050406030204" pitchFamily="18" charset="0"/>
                                </a:rPr>
                                <m:t>𝛹</m:t>
                              </m:r>
                            </m:e>
                            <m:sub>
                              <m:r>
                                <a:rPr lang="tr-TR" b="0" i="1" smtClean="0">
                                  <a:latin typeface="Cambria Math" panose="02040503050406030204" pitchFamily="18" charset="0"/>
                                </a:rPr>
                                <m:t>𝑖</m:t>
                              </m:r>
                              <m:r>
                                <a:rPr lang="tr-TR" b="0" i="1" smtClean="0">
                                  <a:latin typeface="Cambria Math" panose="02040503050406030204" pitchFamily="18" charset="0"/>
                                  <a:ea typeface="Cambria Math" panose="02040503050406030204" pitchFamily="18" charset="0"/>
                                </a:rPr>
                                <m:t>𝜎</m:t>
                              </m:r>
                            </m:sub>
                            <m:sup/>
                          </m:sSubSup>
                          <m:d>
                            <m:dPr>
                              <m:ctrlPr>
                                <a:rPr lang="tr-TR" b="0" i="1" smtClean="0">
                                  <a:latin typeface="Cambria Math" panose="02040503050406030204" pitchFamily="18" charset="0"/>
                                </a:rPr>
                              </m:ctrlPr>
                            </m:d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𝑟</m:t>
                                  </m:r>
                                </m:e>
                                <m:sub>
                                  <m:r>
                                    <a:rPr lang="tr-TR" b="0" i="1" smtClean="0">
                                      <a:latin typeface="Cambria Math" panose="02040503050406030204" pitchFamily="18" charset="0"/>
                                    </a:rPr>
                                    <m:t>1</m:t>
                                  </m:r>
                                </m:sub>
                              </m:sSub>
                            </m:e>
                          </m:d>
                          <m:sSubSup>
                            <m:sSubSupPr>
                              <m:ctrlPr>
                                <a:rPr lang="tr-TR" b="0" i="1" smtClean="0">
                                  <a:latin typeface="Cambria Math" panose="02040503050406030204" pitchFamily="18" charset="0"/>
                                </a:rPr>
                              </m:ctrlPr>
                            </m:sSubSupPr>
                            <m:e>
                              <m:r>
                                <a:rPr lang="tr-TR" b="0" i="1" smtClean="0">
                                  <a:latin typeface="Cambria Math" panose="02040503050406030204" pitchFamily="18" charset="0"/>
                                </a:rPr>
                                <m:t>𝛹</m:t>
                              </m:r>
                            </m:e>
                            <m:sub>
                              <m:r>
                                <a:rPr lang="tr-TR" b="0" i="1" smtClean="0">
                                  <a:latin typeface="Cambria Math" panose="02040503050406030204" pitchFamily="18" charset="0"/>
                                </a:rPr>
                                <m:t>𝑗</m:t>
                              </m:r>
                              <m:r>
                                <a:rPr lang="tr-TR" b="0" i="1" smtClean="0">
                                  <a:latin typeface="Cambria Math" panose="02040503050406030204" pitchFamily="18" charset="0"/>
                                  <a:ea typeface="Cambria Math" panose="02040503050406030204" pitchFamily="18" charset="0"/>
                                </a:rPr>
                                <m:t>𝜎</m:t>
                              </m:r>
                            </m:sub>
                            <m:sup/>
                          </m:sSubSup>
                          <m:d>
                            <m:dPr>
                              <m:ctrlPr>
                                <a:rPr lang="tr-TR" b="0" i="1" smtClean="0">
                                  <a:latin typeface="Cambria Math" panose="02040503050406030204" pitchFamily="18" charset="0"/>
                                </a:rPr>
                              </m:ctrlPr>
                            </m:dPr>
                            <m:e>
                              <m:sSub>
                                <m:sSubPr>
                                  <m:ctrlPr>
                                    <a:rPr lang="tr-TR" b="0" i="1" smtClean="0">
                                      <a:latin typeface="Cambria Math" panose="02040503050406030204" pitchFamily="18" charset="0"/>
                                    </a:rPr>
                                  </m:ctrlPr>
                                </m:sSubPr>
                                <m:e>
                                  <m:r>
                                    <a:rPr lang="tr-TR" b="0" i="1" smtClean="0">
                                      <a:latin typeface="Cambria Math" panose="02040503050406030204" pitchFamily="18" charset="0"/>
                                    </a:rPr>
                                    <m:t>𝑟</m:t>
                                  </m:r>
                                </m:e>
                                <m:sub>
                                  <m:r>
                                    <a:rPr lang="tr-TR" b="0" i="1" smtClean="0">
                                      <a:latin typeface="Cambria Math" panose="02040503050406030204" pitchFamily="18" charset="0"/>
                                    </a:rPr>
                                    <m:t>2</m:t>
                                  </m:r>
                                </m:sub>
                              </m:sSub>
                            </m:e>
                          </m:d>
                        </m:e>
                      </m:nary>
                      <m:sSup>
                        <m:sSupPr>
                          <m:ctrlPr>
                            <a:rPr lang="tr-TR" b="0" i="1" smtClean="0">
                              <a:latin typeface="Cambria Math" panose="02040503050406030204" pitchFamily="18" charset="0"/>
                            </a:rPr>
                          </m:ctrlPr>
                        </m:sSupPr>
                        <m:e>
                          <m:r>
                            <m:rPr>
                              <m:sty m:val="p"/>
                            </m:rPr>
                            <a:rPr lang="tr-TR" b="0" i="0" smtClean="0">
                              <a:latin typeface="Cambria Math" panose="02040503050406030204" pitchFamily="18" charset="0"/>
                            </a:rPr>
                            <m:t>d</m:t>
                          </m:r>
                        </m:e>
                        <m:sup>
                          <m:r>
                            <a:rPr lang="tr-TR" b="0" i="0" smtClean="0">
                              <a:latin typeface="Cambria Math" panose="02040503050406030204" pitchFamily="18" charset="0"/>
                            </a:rPr>
                            <m:t>3</m:t>
                          </m:r>
                        </m:sup>
                      </m:sSup>
                      <m:sSub>
                        <m:sSubPr>
                          <m:ctrlPr>
                            <a:rPr lang="tr-TR" b="0" i="1" smtClean="0">
                              <a:latin typeface="Cambria Math" panose="02040503050406030204" pitchFamily="18" charset="0"/>
                            </a:rPr>
                          </m:ctrlPr>
                        </m:sSubPr>
                        <m:e>
                          <m:r>
                            <m:rPr>
                              <m:sty m:val="p"/>
                            </m:rPr>
                            <a:rPr lang="tr-TR" b="0" i="0" smtClean="0">
                              <a:latin typeface="Cambria Math" panose="02040503050406030204" pitchFamily="18" charset="0"/>
                            </a:rPr>
                            <m:t>r</m:t>
                          </m:r>
                        </m:e>
                        <m:sub>
                          <m:r>
                            <a:rPr lang="tr-TR" b="0" i="0" smtClean="0">
                              <a:latin typeface="Cambria Math" panose="02040503050406030204" pitchFamily="18" charset="0"/>
                            </a:rPr>
                            <m:t>1</m:t>
                          </m:r>
                        </m:sub>
                      </m:sSub>
                      <m:sSup>
                        <m:sSupPr>
                          <m:ctrlPr>
                            <a:rPr lang="tr-TR" b="0" i="1" smtClean="0">
                              <a:latin typeface="Cambria Math" panose="02040503050406030204" pitchFamily="18" charset="0"/>
                            </a:rPr>
                          </m:ctrlPr>
                        </m:sSupPr>
                        <m:e>
                          <m:r>
                            <m:rPr>
                              <m:sty m:val="p"/>
                            </m:rPr>
                            <a:rPr lang="tr-TR" b="0" i="0" smtClean="0">
                              <a:latin typeface="Cambria Math" panose="02040503050406030204" pitchFamily="18" charset="0"/>
                            </a:rPr>
                            <m:t>d</m:t>
                          </m:r>
                        </m:e>
                        <m:sup>
                          <m:r>
                            <a:rPr lang="tr-TR" b="0" i="0" smtClean="0">
                              <a:latin typeface="Cambria Math" panose="02040503050406030204" pitchFamily="18" charset="0"/>
                            </a:rPr>
                            <m:t>3</m:t>
                          </m:r>
                        </m:sup>
                      </m:sSup>
                      <m:sSub>
                        <m:sSubPr>
                          <m:ctrlPr>
                            <a:rPr lang="tr-TR" b="0" i="1" smtClean="0">
                              <a:latin typeface="Cambria Math" panose="02040503050406030204" pitchFamily="18" charset="0"/>
                            </a:rPr>
                          </m:ctrlPr>
                        </m:sSubPr>
                        <m:e>
                          <m:r>
                            <m:rPr>
                              <m:sty m:val="p"/>
                            </m:rPr>
                            <a:rPr lang="tr-TR" b="0" i="0" smtClean="0">
                              <a:latin typeface="Cambria Math" panose="02040503050406030204" pitchFamily="18" charset="0"/>
                            </a:rPr>
                            <m:t>r</m:t>
                          </m:r>
                        </m:e>
                        <m:sub>
                          <m:r>
                            <a:rPr lang="tr-TR" b="0" i="0" smtClean="0">
                              <a:latin typeface="Cambria Math" panose="02040503050406030204" pitchFamily="18" charset="0"/>
                            </a:rPr>
                            <m:t>2</m:t>
                          </m:r>
                        </m:sub>
                      </m:sSub>
                    </m:oMath>
                  </m:oMathPara>
                </a14:m>
                <a:endParaRPr lang="tr-TR" dirty="0"/>
              </a:p>
              <a:p>
                <a:pPr lvl="1">
                  <a:buFont typeface="Wingdings" panose="05000000000000000000" pitchFamily="2" charset="2"/>
                  <a:buChar char="§"/>
                </a:pPr>
                <a:r>
                  <a:rPr lang="en-US" b="1" dirty="0"/>
                  <a:t>Long-Range Correction (LC) and Traditional Hybrid Methods:</a:t>
                </a:r>
                <a:endParaRPr lang="tr-TR" b="1" dirty="0"/>
              </a:p>
              <a:p>
                <a:pPr marL="457200" lvl="1" indent="0">
                  <a:buNone/>
                </a:pPr>
                <a:r>
                  <a:rPr lang="en-US" dirty="0"/>
                  <a:t>The LC method uses the classical exchange functional in the short range and the HF exchange integral in the long </a:t>
                </a:r>
                <a:r>
                  <a:rPr lang="en-US" dirty="0" err="1"/>
                  <a:t>range.In</a:t>
                </a:r>
                <a:r>
                  <a:rPr lang="en-US" dirty="0"/>
                  <a:t> traditional hybrid methods (e.g. B3LYP), the exchange functional and the HF exchange are mixed, but this mixing is independent of distance.</a:t>
                </a:r>
                <a:endParaRPr lang="tr-TR" dirty="0"/>
              </a:p>
              <a:p>
                <a:endParaRPr lang="tr-TR" dirty="0"/>
              </a:p>
            </p:txBody>
          </p:sp>
        </mc:Choice>
        <mc:Fallback xmlns="">
          <p:sp>
            <p:nvSpPr>
              <p:cNvPr id="3" name="Content Placeholder 2">
                <a:extLst>
                  <a:ext uri="{FF2B5EF4-FFF2-40B4-BE49-F238E27FC236}">
                    <a16:creationId xmlns:a16="http://schemas.microsoft.com/office/drawing/2014/main" id="{21CC99EF-FEDC-50A9-DF0A-6589850D330C}"/>
                  </a:ext>
                </a:extLst>
              </p:cNvPr>
              <p:cNvSpPr>
                <a:spLocks noGrp="1" noRot="1" noChangeAspect="1" noMove="1" noResize="1" noEditPoints="1" noAdjustHandles="1" noChangeArrowheads="1" noChangeShapeType="1" noTextEdit="1"/>
              </p:cNvSpPr>
              <p:nvPr>
                <p:ph idx="1"/>
              </p:nvPr>
            </p:nvSpPr>
            <p:spPr>
              <a:xfrm>
                <a:off x="500332" y="1736435"/>
                <a:ext cx="11438626" cy="4974915"/>
              </a:xfrm>
              <a:blipFill>
                <a:blip r:embed="rId2"/>
                <a:stretch>
                  <a:fillRect l="-533" t="-2451" b="-1961"/>
                </a:stretch>
              </a:blipFill>
            </p:spPr>
            <p:txBody>
              <a:bodyPr/>
              <a:lstStyle/>
              <a:p>
                <a:r>
                  <a:rPr lang="en-US">
                    <a:noFill/>
                  </a:rPr>
                  <a:t> </a:t>
                </a:r>
              </a:p>
            </p:txBody>
          </p:sp>
        </mc:Fallback>
      </mc:AlternateContent>
    </p:spTree>
    <p:extLst>
      <p:ext uri="{BB962C8B-B14F-4D97-AF65-F5344CB8AC3E}">
        <p14:creationId xmlns:p14="http://schemas.microsoft.com/office/powerpoint/2010/main" val="1281232996"/>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13D10CBE7E28AA40ADAEA6587073C7A4" ma:contentTypeVersion="5" ma:contentTypeDescription="Yeni belge oluşturun." ma:contentTypeScope="" ma:versionID="c510eee2460e2056ed7c5735b01bd5bf">
  <xsd:schema xmlns:xsd="http://www.w3.org/2001/XMLSchema" xmlns:xs="http://www.w3.org/2001/XMLSchema" xmlns:p="http://schemas.microsoft.com/office/2006/metadata/properties" xmlns:ns2="6d4f269a-4c3a-4988-a235-8835edc45787" targetNamespace="http://schemas.microsoft.com/office/2006/metadata/properties" ma:root="true" ma:fieldsID="bb277e40684e20b5e9bab716264d2a93" ns2:_="">
    <xsd:import namespace="6d4f269a-4c3a-4988-a235-8835edc45787"/>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d4f269a-4c3a-4988-a235-8835edc45787"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6d4f269a-4c3a-4988-a235-8835edc45787" xsi:nil="true"/>
  </documentManagement>
</p:properties>
</file>

<file path=customXml/itemProps1.xml><?xml version="1.0" encoding="utf-8"?>
<ds:datastoreItem xmlns:ds="http://schemas.openxmlformats.org/officeDocument/2006/customXml" ds:itemID="{67219B7F-D9E3-417B-9731-99E2EB592E0A}"/>
</file>

<file path=customXml/itemProps2.xml><?xml version="1.0" encoding="utf-8"?>
<ds:datastoreItem xmlns:ds="http://schemas.openxmlformats.org/officeDocument/2006/customXml" ds:itemID="{4739EA60-40E7-4CB1-B563-73F546AE4C9A}"/>
</file>

<file path=customXml/itemProps3.xml><?xml version="1.0" encoding="utf-8"?>
<ds:datastoreItem xmlns:ds="http://schemas.openxmlformats.org/officeDocument/2006/customXml" ds:itemID="{D6DE6699-26BD-4E5E-951F-5FEE6FD445AB}"/>
</file>

<file path=docProps/app.xml><?xml version="1.0" encoding="utf-8"?>
<Properties xmlns="http://schemas.openxmlformats.org/officeDocument/2006/extended-properties" xmlns:vt="http://schemas.openxmlformats.org/officeDocument/2006/docPropsVTypes">
  <Template>TM03457491[[fn=Metropolitan]]</Template>
  <TotalTime>833</TotalTime>
  <Words>2671</Words>
  <Application>Microsoft Office PowerPoint</Application>
  <PresentationFormat>Widescreen</PresentationFormat>
  <Paragraphs>239</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Aptos</vt:lpstr>
      <vt:lpstr>Arial</vt:lpstr>
      <vt:lpstr>Calibri Light</vt:lpstr>
      <vt:lpstr>Cambria Math</vt:lpstr>
      <vt:lpstr>Wingdings</vt:lpstr>
      <vt:lpstr>Metropolitan</vt:lpstr>
      <vt:lpstr>Long-range corrected time-dependent density functional study on fluorescence of 4,4′-dimethylaminobenzonitrile.  Chiba, Mahito &amp; Tsuneda, Takao &amp; Hirao, Kimihiko. (2007).  The Journal of chemical physics. 126. 034504. 10.1063/1.2426335. </vt:lpstr>
      <vt:lpstr>Structure</vt:lpstr>
      <vt:lpstr>A possible resonance structure of the ground state of DMABN</vt:lpstr>
      <vt:lpstr>Structure</vt:lpstr>
      <vt:lpstr>Purpose</vt:lpstr>
      <vt:lpstr>Abstract:</vt:lpstr>
      <vt:lpstr>Introduction</vt:lpstr>
      <vt:lpstr>PowerPoint Presentation</vt:lpstr>
      <vt:lpstr>Theory</vt:lpstr>
      <vt:lpstr>PowerPoint Presentation</vt:lpstr>
      <vt:lpstr>III. CALCULATION DETAILS</vt:lpstr>
      <vt:lpstr>PowerPoint Presentation</vt:lpstr>
      <vt:lpstr>PowerPoint Presentation</vt:lpstr>
      <vt:lpstr>Methods I used</vt:lpstr>
      <vt:lpstr>Bond distance</vt:lpstr>
      <vt:lpstr>On the article values</vt:lpstr>
      <vt:lpstr>HOMO-LUMO</vt:lpstr>
      <vt:lpstr>Article HOMO LUMO Fig.</vt:lpstr>
      <vt:lpstr>Uv-Vis</vt:lpstr>
      <vt:lpstr>Uv-Vis in Acetonitrile</vt:lpstr>
      <vt:lpstr>Literature value of Uv-Vis</vt:lpstr>
      <vt:lpstr>The potential energy curves</vt:lpstr>
      <vt:lpstr>The potential energy curves of LE and CT states in gas phase </vt:lpstr>
      <vt:lpstr>The S1 potential energy curve</vt:lpstr>
      <vt:lpstr>Calculated oscillator strengths of LE and CT states in gas phase</vt:lpstr>
      <vt:lpstr>Results and Discussion</vt:lpstr>
      <vt:lpstr>PowerPoint Presentation</vt:lpstr>
      <vt:lpstr>PowerPoint Presentation</vt:lpstr>
      <vt:lpstr>PowerPoint Presentation</vt:lpstr>
      <vt:lpstr>PowerPoint Presentation</vt:lpstr>
      <vt:lpstr>PowerPoint Presentation</vt:lpstr>
      <vt:lpstr>Result and Discussion For My Calculation</vt:lpstr>
      <vt:lpstr>PowerPoint Presentation</vt:lpstr>
      <vt:lpstr>PowerPoint Presentation</vt:lpstr>
      <vt:lpstr>References: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Nurefşan Nazlı YÜZÜKIRMIZI</dc:creator>
  <cp:lastModifiedBy>Nurefşan Nazlı YÜZÜKIRMIZI</cp:lastModifiedBy>
  <cp:revision>9</cp:revision>
  <dcterms:created xsi:type="dcterms:W3CDTF">2025-01-15T13:16:17Z</dcterms:created>
  <dcterms:modified xsi:type="dcterms:W3CDTF">2025-01-16T10:49:28Z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0x01010013D10CBE7E28AA40ADAEA6587073C7A4</vt:lpwstr>
  </property>
</Properties>
</file>