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ig-S1-UV-Vis-spectra-of-1-in-cyclohexane-toluene-THF-dichloromethane-DMF-and_fig3_269287195" TargetMode="External"/><Relationship Id="rId2" Type="http://schemas.openxmlformats.org/officeDocument/2006/relationships/hyperlink" Target="https://webbook.nist.gov/cgi/cbook.cgi?ID=C542927&amp;Mask=400" TargetMode="External"/><Relationship Id="rId1" Type="http://schemas.openxmlformats.org/officeDocument/2006/relationships/hyperlink" Target="https://www2.chemistry.msu.edu/faculty/reusch/virttxtjml/spectrpy/uv-vis/uvspec.ht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ig-S1-UV-Vis-spectra-of-1-in-cyclohexane-toluene-THF-dichloromethane-DMF-and_fig3_269287195" TargetMode="External"/><Relationship Id="rId2" Type="http://schemas.openxmlformats.org/officeDocument/2006/relationships/hyperlink" Target="https://webbook.nist.gov/cgi/cbook.cgi?ID=C542927&amp;Mask=400" TargetMode="External"/><Relationship Id="rId1" Type="http://schemas.openxmlformats.org/officeDocument/2006/relationships/hyperlink" Target="https://www2.chemistry.msu.edu/faculty/reusch/virttxtjml/spectrpy/uv-vis/uvspec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60431-C3AD-407A-8F5B-371D697D7D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B70EF4-8FD8-4EB0-9A95-FB84F0A779ED}">
      <dgm:prSet/>
      <dgm:spPr/>
      <dgm:t>
        <a:bodyPr/>
        <a:lstStyle/>
        <a:p>
          <a:r>
            <a:rPr lang="tr-TR"/>
            <a:t>Reusch, W. (n.d.). </a:t>
          </a:r>
          <a:r>
            <a:rPr lang="tr-TR" i="1"/>
            <a:t>Ultraviolet-Visible (UV-Vis) spectroscopy</a:t>
          </a:r>
          <a:r>
            <a:rPr lang="tr-TR"/>
            <a:t>. Michigan State University. Retrieved December 11, 2024, from </a:t>
          </a:r>
          <a:r>
            <a:rPr lang="tr-TR">
              <a:hlinkClick xmlns:r="http://schemas.openxmlformats.org/officeDocument/2006/relationships" r:id="rId1"/>
            </a:rPr>
            <a:t>https://www2.chemistry.msu.edu/faculty/reusch/virttxtjml/spectrpy/uv-vis/uvspec.htm</a:t>
          </a:r>
          <a:endParaRPr lang="en-US"/>
        </a:p>
      </dgm:t>
    </dgm:pt>
    <dgm:pt modelId="{1EE0AA0F-87CE-4734-BCAE-FDD3E7CE4A2E}" type="parTrans" cxnId="{6CCA7E3D-275E-4F09-8F5F-060E9F6D5E8D}">
      <dgm:prSet/>
      <dgm:spPr/>
      <dgm:t>
        <a:bodyPr/>
        <a:lstStyle/>
        <a:p>
          <a:endParaRPr lang="en-US"/>
        </a:p>
      </dgm:t>
    </dgm:pt>
    <dgm:pt modelId="{4FA58921-0D5C-4CDF-9679-DD0FC16D5B78}" type="sibTrans" cxnId="{6CCA7E3D-275E-4F09-8F5F-060E9F6D5E8D}">
      <dgm:prSet/>
      <dgm:spPr/>
      <dgm:t>
        <a:bodyPr/>
        <a:lstStyle/>
        <a:p>
          <a:endParaRPr lang="en-US"/>
        </a:p>
      </dgm:t>
    </dgm:pt>
    <dgm:pt modelId="{6E5D1E55-E234-4214-BB08-085803AA69EC}">
      <dgm:prSet/>
      <dgm:spPr/>
      <dgm:t>
        <a:bodyPr/>
        <a:lstStyle/>
        <a:p>
          <a:r>
            <a:rPr lang="tr-TR"/>
            <a:t>NIST Chemistry WebBook. (n.d.). </a:t>
          </a:r>
          <a:r>
            <a:rPr lang="tr-TR" i="1"/>
            <a:t>Benzoic acid: UV/Visible spectrum</a:t>
          </a:r>
          <a:r>
            <a:rPr lang="tr-TR"/>
            <a:t>. National Institute of Standards and Technology. Retrieved December 11, 2024, from </a:t>
          </a:r>
          <a:r>
            <a:rPr lang="tr-TR">
              <a:hlinkClick xmlns:r="http://schemas.openxmlformats.org/officeDocument/2006/relationships" r:id="rId2"/>
            </a:rPr>
            <a:t>https://webbook.nist.gov/cgi/cbook.cgi?ID=C542927&amp;Mask=400</a:t>
          </a:r>
          <a:endParaRPr lang="en-US"/>
        </a:p>
      </dgm:t>
    </dgm:pt>
    <dgm:pt modelId="{70EE5ADD-99F3-498A-B88C-8E7D9A8A5224}" type="parTrans" cxnId="{D929ECA1-7261-4C6C-A86E-BE9C33F34856}">
      <dgm:prSet/>
      <dgm:spPr/>
      <dgm:t>
        <a:bodyPr/>
        <a:lstStyle/>
        <a:p>
          <a:endParaRPr lang="en-US"/>
        </a:p>
      </dgm:t>
    </dgm:pt>
    <dgm:pt modelId="{E65CCB0B-93C4-4E28-8BC9-890A93CA983D}" type="sibTrans" cxnId="{D929ECA1-7261-4C6C-A86E-BE9C33F34856}">
      <dgm:prSet/>
      <dgm:spPr/>
      <dgm:t>
        <a:bodyPr/>
        <a:lstStyle/>
        <a:p>
          <a:endParaRPr lang="en-US"/>
        </a:p>
      </dgm:t>
    </dgm:pt>
    <dgm:pt modelId="{7C076A7B-30A9-451A-8F0A-6A5D783A92BC}">
      <dgm:prSet/>
      <dgm:spPr/>
      <dgm:t>
        <a:bodyPr/>
        <a:lstStyle/>
        <a:p>
          <a:r>
            <a:rPr lang="tr-TR"/>
            <a:t>ResearchGate. (n.d.). </a:t>
          </a:r>
          <a:r>
            <a:rPr lang="tr-TR" i="1"/>
            <a:t>UV-Vis spectra of 1 in cyclohexane, toluene, THF, dichloromethane, and DMF</a:t>
          </a:r>
          <a:r>
            <a:rPr lang="tr-TR"/>
            <a:t>. Retrieved December 11, 2024, from </a:t>
          </a:r>
          <a:r>
            <a:rPr lang="tr-TR">
              <a:hlinkClick xmlns:r="http://schemas.openxmlformats.org/officeDocument/2006/relationships" r:id="rId3"/>
            </a:rPr>
            <a:t>https://www.researchgate.net/figure/Fig-S1-UV-Vis-spectra-of-1-in-cyclohexane-toluene-THF-dichloromethane-DMF-and_fig3_269287195</a:t>
          </a:r>
          <a:endParaRPr lang="en-US"/>
        </a:p>
      </dgm:t>
    </dgm:pt>
    <dgm:pt modelId="{67E3C25C-1715-4B8C-A441-228D1268DF11}" type="parTrans" cxnId="{B05862B5-EEFC-478C-B229-ABB22FE741C6}">
      <dgm:prSet/>
      <dgm:spPr/>
      <dgm:t>
        <a:bodyPr/>
        <a:lstStyle/>
        <a:p>
          <a:endParaRPr lang="en-US"/>
        </a:p>
      </dgm:t>
    </dgm:pt>
    <dgm:pt modelId="{1B3B8B06-A4C0-4F61-938A-AAAD95B08958}" type="sibTrans" cxnId="{B05862B5-EEFC-478C-B229-ABB22FE741C6}">
      <dgm:prSet/>
      <dgm:spPr/>
      <dgm:t>
        <a:bodyPr/>
        <a:lstStyle/>
        <a:p>
          <a:endParaRPr lang="en-US"/>
        </a:p>
      </dgm:t>
    </dgm:pt>
    <dgm:pt modelId="{180D9652-34DA-4DCE-86E1-31DF1F0EBED3}" type="pres">
      <dgm:prSet presAssocID="{47860431-C3AD-407A-8F5B-371D697D7DFE}" presName="vert0" presStyleCnt="0">
        <dgm:presLayoutVars>
          <dgm:dir/>
          <dgm:animOne val="branch"/>
          <dgm:animLvl val="lvl"/>
        </dgm:presLayoutVars>
      </dgm:prSet>
      <dgm:spPr/>
    </dgm:pt>
    <dgm:pt modelId="{7C8BE8F7-2CB9-436D-919D-FBF29C4CCEE8}" type="pres">
      <dgm:prSet presAssocID="{88B70EF4-8FD8-4EB0-9A95-FB84F0A779ED}" presName="thickLine" presStyleLbl="alignNode1" presStyleIdx="0" presStyleCnt="3"/>
      <dgm:spPr/>
    </dgm:pt>
    <dgm:pt modelId="{D9F6114E-B03D-47EB-BB11-94A55A352F97}" type="pres">
      <dgm:prSet presAssocID="{88B70EF4-8FD8-4EB0-9A95-FB84F0A779ED}" presName="horz1" presStyleCnt="0"/>
      <dgm:spPr/>
    </dgm:pt>
    <dgm:pt modelId="{1F5A0E42-E98D-4104-9042-774C2402DDC7}" type="pres">
      <dgm:prSet presAssocID="{88B70EF4-8FD8-4EB0-9A95-FB84F0A779ED}" presName="tx1" presStyleLbl="revTx" presStyleIdx="0" presStyleCnt="3"/>
      <dgm:spPr/>
    </dgm:pt>
    <dgm:pt modelId="{9DA703FF-E3C7-4CA6-B5B4-22FA549D3105}" type="pres">
      <dgm:prSet presAssocID="{88B70EF4-8FD8-4EB0-9A95-FB84F0A779ED}" presName="vert1" presStyleCnt="0"/>
      <dgm:spPr/>
    </dgm:pt>
    <dgm:pt modelId="{F82A0AED-E2E8-4D0E-A05E-8B8BFA90C60F}" type="pres">
      <dgm:prSet presAssocID="{6E5D1E55-E234-4214-BB08-085803AA69EC}" presName="thickLine" presStyleLbl="alignNode1" presStyleIdx="1" presStyleCnt="3"/>
      <dgm:spPr/>
    </dgm:pt>
    <dgm:pt modelId="{8DF0E58B-AC48-404C-A766-C953C4565C09}" type="pres">
      <dgm:prSet presAssocID="{6E5D1E55-E234-4214-BB08-085803AA69EC}" presName="horz1" presStyleCnt="0"/>
      <dgm:spPr/>
    </dgm:pt>
    <dgm:pt modelId="{B03E459E-93AA-4355-91E3-FD30EEE4990E}" type="pres">
      <dgm:prSet presAssocID="{6E5D1E55-E234-4214-BB08-085803AA69EC}" presName="tx1" presStyleLbl="revTx" presStyleIdx="1" presStyleCnt="3"/>
      <dgm:spPr/>
    </dgm:pt>
    <dgm:pt modelId="{A185E3B3-DDFE-49A1-A5CC-40ECCAD72CC3}" type="pres">
      <dgm:prSet presAssocID="{6E5D1E55-E234-4214-BB08-085803AA69EC}" presName="vert1" presStyleCnt="0"/>
      <dgm:spPr/>
    </dgm:pt>
    <dgm:pt modelId="{BCDE7BF0-B19C-462E-A0AA-A0D2FB0551FB}" type="pres">
      <dgm:prSet presAssocID="{7C076A7B-30A9-451A-8F0A-6A5D783A92BC}" presName="thickLine" presStyleLbl="alignNode1" presStyleIdx="2" presStyleCnt="3"/>
      <dgm:spPr/>
    </dgm:pt>
    <dgm:pt modelId="{27995082-22B7-4470-8FC0-BE29BFDE9794}" type="pres">
      <dgm:prSet presAssocID="{7C076A7B-30A9-451A-8F0A-6A5D783A92BC}" presName="horz1" presStyleCnt="0"/>
      <dgm:spPr/>
    </dgm:pt>
    <dgm:pt modelId="{BCA4F23E-5133-46C7-A344-05B2C53542D6}" type="pres">
      <dgm:prSet presAssocID="{7C076A7B-30A9-451A-8F0A-6A5D783A92BC}" presName="tx1" presStyleLbl="revTx" presStyleIdx="2" presStyleCnt="3"/>
      <dgm:spPr/>
    </dgm:pt>
    <dgm:pt modelId="{CD2C6F41-0319-428C-A83D-357DAF014AFF}" type="pres">
      <dgm:prSet presAssocID="{7C076A7B-30A9-451A-8F0A-6A5D783A92BC}" presName="vert1" presStyleCnt="0"/>
      <dgm:spPr/>
    </dgm:pt>
  </dgm:ptLst>
  <dgm:cxnLst>
    <dgm:cxn modelId="{1B6C882D-AB06-45AA-9DBC-BED76D985FA6}" type="presOf" srcId="{6E5D1E55-E234-4214-BB08-085803AA69EC}" destId="{B03E459E-93AA-4355-91E3-FD30EEE4990E}" srcOrd="0" destOrd="0" presId="urn:microsoft.com/office/officeart/2008/layout/LinedList"/>
    <dgm:cxn modelId="{6CCA7E3D-275E-4F09-8F5F-060E9F6D5E8D}" srcId="{47860431-C3AD-407A-8F5B-371D697D7DFE}" destId="{88B70EF4-8FD8-4EB0-9A95-FB84F0A779ED}" srcOrd="0" destOrd="0" parTransId="{1EE0AA0F-87CE-4734-BCAE-FDD3E7CE4A2E}" sibTransId="{4FA58921-0D5C-4CDF-9679-DD0FC16D5B78}"/>
    <dgm:cxn modelId="{0F75EC40-26F5-4856-877E-0AD19A2612B0}" type="presOf" srcId="{88B70EF4-8FD8-4EB0-9A95-FB84F0A779ED}" destId="{1F5A0E42-E98D-4104-9042-774C2402DDC7}" srcOrd="0" destOrd="0" presId="urn:microsoft.com/office/officeart/2008/layout/LinedList"/>
    <dgm:cxn modelId="{D929ECA1-7261-4C6C-A86E-BE9C33F34856}" srcId="{47860431-C3AD-407A-8F5B-371D697D7DFE}" destId="{6E5D1E55-E234-4214-BB08-085803AA69EC}" srcOrd="1" destOrd="0" parTransId="{70EE5ADD-99F3-498A-B88C-8E7D9A8A5224}" sibTransId="{E65CCB0B-93C4-4E28-8BC9-890A93CA983D}"/>
    <dgm:cxn modelId="{B05862B5-EEFC-478C-B229-ABB22FE741C6}" srcId="{47860431-C3AD-407A-8F5B-371D697D7DFE}" destId="{7C076A7B-30A9-451A-8F0A-6A5D783A92BC}" srcOrd="2" destOrd="0" parTransId="{67E3C25C-1715-4B8C-A441-228D1268DF11}" sibTransId="{1B3B8B06-A4C0-4F61-938A-AAAD95B08958}"/>
    <dgm:cxn modelId="{EA1121CD-5BE8-4D17-B1A1-94FA5CB901ED}" type="presOf" srcId="{7C076A7B-30A9-451A-8F0A-6A5D783A92BC}" destId="{BCA4F23E-5133-46C7-A344-05B2C53542D6}" srcOrd="0" destOrd="0" presId="urn:microsoft.com/office/officeart/2008/layout/LinedList"/>
    <dgm:cxn modelId="{C679EFDF-6C80-4D37-ACDD-10A2E9047324}" type="presOf" srcId="{47860431-C3AD-407A-8F5B-371D697D7DFE}" destId="{180D9652-34DA-4DCE-86E1-31DF1F0EBED3}" srcOrd="0" destOrd="0" presId="urn:microsoft.com/office/officeart/2008/layout/LinedList"/>
    <dgm:cxn modelId="{D7E1B545-5EA3-4FAA-98E6-984DED7E3329}" type="presParOf" srcId="{180D9652-34DA-4DCE-86E1-31DF1F0EBED3}" destId="{7C8BE8F7-2CB9-436D-919D-FBF29C4CCEE8}" srcOrd="0" destOrd="0" presId="urn:microsoft.com/office/officeart/2008/layout/LinedList"/>
    <dgm:cxn modelId="{2DE450DE-08BF-403E-B927-FBC511A265E5}" type="presParOf" srcId="{180D9652-34DA-4DCE-86E1-31DF1F0EBED3}" destId="{D9F6114E-B03D-47EB-BB11-94A55A352F97}" srcOrd="1" destOrd="0" presId="urn:microsoft.com/office/officeart/2008/layout/LinedList"/>
    <dgm:cxn modelId="{B14B4CE4-8885-430A-AF65-F9C5BAD22116}" type="presParOf" srcId="{D9F6114E-B03D-47EB-BB11-94A55A352F97}" destId="{1F5A0E42-E98D-4104-9042-774C2402DDC7}" srcOrd="0" destOrd="0" presId="urn:microsoft.com/office/officeart/2008/layout/LinedList"/>
    <dgm:cxn modelId="{51D66976-8ADD-4D66-BA7B-2F9FF4C93DD9}" type="presParOf" srcId="{D9F6114E-B03D-47EB-BB11-94A55A352F97}" destId="{9DA703FF-E3C7-4CA6-B5B4-22FA549D3105}" srcOrd="1" destOrd="0" presId="urn:microsoft.com/office/officeart/2008/layout/LinedList"/>
    <dgm:cxn modelId="{44199339-A2D9-4124-B0F4-E353A8D66D28}" type="presParOf" srcId="{180D9652-34DA-4DCE-86E1-31DF1F0EBED3}" destId="{F82A0AED-E2E8-4D0E-A05E-8B8BFA90C60F}" srcOrd="2" destOrd="0" presId="urn:microsoft.com/office/officeart/2008/layout/LinedList"/>
    <dgm:cxn modelId="{9F43602A-1018-4257-9DBA-74C3B20369A1}" type="presParOf" srcId="{180D9652-34DA-4DCE-86E1-31DF1F0EBED3}" destId="{8DF0E58B-AC48-404C-A766-C953C4565C09}" srcOrd="3" destOrd="0" presId="urn:microsoft.com/office/officeart/2008/layout/LinedList"/>
    <dgm:cxn modelId="{B42E8731-577E-463C-A3B8-5D029ADDEE8B}" type="presParOf" srcId="{8DF0E58B-AC48-404C-A766-C953C4565C09}" destId="{B03E459E-93AA-4355-91E3-FD30EEE4990E}" srcOrd="0" destOrd="0" presId="urn:microsoft.com/office/officeart/2008/layout/LinedList"/>
    <dgm:cxn modelId="{8EEDAA85-4DA3-43B6-AC72-F679A0370649}" type="presParOf" srcId="{8DF0E58B-AC48-404C-A766-C953C4565C09}" destId="{A185E3B3-DDFE-49A1-A5CC-40ECCAD72CC3}" srcOrd="1" destOrd="0" presId="urn:microsoft.com/office/officeart/2008/layout/LinedList"/>
    <dgm:cxn modelId="{81440E16-2B80-4FB4-B34B-649508332158}" type="presParOf" srcId="{180D9652-34DA-4DCE-86E1-31DF1F0EBED3}" destId="{BCDE7BF0-B19C-462E-A0AA-A0D2FB0551FB}" srcOrd="4" destOrd="0" presId="urn:microsoft.com/office/officeart/2008/layout/LinedList"/>
    <dgm:cxn modelId="{CAD9B83E-3F66-4265-B033-57C5495F2566}" type="presParOf" srcId="{180D9652-34DA-4DCE-86E1-31DF1F0EBED3}" destId="{27995082-22B7-4470-8FC0-BE29BFDE9794}" srcOrd="5" destOrd="0" presId="urn:microsoft.com/office/officeart/2008/layout/LinedList"/>
    <dgm:cxn modelId="{FA2895D5-B4E5-4EC3-9F6C-72DFED39D192}" type="presParOf" srcId="{27995082-22B7-4470-8FC0-BE29BFDE9794}" destId="{BCA4F23E-5133-46C7-A344-05B2C53542D6}" srcOrd="0" destOrd="0" presId="urn:microsoft.com/office/officeart/2008/layout/LinedList"/>
    <dgm:cxn modelId="{3A241D8E-BFCF-4BE7-AD77-6C53F7FAFEC7}" type="presParOf" srcId="{27995082-22B7-4470-8FC0-BE29BFDE9794}" destId="{CD2C6F41-0319-428C-A83D-357DAF014A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BE8F7-2CB9-436D-919D-FBF29C4CCEE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A0E42-E98D-4104-9042-774C2402DDC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Reusch, W. (n.d.). </a:t>
          </a:r>
          <a:r>
            <a:rPr lang="tr-TR" sz="2200" i="1" kern="1200"/>
            <a:t>Ultraviolet-Visible (UV-Vis) spectroscopy</a:t>
          </a:r>
          <a:r>
            <a:rPr lang="tr-TR" sz="2200" kern="1200"/>
            <a:t>. Michigan State University. Retrieved December 11, 2024, from </a:t>
          </a:r>
          <a:r>
            <a:rPr lang="tr-TR" sz="2200" kern="1200">
              <a:hlinkClick xmlns:r="http://schemas.openxmlformats.org/officeDocument/2006/relationships" r:id="rId1"/>
            </a:rPr>
            <a:t>https://www2.chemistry.msu.edu/faculty/reusch/virttxtjml/spectrpy/uv-vis/uvspec.htm</a:t>
          </a:r>
          <a:endParaRPr lang="en-US" sz="2200" kern="1200"/>
        </a:p>
      </dsp:txBody>
      <dsp:txXfrm>
        <a:off x="0" y="2124"/>
        <a:ext cx="10515600" cy="1449029"/>
      </dsp:txXfrm>
    </dsp:sp>
    <dsp:sp modelId="{F82A0AED-E2E8-4D0E-A05E-8B8BFA90C60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459E-93AA-4355-91E3-FD30EEE4990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NIST Chemistry WebBook. (n.d.). </a:t>
          </a:r>
          <a:r>
            <a:rPr lang="tr-TR" sz="2200" i="1" kern="1200"/>
            <a:t>Benzoic acid: UV/Visible spectrum</a:t>
          </a:r>
          <a:r>
            <a:rPr lang="tr-TR" sz="2200" kern="1200"/>
            <a:t>. National Institute of Standards and Technology. Retrieved December 11, 2024, from </a:t>
          </a:r>
          <a:r>
            <a:rPr lang="tr-TR" sz="2200" kern="1200">
              <a:hlinkClick xmlns:r="http://schemas.openxmlformats.org/officeDocument/2006/relationships" r:id="rId2"/>
            </a:rPr>
            <a:t>https://webbook.nist.gov/cgi/cbook.cgi?ID=C542927&amp;Mask=400</a:t>
          </a:r>
          <a:endParaRPr lang="en-US" sz="2200" kern="1200"/>
        </a:p>
      </dsp:txBody>
      <dsp:txXfrm>
        <a:off x="0" y="1451154"/>
        <a:ext cx="10515600" cy="1449029"/>
      </dsp:txXfrm>
    </dsp:sp>
    <dsp:sp modelId="{BCDE7BF0-B19C-462E-A0AA-A0D2FB0551F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4F23E-5133-46C7-A344-05B2C53542D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ResearchGate. (n.d.). </a:t>
          </a:r>
          <a:r>
            <a:rPr lang="tr-TR" sz="2200" i="1" kern="1200"/>
            <a:t>UV-Vis spectra of 1 in cyclohexane, toluene, THF, dichloromethane, and DMF</a:t>
          </a:r>
          <a:r>
            <a:rPr lang="tr-TR" sz="2200" kern="1200"/>
            <a:t>. Retrieved December 11, 2024, from </a:t>
          </a:r>
          <a:r>
            <a:rPr lang="tr-TR" sz="2200" kern="1200">
              <a:hlinkClick xmlns:r="http://schemas.openxmlformats.org/officeDocument/2006/relationships" r:id="rId3"/>
            </a:rPr>
            <a:t>https://www.researchgate.net/figure/Fig-S1-UV-Vis-spectra-of-1-in-cyclohexane-toluene-THF-dichloromethane-DMF-and_fig3_269287195</a:t>
          </a:r>
          <a:endParaRPr lang="en-US" sz="22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A28E-504F-D2FC-BBD7-4EDCC2C0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2873-F121-E22C-ED7D-73BE0614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1736-7C3C-7F3C-192F-52B24219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C247-4962-4AD8-6E7E-D696F20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4771-5458-1831-70FE-0B013D24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FA7-3831-DD71-A8AE-1A760FBE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D59-5D15-2032-F401-C6D4F051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1857-8EBA-A739-B0C3-9EA06348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1B4-3B4E-CA22-166A-0F892323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F7F4-937A-DE3B-8C60-056D1576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1628F-823F-3F38-8346-116867437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3E86-7F8C-2C71-61F5-8AE5438A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87F2-4CD6-2F39-F7F8-6CC453F8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869B-27FF-D06B-2D8E-ACAFBE6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B090-01F5-FDBD-23D8-02F2994F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8ECD-BAE2-566C-0A25-522CF7F0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0491-3B6C-96BA-FD7A-90B47603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6A3A-3592-51D7-E673-AE613D5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98D8-2BD1-E2F3-6726-C1E3C8E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4EB9-4E38-BCE1-3314-E53200E0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81F0-7ACA-6108-98D0-6F1FDEFC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34FE-0EEE-D452-B307-FA2DA0A8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3E65-942F-73CC-A054-25046BF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153C-E723-064C-621E-72854A7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B5D6-A0BA-CA7B-488E-2E26721E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E38E-9F5D-3FFF-1332-76A69670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2407-F514-9490-D567-DF608CCB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2358-3031-ECE7-CAB9-19DA16854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2E98-3F1F-1974-93E2-7DE2E1D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7FF1-7E4D-6D2E-AAAC-1E68314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9CA93-1FB8-1662-E4B8-143FBC14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F542-57F0-C0F5-E66C-45102591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57A88-CE70-3B67-057E-E7036193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7AFD4-5A9A-434E-4AD8-BA4A1758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4600-F3CF-D6E5-EE14-1E672A3D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7C1E4-4183-EF07-DF30-4CB4DD01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537A-7C7B-3E53-BF72-5D503D91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C1101-0DE0-06C9-F1C0-BDDFBA8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B25FA-1B59-AF5F-C6FA-C60729E8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D623-1654-7D56-905A-84DB9758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7B79A-2666-372D-7FFF-4A395A56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13674-75BB-A39E-1AF5-BBB7BF17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B4BB8-9F95-3420-4BE4-6A67E4A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DC471-DF20-E0D5-B9FA-3C77BA02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7EE6-5A6C-1B94-F5B1-ADB1D07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931A-389D-A1AE-74FF-3EA1BFA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907E-CC63-E7E0-AEE3-AB24DAB9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FAA0-B9F9-B913-6672-803FD803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211B4-166A-F03E-0388-E85C827E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AEC0-7CC1-9E40-03AE-F81ED384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E1FC-2D84-4207-E31A-E06056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58E5-7E20-58F9-66A6-4A7859F0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9ECD-4E60-2450-9079-36137808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DA5-873E-7281-A7F7-E30B49199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C25D-5123-2E4B-62C9-32640F51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F2EDD-B368-8BC4-D4A4-6288665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1F27-7653-8281-3988-809EE62F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382B0-DAAF-9A24-F968-18AF1127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BBA13-9CC6-6C50-D8AD-DEC6BE8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C504-254C-B97E-3F68-B8108CF93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8332-E53F-6D78-7AEF-73B3937E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B454B-7B54-4242-8B53-D7F39C89DA9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0F61-1104-42AE-AC42-E7099971E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24FA-334B-F35D-0506-0204F9AF9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09F6B-BA08-4D9B-B499-30221BEE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C1181-C401-DFE6-4AFD-512108D8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UV-Visible Spectroscopy</a:t>
            </a:r>
            <a:r>
              <a:rPr lang="tr-TR" sz="4800">
                <a:solidFill>
                  <a:srgbClr val="FFFFFF"/>
                </a:solidFill>
              </a:rPr>
              <a:t> in Computational Chemistry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5C2B9-1A0C-E086-E77D-724C3EEB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Nurefşan Nazlı Yüzükırmızı</a:t>
            </a:r>
            <a:br>
              <a:rPr lang="tr-TR">
                <a:solidFill>
                  <a:srgbClr val="FFFFFF"/>
                </a:solidFill>
              </a:rPr>
            </a:br>
            <a:r>
              <a:rPr lang="tr-TR">
                <a:solidFill>
                  <a:srgbClr val="FFFFFF"/>
                </a:solidFill>
              </a:rPr>
              <a:t>280102002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20341-C271-D963-6EFF-4751ED7F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9" y="2672210"/>
            <a:ext cx="394132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1,3-Cyclooctadiene</a:t>
            </a:r>
          </a:p>
        </p:txBody>
      </p:sp>
      <p:pic>
        <p:nvPicPr>
          <p:cNvPr id="7" name="Content Placeholder 6" descr="A computer screen shot of a molecule&#10;&#10;Description automatically generated">
            <a:extLst>
              <a:ext uri="{FF2B5EF4-FFF2-40B4-BE49-F238E27FC236}">
                <a16:creationId xmlns:a16="http://schemas.microsoft.com/office/drawing/2014/main" id="{6233F791-1B05-25B7-3612-7B4E37E8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63" y="467208"/>
            <a:ext cx="671227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A56C3-3182-0027-87B6-B91D9D1F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UV-Vis 1,3-Cyclooctadiene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71EDB5CB-05CC-3C91-575D-6C1EAFC7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5" y="1966293"/>
            <a:ext cx="820674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572F-07D3-3BB6-D0EB-C0422E05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1002F-AF56-3B12-4F69-4C85BBE1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399039"/>
            <a:ext cx="11327549" cy="45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BE719-5693-5E1B-7D65-07F78C1F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E9AF4D-BD37-7AED-D479-00D2689FD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6108"/>
              </p:ext>
            </p:extLst>
          </p:nvPr>
        </p:nvGraphicFramePr>
        <p:xfrm>
          <a:off x="217052" y="1655276"/>
          <a:ext cx="11757891" cy="489468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48413">
                  <a:extLst>
                    <a:ext uri="{9D8B030D-6E8A-4147-A177-3AD203B41FA5}">
                      <a16:colId xmlns:a16="http://schemas.microsoft.com/office/drawing/2014/main" val="3979776088"/>
                    </a:ext>
                  </a:extLst>
                </a:gridCol>
                <a:gridCol w="2434329">
                  <a:extLst>
                    <a:ext uri="{9D8B030D-6E8A-4147-A177-3AD203B41FA5}">
                      <a16:colId xmlns:a16="http://schemas.microsoft.com/office/drawing/2014/main" val="2145027147"/>
                    </a:ext>
                  </a:extLst>
                </a:gridCol>
                <a:gridCol w="1844219">
                  <a:extLst>
                    <a:ext uri="{9D8B030D-6E8A-4147-A177-3AD203B41FA5}">
                      <a16:colId xmlns:a16="http://schemas.microsoft.com/office/drawing/2014/main" val="428305956"/>
                    </a:ext>
                  </a:extLst>
                </a:gridCol>
                <a:gridCol w="2698862">
                  <a:extLst>
                    <a:ext uri="{9D8B030D-6E8A-4147-A177-3AD203B41FA5}">
                      <a16:colId xmlns:a16="http://schemas.microsoft.com/office/drawing/2014/main" val="2421452491"/>
                    </a:ext>
                  </a:extLst>
                </a:gridCol>
                <a:gridCol w="2432068">
                  <a:extLst>
                    <a:ext uri="{9D8B030D-6E8A-4147-A177-3AD203B41FA5}">
                      <a16:colId xmlns:a16="http://schemas.microsoft.com/office/drawing/2014/main" val="877652813"/>
                    </a:ext>
                  </a:extLst>
                </a:gridCol>
              </a:tblGrid>
              <a:tr h="886618">
                <a:tc>
                  <a:txBody>
                    <a:bodyPr/>
                    <a:lstStyle/>
                    <a:p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Molecule</a:t>
                      </a:r>
                      <a:endParaRPr lang="en-US" sz="2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104" marR="125465" marT="125465" marB="1254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Excitaiton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Energy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(nm)</a:t>
                      </a:r>
                      <a:endParaRPr lang="en-US" sz="2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104" marR="125465" marT="125465" marB="1254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1" cap="none" spc="0">
                          <a:solidFill>
                            <a:schemeClr val="bg1"/>
                          </a:solidFill>
                          <a:effectLst/>
                        </a:rPr>
                        <a:t>Epsilon </a:t>
                      </a:r>
                      <a:r>
                        <a:rPr lang="tr-TR" sz="2400" b="1" cap="none" spc="0" err="1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104" marR="125465" marT="125465" marB="1254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Literature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Excitaiton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Energy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(nm)</a:t>
                      </a:r>
                      <a:endParaRPr lang="en-US" sz="2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104" marR="125465" marT="125465" marB="1254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Literature</a:t>
                      </a:r>
                      <a:r>
                        <a:rPr lang="tr-TR" sz="2400" b="1" cap="none" spc="0" dirty="0">
                          <a:solidFill>
                            <a:schemeClr val="bg1"/>
                          </a:solidFill>
                          <a:effectLst/>
                        </a:rPr>
                        <a:t> Epsilon </a:t>
                      </a:r>
                      <a:r>
                        <a:rPr lang="tr-TR" sz="24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n-US" sz="2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104" marR="125465" marT="125465" marB="1254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63338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1,3-Cyclopentadiene</a:t>
                      </a:r>
                    </a:p>
                  </a:txBody>
                  <a:tcPr marL="163104" marR="125465" marT="125465" marB="12546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26000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244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2500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370437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1,3-Cyclohexadiene</a:t>
                      </a: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20018</a:t>
                      </a: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94278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1,3-Cycloheptadiene</a:t>
                      </a:r>
                    </a:p>
                  </a:txBody>
                  <a:tcPr marL="163104" marR="125465" marT="125465" marB="12546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248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>
                          <a:solidFill>
                            <a:schemeClr val="tx1"/>
                          </a:solidFill>
                          <a:effectLst/>
                        </a:rPr>
                        <a:t>7400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80491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1,3-Cyclooctadiene</a:t>
                      </a: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228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5600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3104" marR="125465" marT="125465" marB="1254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46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0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F866A-D8DD-A4AD-3C4E-14190F1EF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" b="6435"/>
          <a:stretch/>
        </p:blipFill>
        <p:spPr>
          <a:xfrm>
            <a:off x="359936" y="175098"/>
            <a:ext cx="11225705" cy="63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C234-542D-88A7-8218-A681D3F3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67554F-E565-5EF7-1E83-636BD1ED41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A0E7-21F3-D41C-C5A7-2A6012E3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D8384-6EA8-21FA-3F45-5CD71D23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7093C6-9FDD-9BE3-6246-2F9233F5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88301"/>
            <a:ext cx="7225748" cy="56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F99A5-684B-7D7B-A741-520EDA4E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For UV-Vis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4A43B-084A-83A0-6F5C-E95041389DC5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Solution was water.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C09740-866F-36DF-A461-CB31CDDC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0666"/>
            <a:ext cx="5608320" cy="41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FC376-CFD8-6FFA-9F0C-B412CF22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8" y="2767106"/>
            <a:ext cx="37548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1,3-Cyclo</a:t>
            </a:r>
            <a:r>
              <a:rPr lang="tr-TR" sz="4000" dirty="0" err="1">
                <a:solidFill>
                  <a:srgbClr val="FFFFFF"/>
                </a:solidFill>
              </a:rPr>
              <a:t>pent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adiene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shot of a molecule&#10;&#10;Description automatically generated">
            <a:extLst>
              <a:ext uri="{FF2B5EF4-FFF2-40B4-BE49-F238E27FC236}">
                <a16:creationId xmlns:a16="http://schemas.microsoft.com/office/drawing/2014/main" id="{73FE9B93-2FFB-15D3-52B4-783722DF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46" y="467208"/>
            <a:ext cx="665571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34F2E-EBF7-D739-D397-34628FCE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UV-Vis 1,3-Cyclo</a:t>
            </a:r>
            <a:r>
              <a:rPr lang="tr-TR" sz="4000" dirty="0" err="1">
                <a:solidFill>
                  <a:srgbClr val="FFFFFF"/>
                </a:solidFill>
              </a:rPr>
              <a:t>pent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adiene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73F4DE59-6A98-E7C1-F8CD-176A3C20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30" y="1966293"/>
            <a:ext cx="82447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BCCA9-C9D5-6FD0-2CFD-4C01D036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2767106"/>
            <a:ext cx="357586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1,3-Cyclohe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adiene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shot of a molecule&#10;&#10;Description automatically generated">
            <a:extLst>
              <a:ext uri="{FF2B5EF4-FFF2-40B4-BE49-F238E27FC236}">
                <a16:creationId xmlns:a16="http://schemas.microsoft.com/office/drawing/2014/main" id="{7AFA2592-6A3F-A6A4-CAC8-C673754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0" y="467208"/>
            <a:ext cx="675052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1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963A6-EE5A-CCC9-7F66-F8C013AA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UV-Vis 1,3-Cyclohe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adiene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4190B37A-A564-6C9D-64FD-81030AF9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5" y="1966293"/>
            <a:ext cx="820674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97BF8-D37D-1198-39EA-A08D6ECF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2484158"/>
            <a:ext cx="3768436" cy="335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1,3-Cycloheptadiene</a:t>
            </a:r>
          </a:p>
        </p:txBody>
      </p:sp>
      <p:pic>
        <p:nvPicPr>
          <p:cNvPr id="5" name="Content Placeholder 4" descr="A computer screen shot of a molecule&#10;&#10;Description automatically generated">
            <a:extLst>
              <a:ext uri="{FF2B5EF4-FFF2-40B4-BE49-F238E27FC236}">
                <a16:creationId xmlns:a16="http://schemas.microsoft.com/office/drawing/2014/main" id="{5DF04BCB-1E29-9B44-63BF-DBE14E1A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72" y="467208"/>
            <a:ext cx="667446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9FDF7-1F16-2EDA-85C8-6B3F75E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UV-Vis </a:t>
            </a:r>
            <a:r>
              <a:rPr lang="en-US" sz="36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1,3-Cycloheptadiene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F3BF7994-2BDF-1037-2EFF-4AF082B96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30" y="1966293"/>
            <a:ext cx="82447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B21E77BA4EEF942A543FFB65C5BC5E1" ma:contentTypeVersion="4" ma:contentTypeDescription="Yeni belge oluşturun." ma:contentTypeScope="" ma:versionID="09518a51e845b9039465984f860fe1a7">
  <xsd:schema xmlns:xsd="http://www.w3.org/2001/XMLSchema" xmlns:xs="http://www.w3.org/2001/XMLSchema" xmlns:p="http://schemas.microsoft.com/office/2006/metadata/properties" xmlns:ns2="15370067-55a8-4573-89c1-7f8b1362fdbf" targetNamespace="http://schemas.microsoft.com/office/2006/metadata/properties" ma:root="true" ma:fieldsID="d424564e057e67e91d1e667c7c622a13" ns2:_="">
    <xsd:import namespace="15370067-55a8-4573-89c1-7f8b1362f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0067-55a8-4573-89c1-7f8b1362f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CB255B-AD17-48E6-B1AD-82924EB2E468}"/>
</file>

<file path=customXml/itemProps2.xml><?xml version="1.0" encoding="utf-8"?>
<ds:datastoreItem xmlns:ds="http://schemas.openxmlformats.org/officeDocument/2006/customXml" ds:itemID="{04FF24DF-D6C8-4713-A238-4E808EDF4030}"/>
</file>

<file path=customXml/itemProps3.xml><?xml version="1.0" encoding="utf-8"?>
<ds:datastoreItem xmlns:ds="http://schemas.openxmlformats.org/officeDocument/2006/customXml" ds:itemID="{B85FDA17-7ACB-48E9-BFC2-48F0DAD11C95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UV-Visible Spectroscopy in Computational Chemistry</vt:lpstr>
      <vt:lpstr>Method for Optimization</vt:lpstr>
      <vt:lpstr>Method For UV-Vis Calculation</vt:lpstr>
      <vt:lpstr>1,3-Cyclopentadiene</vt:lpstr>
      <vt:lpstr>UV-Vis 1,3-Cyclopentadiene</vt:lpstr>
      <vt:lpstr>1,3-Cyclohexadiene</vt:lpstr>
      <vt:lpstr>UV-Vis 1,3-Cyclohexadiene</vt:lpstr>
      <vt:lpstr>1,3-Cycloheptadiene</vt:lpstr>
      <vt:lpstr>UV-Vis 1,3-Cycloheptadiene</vt:lpstr>
      <vt:lpstr>1,3-Cyclooctadiene</vt:lpstr>
      <vt:lpstr>UV-Vis 1,3-Cyclooctadiene</vt:lpstr>
      <vt:lpstr>Literature Values</vt:lpstr>
      <vt:lpstr>Comparision</vt:lpstr>
      <vt:lpstr>PowerPoint Presentation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Nurefşan Nazlı YÜZÜKIRMIZI</dc:creator>
  <cp:lastModifiedBy>Nurefşan Nazlı YÜZÜKIRMIZI</cp:lastModifiedBy>
  <cp:revision>1</cp:revision>
  <dcterms:created xsi:type="dcterms:W3CDTF">2024-12-11T19:31:39Z</dcterms:created>
  <dcterms:modified xsi:type="dcterms:W3CDTF">2024-12-11T20:49:01Z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0x010100CB21E77BA4EEF942A543FFB65C5BC5E1</vt:lpwstr>
  </property>
</Properties>
</file>