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2" r:id="rId11"/>
    <p:sldId id="263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DC2CF-3FAF-4A65-8313-B768848A7153}" v="75" dt="2024-12-26T07:24:17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78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ffd08cdb2b627c/Documents/CompChemHW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ffd08cdb2b627c/Documents/CompChemHW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ffd08cdb2b627c/Documents/CompChemHW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affd08cdb2b627c/Documents/CompChemHW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Es0 (eV)</c:v>
                </c:pt>
              </c:strCache>
            </c:strRef>
          </c:tx>
          <c:spPr>
            <a:ln w="19050" cap="rnd">
              <a:solidFill>
                <a:schemeClr val="accent1">
                  <a:shade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</c:numCache>
            </c:numRef>
          </c:xVal>
          <c:yVal>
            <c:numRef>
              <c:f>Sheet1!$I$2:$I$20</c:f>
              <c:numCache>
                <c:formatCode>General</c:formatCode>
                <c:ptCount val="19"/>
                <c:pt idx="0">
                  <c:v>-16630.186079999967</c:v>
                </c:pt>
                <c:pt idx="1">
                  <c:v>-16630.024602926427</c:v>
                </c:pt>
                <c:pt idx="2">
                  <c:v>-16630.182426325289</c:v>
                </c:pt>
                <c:pt idx="3">
                  <c:v>-16630.189415301265</c:v>
                </c:pt>
                <c:pt idx="4">
                  <c:v>-16630.18954346696</c:v>
                </c:pt>
                <c:pt idx="5">
                  <c:v>-16630.223203424532</c:v>
                </c:pt>
                <c:pt idx="6">
                  <c:v>-16630.257248695525</c:v>
                </c:pt>
                <c:pt idx="7">
                  <c:v>-16630.259291183211</c:v>
                </c:pt>
                <c:pt idx="8">
                  <c:v>-16630.030527392435</c:v>
                </c:pt>
                <c:pt idx="9">
                  <c:v>-16629.830922249446</c:v>
                </c:pt>
                <c:pt idx="10">
                  <c:v>-16630.017692319285</c:v>
                </c:pt>
                <c:pt idx="11">
                  <c:v>-16630.157012238258</c:v>
                </c:pt>
                <c:pt idx="12">
                  <c:v>-16630.173418807663</c:v>
                </c:pt>
                <c:pt idx="13">
                  <c:v>-16630.172837300044</c:v>
                </c:pt>
                <c:pt idx="14">
                  <c:v>-16630.203261550039</c:v>
                </c:pt>
                <c:pt idx="15">
                  <c:v>-16630.250907622984</c:v>
                </c:pt>
                <c:pt idx="16">
                  <c:v>-16630.243763542028</c:v>
                </c:pt>
                <c:pt idx="17">
                  <c:v>-16629.920852116851</c:v>
                </c:pt>
                <c:pt idx="18">
                  <c:v>-16629.721776779817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ECB-44BD-9E2D-A78FE7FBD449}"/>
            </c:ext>
          </c:extLst>
        </c:ser>
        <c:ser>
          <c:idx val="1"/>
          <c:order val="1"/>
          <c:tx>
            <c:strRef>
              <c:f>Sheet1!$J$1</c:f>
              <c:strCache>
                <c:ptCount val="1"/>
                <c:pt idx="0">
                  <c:v>Es1 (eV)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</c:numCache>
            </c:numRef>
          </c:xVal>
          <c:yVal>
            <c:numRef>
              <c:f>Sheet1!$J$2:$J$20</c:f>
              <c:numCache>
                <c:formatCode>General</c:formatCode>
                <c:ptCount val="19"/>
                <c:pt idx="0">
                  <c:v>-16611.039594731967</c:v>
                </c:pt>
                <c:pt idx="1">
                  <c:v>-16611.76112758843</c:v>
                </c:pt>
                <c:pt idx="2">
                  <c:v>-16611.271047553288</c:v>
                </c:pt>
                <c:pt idx="3">
                  <c:v>-16611.091638439266</c:v>
                </c:pt>
                <c:pt idx="4">
                  <c:v>-16611.08305895696</c:v>
                </c:pt>
                <c:pt idx="5">
                  <c:v>-16611.30121220653</c:v>
                </c:pt>
                <c:pt idx="6">
                  <c:v>-16611.842205859524</c:v>
                </c:pt>
                <c:pt idx="7">
                  <c:v>-16626.903853449214</c:v>
                </c:pt>
                <c:pt idx="8">
                  <c:v>-16624.734644724434</c:v>
                </c:pt>
                <c:pt idx="9">
                  <c:v>-16625.493152975447</c:v>
                </c:pt>
                <c:pt idx="10">
                  <c:v>-16611.292983751286</c:v>
                </c:pt>
                <c:pt idx="11">
                  <c:v>-16611.258150710259</c:v>
                </c:pt>
                <c:pt idx="12">
                  <c:v>-16611.076458287662</c:v>
                </c:pt>
                <c:pt idx="13">
                  <c:v>-16611.067169132042</c:v>
                </c:pt>
                <c:pt idx="14">
                  <c:v>-16611.28562415604</c:v>
                </c:pt>
                <c:pt idx="15">
                  <c:v>-16611.595316010986</c:v>
                </c:pt>
                <c:pt idx="16">
                  <c:v>-16627.368062790028</c:v>
                </c:pt>
                <c:pt idx="17">
                  <c:v>-16624.618166598848</c:v>
                </c:pt>
                <c:pt idx="18">
                  <c:v>-16624.85066406582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ECB-44BD-9E2D-A78FE7FBD449}"/>
            </c:ext>
          </c:extLst>
        </c:ser>
        <c:ser>
          <c:idx val="2"/>
          <c:order val="2"/>
          <c:tx>
            <c:strRef>
              <c:f>Sheet1!$H$1</c:f>
              <c:strCache>
                <c:ptCount val="1"/>
                <c:pt idx="0">
                  <c:v>∆E (eV)</c:v>
                </c:pt>
              </c:strCache>
            </c:strRef>
          </c:tx>
          <c:spPr>
            <a:ln w="19050" cap="rnd">
              <a:solidFill>
                <a:schemeClr val="accent1">
                  <a:tint val="65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</c:numCache>
            </c:numRef>
          </c:xVal>
          <c:yVal>
            <c:numRef>
              <c:f>Sheet1!$H$2:$H$20</c:f>
              <c:numCache>
                <c:formatCode>General</c:formatCode>
                <c:ptCount val="19"/>
                <c:pt idx="0">
                  <c:v>19.146485268000003</c:v>
                </c:pt>
                <c:pt idx="1">
                  <c:v>18.263475338000003</c:v>
                </c:pt>
                <c:pt idx="2">
                  <c:v>18.911378772000003</c:v>
                </c:pt>
                <c:pt idx="3">
                  <c:v>19.097776862</c:v>
                </c:pt>
                <c:pt idx="4">
                  <c:v>19.106484510000001</c:v>
                </c:pt>
                <c:pt idx="5">
                  <c:v>18.921991218000002</c:v>
                </c:pt>
                <c:pt idx="6">
                  <c:v>18.415042836000001</c:v>
                </c:pt>
                <c:pt idx="7">
                  <c:v>3.3554377340000001</c:v>
                </c:pt>
                <c:pt idx="8">
                  <c:v>5.295882668</c:v>
                </c:pt>
                <c:pt idx="9">
                  <c:v>4.3377692740000002</c:v>
                </c:pt>
                <c:pt idx="10">
                  <c:v>18.724708568</c:v>
                </c:pt>
                <c:pt idx="11">
                  <c:v>18.898861528000001</c:v>
                </c:pt>
                <c:pt idx="12">
                  <c:v>19.09696052</c:v>
                </c:pt>
                <c:pt idx="13">
                  <c:v>19.105668168000001</c:v>
                </c:pt>
                <c:pt idx="14">
                  <c:v>18.917637394</c:v>
                </c:pt>
                <c:pt idx="15">
                  <c:v>18.655591611999998</c:v>
                </c:pt>
                <c:pt idx="16">
                  <c:v>2.8757007520000002</c:v>
                </c:pt>
                <c:pt idx="17">
                  <c:v>5.3026855179999997</c:v>
                </c:pt>
                <c:pt idx="18">
                  <c:v>4.8711127140000006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7ECB-44BD-9E2D-A78FE7FBD4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53061568"/>
        <c:axId val="1153061088"/>
      </c:scatterChart>
      <c:valAx>
        <c:axId val="11530615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153061088"/>
        <c:crosses val="autoZero"/>
        <c:crossBetween val="midCat"/>
      </c:valAx>
      <c:valAx>
        <c:axId val="1153061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15306156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Es1 (eV)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Sheet1!$J$1</c:f>
              <c:strCache>
                <c:ptCount val="1"/>
                <c:pt idx="0">
                  <c:v>Es1 (eV)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</c:numCache>
            </c:numRef>
          </c:xVal>
          <c:yVal>
            <c:numRef>
              <c:f>Sheet1!$J$2:$J$20</c:f>
              <c:numCache>
                <c:formatCode>General</c:formatCode>
                <c:ptCount val="19"/>
                <c:pt idx="0">
                  <c:v>-16611.039594731967</c:v>
                </c:pt>
                <c:pt idx="1">
                  <c:v>-16611.76112758843</c:v>
                </c:pt>
                <c:pt idx="2">
                  <c:v>-16611.271047553288</c:v>
                </c:pt>
                <c:pt idx="3">
                  <c:v>-16611.091638439266</c:v>
                </c:pt>
                <c:pt idx="4">
                  <c:v>-16611.08305895696</c:v>
                </c:pt>
                <c:pt idx="5">
                  <c:v>-16611.30121220653</c:v>
                </c:pt>
                <c:pt idx="6">
                  <c:v>-16611.842205859524</c:v>
                </c:pt>
                <c:pt idx="7">
                  <c:v>-16626.903853449214</c:v>
                </c:pt>
                <c:pt idx="8">
                  <c:v>-16624.734644724434</c:v>
                </c:pt>
                <c:pt idx="9">
                  <c:v>-16625.493152975447</c:v>
                </c:pt>
                <c:pt idx="10">
                  <c:v>-16611.292983751286</c:v>
                </c:pt>
                <c:pt idx="11">
                  <c:v>-16611.258150710259</c:v>
                </c:pt>
                <c:pt idx="12">
                  <c:v>-16611.076458287662</c:v>
                </c:pt>
                <c:pt idx="13">
                  <c:v>-16611.067169132042</c:v>
                </c:pt>
                <c:pt idx="14">
                  <c:v>-16611.28562415604</c:v>
                </c:pt>
                <c:pt idx="15">
                  <c:v>-16611.595316010986</c:v>
                </c:pt>
                <c:pt idx="16">
                  <c:v>-16627.368062790028</c:v>
                </c:pt>
                <c:pt idx="17">
                  <c:v>-16624.618166598848</c:v>
                </c:pt>
                <c:pt idx="18">
                  <c:v>-16624.85066406582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90A-4105-ACB4-D077E64189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2379280"/>
        <c:axId val="1222379760"/>
      </c:scatterChart>
      <c:valAx>
        <c:axId val="1222379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Angle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22379760"/>
        <c:crosses val="autoZero"/>
        <c:crossBetween val="midCat"/>
      </c:valAx>
      <c:valAx>
        <c:axId val="1222379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Enegy(eV)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223792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Es0 (eV)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Es0 (eV)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</c:numCache>
            </c:numRef>
          </c:xVal>
          <c:yVal>
            <c:numRef>
              <c:f>Sheet1!$I$2:$I$20</c:f>
              <c:numCache>
                <c:formatCode>General</c:formatCode>
                <c:ptCount val="19"/>
                <c:pt idx="0">
                  <c:v>-16630.186079999967</c:v>
                </c:pt>
                <c:pt idx="1">
                  <c:v>-16630.024602926427</c:v>
                </c:pt>
                <c:pt idx="2">
                  <c:v>-16630.182426325289</c:v>
                </c:pt>
                <c:pt idx="3">
                  <c:v>-16630.189415301265</c:v>
                </c:pt>
                <c:pt idx="4">
                  <c:v>-16630.18954346696</c:v>
                </c:pt>
                <c:pt idx="5">
                  <c:v>-16630.223203424532</c:v>
                </c:pt>
                <c:pt idx="6">
                  <c:v>-16630.257248695525</c:v>
                </c:pt>
                <c:pt idx="7">
                  <c:v>-16630.259291183211</c:v>
                </c:pt>
                <c:pt idx="8">
                  <c:v>-16630.030527392435</c:v>
                </c:pt>
                <c:pt idx="9">
                  <c:v>-16629.830922249446</c:v>
                </c:pt>
                <c:pt idx="10">
                  <c:v>-16630.017692319285</c:v>
                </c:pt>
                <c:pt idx="11">
                  <c:v>-16630.157012238258</c:v>
                </c:pt>
                <c:pt idx="12">
                  <c:v>-16630.173418807663</c:v>
                </c:pt>
                <c:pt idx="13">
                  <c:v>-16630.172837300044</c:v>
                </c:pt>
                <c:pt idx="14">
                  <c:v>-16630.203261550039</c:v>
                </c:pt>
                <c:pt idx="15">
                  <c:v>-16630.250907622984</c:v>
                </c:pt>
                <c:pt idx="16">
                  <c:v>-16630.243763542028</c:v>
                </c:pt>
                <c:pt idx="17">
                  <c:v>-16629.920852116851</c:v>
                </c:pt>
                <c:pt idx="18">
                  <c:v>-16629.721776779817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FCE-43CA-8BF9-657FED887C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27991344"/>
        <c:axId val="1227991824"/>
      </c:scatterChart>
      <c:valAx>
        <c:axId val="1227991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Angle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27991824"/>
        <c:crosses val="autoZero"/>
        <c:crossBetween val="midCat"/>
      </c:valAx>
      <c:valAx>
        <c:axId val="12279918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Energy(eV)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1227991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∆E (eV)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Sheet1!$H$1</c:f>
              <c:strCache>
                <c:ptCount val="1"/>
                <c:pt idx="0">
                  <c:v>∆E (eV)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Sheet1!$A$2:$A$20</c:f>
              <c:numCache>
                <c:formatCode>General</c:formatCode>
                <c:ptCount val="19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</c:numCache>
            </c:numRef>
          </c:xVal>
          <c:yVal>
            <c:numRef>
              <c:f>Sheet1!$H$2:$H$20</c:f>
              <c:numCache>
                <c:formatCode>General</c:formatCode>
                <c:ptCount val="19"/>
                <c:pt idx="0">
                  <c:v>19.146485268000003</c:v>
                </c:pt>
                <c:pt idx="1">
                  <c:v>18.263475338000003</c:v>
                </c:pt>
                <c:pt idx="2">
                  <c:v>18.911378772000003</c:v>
                </c:pt>
                <c:pt idx="3">
                  <c:v>19.097776862</c:v>
                </c:pt>
                <c:pt idx="4">
                  <c:v>19.106484510000001</c:v>
                </c:pt>
                <c:pt idx="5">
                  <c:v>18.921991218000002</c:v>
                </c:pt>
                <c:pt idx="6">
                  <c:v>18.415042836000001</c:v>
                </c:pt>
                <c:pt idx="7">
                  <c:v>3.3554377340000001</c:v>
                </c:pt>
                <c:pt idx="8">
                  <c:v>5.295882668</c:v>
                </c:pt>
                <c:pt idx="9">
                  <c:v>4.3377692740000002</c:v>
                </c:pt>
                <c:pt idx="10">
                  <c:v>18.724708568</c:v>
                </c:pt>
                <c:pt idx="11">
                  <c:v>18.898861528000001</c:v>
                </c:pt>
                <c:pt idx="12">
                  <c:v>19.09696052</c:v>
                </c:pt>
                <c:pt idx="13">
                  <c:v>19.105668168000001</c:v>
                </c:pt>
                <c:pt idx="14">
                  <c:v>18.917637394</c:v>
                </c:pt>
                <c:pt idx="15">
                  <c:v>18.655591611999998</c:v>
                </c:pt>
                <c:pt idx="16">
                  <c:v>2.8757007520000002</c:v>
                </c:pt>
                <c:pt idx="17">
                  <c:v>5.3026855179999997</c:v>
                </c:pt>
                <c:pt idx="18">
                  <c:v>4.8711127140000006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CA-4A47-AA64-0B1343E87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972881519"/>
        <c:axId val="972884399"/>
      </c:scatterChart>
      <c:valAx>
        <c:axId val="9728815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Angle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72884399"/>
        <c:crosses val="autoZero"/>
        <c:crossBetween val="midCat"/>
      </c:valAx>
      <c:valAx>
        <c:axId val="97288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tr-TR"/>
                  <a:t>Energy(eV)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tr-T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7288151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3">
  <a:schemeClr val="accent1"/>
  <a:schemeClr val="accent1"/>
  <a:schemeClr val="accent1"/>
  <a:schemeClr val="accent1"/>
  <a:schemeClr val="accent1"/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177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6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6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43A76A3-ADC8-4477-8FC1-B9DD55D84908}" type="datetime1">
              <a:rPr lang="en-US" smtClean="0"/>
              <a:t>12/26/2024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85601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08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495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3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256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557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742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5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267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9573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30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0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12/26/2024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4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5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12/26/2024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31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0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12/26/2024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50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12/26/2024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8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12/26/2024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972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12/26/2024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4252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Triangular abstract background">
            <a:extLst>
              <a:ext uri="{FF2B5EF4-FFF2-40B4-BE49-F238E27FC236}">
                <a16:creationId xmlns:a16="http://schemas.microsoft.com/office/drawing/2014/main" id="{691DA6AF-5412-BD22-92C7-53A0F4CE1BE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10" r="-1" b="-1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80C77E-CF21-2C09-5FE9-B59F89A7C4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73" y="1122362"/>
            <a:ext cx="11637817" cy="2962807"/>
          </a:xfrm>
        </p:spPr>
        <p:txBody>
          <a:bodyPr>
            <a:normAutofit fontScale="90000"/>
          </a:bodyPr>
          <a:lstStyle/>
          <a:p>
            <a:br>
              <a:rPr lang="tr-TR" dirty="0">
                <a:solidFill>
                  <a:srgbClr val="FFFFFF"/>
                </a:solidFill>
              </a:rPr>
            </a:br>
            <a:br>
              <a:rPr lang="tr-TR" dirty="0">
                <a:solidFill>
                  <a:srgbClr val="FFFFFF"/>
                </a:solidFill>
              </a:rPr>
            </a:br>
            <a:r>
              <a:rPr lang="tr-TR" dirty="0" err="1">
                <a:solidFill>
                  <a:srgbClr val="FFFFFF"/>
                </a:solidFill>
              </a:rPr>
              <a:t>Homework</a:t>
            </a:r>
            <a:r>
              <a:rPr lang="tr-TR" dirty="0">
                <a:solidFill>
                  <a:srgbClr val="FFFFFF"/>
                </a:solidFill>
              </a:rPr>
              <a:t> 5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 err="1">
                <a:solidFill>
                  <a:srgbClr val="FFFFFF"/>
                </a:solidFill>
              </a:rPr>
              <a:t>Calculation</a:t>
            </a:r>
            <a:r>
              <a:rPr lang="tr-TR" dirty="0">
                <a:solidFill>
                  <a:srgbClr val="FFFFFF"/>
                </a:solidFill>
              </a:rPr>
              <a:t> of </a:t>
            </a:r>
            <a:r>
              <a:rPr lang="tr-TR" dirty="0" err="1">
                <a:solidFill>
                  <a:srgbClr val="FFFFFF"/>
                </a:solidFill>
              </a:rPr>
              <a:t>Excited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Energy</a:t>
            </a:r>
            <a:r>
              <a:rPr lang="tr-TR" dirty="0">
                <a:solidFill>
                  <a:srgbClr val="FFFFFF"/>
                </a:solidFill>
              </a:rPr>
              <a:t> </a:t>
            </a:r>
            <a:r>
              <a:rPr lang="tr-TR" dirty="0" err="1">
                <a:solidFill>
                  <a:srgbClr val="FFFFFF"/>
                </a:solidFill>
              </a:rPr>
              <a:t>For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 4-(2,5-Dimethyl-1-pyrrolyl)</a:t>
            </a:r>
            <a:r>
              <a:rPr lang="tr-TR" dirty="0" err="1">
                <a:solidFill>
                  <a:srgbClr val="FFFFFF"/>
                </a:solidFill>
              </a:rPr>
              <a:t>benzonitrile</a:t>
            </a:r>
            <a:r>
              <a:rPr lang="tr-TR" dirty="0">
                <a:solidFill>
                  <a:srgbClr val="FFFFFF"/>
                </a:solidFill>
              </a:rPr>
              <a:t> (DMABN)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8EDCF-DE51-EDF7-9D87-8C7755D4B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5" y="4588039"/>
            <a:ext cx="7063739" cy="1020240"/>
          </a:xfrm>
        </p:spPr>
        <p:txBody>
          <a:bodyPr>
            <a:normAutofit fontScale="85000" lnSpcReduction="20000"/>
          </a:bodyPr>
          <a:lstStyle/>
          <a:p>
            <a:r>
              <a:rPr lang="tr-TR" dirty="0">
                <a:solidFill>
                  <a:srgbClr val="FFFFFF"/>
                </a:solidFill>
              </a:rPr>
              <a:t>CHEM491</a:t>
            </a:r>
          </a:p>
          <a:p>
            <a:r>
              <a:rPr lang="tr-TR" dirty="0">
                <a:solidFill>
                  <a:srgbClr val="FFFFFF"/>
                </a:solidFill>
              </a:rPr>
              <a:t>Nurefşan Nazlı </a:t>
            </a:r>
            <a:r>
              <a:rPr lang="tr-TR" dirty="0" err="1">
                <a:solidFill>
                  <a:srgbClr val="FFFFFF"/>
                </a:solidFill>
              </a:rPr>
              <a:t>Yüzükırmızı</a:t>
            </a:r>
            <a:endParaRPr lang="tr-TR" dirty="0">
              <a:solidFill>
                <a:srgbClr val="FFFFFF"/>
              </a:solidFill>
            </a:endParaRPr>
          </a:p>
          <a:p>
            <a:r>
              <a:rPr lang="tr-TR" dirty="0">
                <a:solidFill>
                  <a:srgbClr val="FFFFFF"/>
                </a:solidFill>
              </a:rPr>
              <a:t>280102002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6250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8543F3-76BE-5321-44EB-CD0531A9F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7122" y="526920"/>
            <a:ext cx="7466035" cy="580416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5A4CE-2B7D-7021-B57E-C65B5570EC36}"/>
              </a:ext>
            </a:extLst>
          </p:cNvPr>
          <p:cNvSpPr txBox="1"/>
          <p:nvPr/>
        </p:nvSpPr>
        <p:spPr>
          <a:xfrm>
            <a:off x="318843" y="979054"/>
            <a:ext cx="33849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3600" dirty="0" err="1">
                <a:solidFill>
                  <a:schemeClr val="bg1"/>
                </a:solidFill>
              </a:rPr>
              <a:t>Excitation</a:t>
            </a:r>
            <a:r>
              <a:rPr lang="tr-TR" sz="3600" dirty="0">
                <a:solidFill>
                  <a:schemeClr val="bg1"/>
                </a:solidFill>
              </a:rPr>
              <a:t> </a:t>
            </a:r>
            <a:r>
              <a:rPr lang="tr-TR" sz="3600" dirty="0" err="1">
                <a:solidFill>
                  <a:schemeClr val="bg1"/>
                </a:solidFill>
              </a:rPr>
              <a:t>Energy</a:t>
            </a:r>
            <a:r>
              <a:rPr lang="tr-TR" sz="3600" dirty="0">
                <a:solidFill>
                  <a:schemeClr val="bg1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600" dirty="0">
                <a:solidFill>
                  <a:schemeClr val="bg1"/>
                </a:solidFill>
              </a:rPr>
              <a:t>First </a:t>
            </a:r>
            <a:r>
              <a:rPr lang="tr-TR" sz="3600" dirty="0" err="1">
                <a:solidFill>
                  <a:schemeClr val="bg1"/>
                </a:solidFill>
              </a:rPr>
              <a:t>peak</a:t>
            </a:r>
            <a:r>
              <a:rPr lang="tr-TR" sz="3600" dirty="0">
                <a:solidFill>
                  <a:schemeClr val="bg1"/>
                </a:solidFill>
              </a:rPr>
              <a:t>: 351nm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3600" dirty="0">
                <a:solidFill>
                  <a:schemeClr val="bg1"/>
                </a:solidFill>
              </a:rPr>
              <a:t>Second </a:t>
            </a:r>
            <a:r>
              <a:rPr lang="tr-TR" sz="3600" dirty="0" err="1">
                <a:solidFill>
                  <a:schemeClr val="bg1"/>
                </a:solidFill>
              </a:rPr>
              <a:t>peak</a:t>
            </a:r>
            <a:r>
              <a:rPr lang="tr-TR" sz="3600" dirty="0">
                <a:solidFill>
                  <a:schemeClr val="bg1"/>
                </a:solidFill>
              </a:rPr>
              <a:t>: 230nm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024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6AD6D-7FC0-435B-AB5F-98DA2190C5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B727F3-FF58-4343-ACEE-2174D5989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404620-9BBB-C11D-5CC2-8F48C0829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1805" y="777240"/>
            <a:ext cx="6528721" cy="759730"/>
          </a:xfrm>
        </p:spPr>
        <p:txBody>
          <a:bodyPr anchor="b">
            <a:normAutofit/>
          </a:bodyPr>
          <a:lstStyle/>
          <a:p>
            <a:pPr algn="ctr"/>
            <a:r>
              <a:rPr lang="tr-TR" sz="4400" dirty="0" err="1"/>
              <a:t>Literature</a:t>
            </a:r>
            <a:r>
              <a:rPr lang="tr-TR" sz="4400" dirty="0"/>
              <a:t> </a:t>
            </a:r>
            <a:r>
              <a:rPr lang="tr-TR" sz="4400" dirty="0" err="1"/>
              <a:t>result</a:t>
            </a:r>
            <a:r>
              <a:rPr lang="tr-TR" sz="4400" dirty="0"/>
              <a:t> in UV-</a:t>
            </a:r>
            <a:r>
              <a:rPr lang="tr-TR" sz="4400" dirty="0" err="1"/>
              <a:t>Vis</a:t>
            </a:r>
            <a:r>
              <a:rPr lang="tr-TR" sz="4400" dirty="0"/>
              <a:t> </a:t>
            </a:r>
            <a:endParaRPr lang="en-US" sz="4400" dirty="0"/>
          </a:p>
        </p:txBody>
      </p:sp>
      <p:pic>
        <p:nvPicPr>
          <p:cNvPr id="5" name="Content Placeholder 4" descr="A graph of a chemical reaction&#10;&#10;Description automatically generated">
            <a:extLst>
              <a:ext uri="{FF2B5EF4-FFF2-40B4-BE49-F238E27FC236}">
                <a16:creationId xmlns:a16="http://schemas.microsoft.com/office/drawing/2014/main" id="{2C67D882-F851-7ADA-EDF8-9BC9EDFC14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434" y="1485293"/>
            <a:ext cx="5420644" cy="4882655"/>
          </a:xfrm>
        </p:spPr>
      </p:pic>
      <p:grpSp>
        <p:nvGrpSpPr>
          <p:cNvPr id="12" name="Decorative Circles">
            <a:extLst>
              <a:ext uri="{FF2B5EF4-FFF2-40B4-BE49-F238E27FC236}">
                <a16:creationId xmlns:a16="http://schemas.microsoft.com/office/drawing/2014/main" id="{4DB68B21-F855-4148-AD7C-795E902A7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7484" y="236341"/>
            <a:ext cx="10677791" cy="4262956"/>
            <a:chOff x="767484" y="236341"/>
            <a:chExt cx="10677791" cy="426295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8FE8A9D-61A5-4729-A73B-267B9BE58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49767" y="3283228"/>
              <a:ext cx="226735" cy="226735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3399E0-5F4E-4D62-8091-A0AA8DAA7B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413359" y="386135"/>
              <a:ext cx="466441" cy="466441"/>
            </a:xfrm>
            <a:prstGeom prst="ellipse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1781BEF-3C20-4A56-889B-BB417F6A38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90699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8F0DD55-BEC3-46E7-84ED-00CB94AC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7484" y="2755518"/>
              <a:ext cx="466441" cy="466441"/>
            </a:xfrm>
            <a:prstGeom prst="ellipse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FFEF100-17D7-4C78-A7C3-B6C8B72E85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31908" y="381325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294263B-2870-4828-96FD-00C2A3628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5095" y="3592374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8A94EBD-B5CB-4D31-A42E-E68B0D25BF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94104" y="4385930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Oval 2">
            <a:extLst>
              <a:ext uri="{FF2B5EF4-FFF2-40B4-BE49-F238E27FC236}">
                <a16:creationId xmlns:a16="http://schemas.microsoft.com/office/drawing/2014/main" id="{5F7F20D7-57B2-4CF8-AF7D-90D6A5E1F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474" y="305966"/>
            <a:ext cx="2051331" cy="205133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05AC83E9-3498-4F8F-84F8-2E22FE72E3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6399" y="319698"/>
            <a:ext cx="2037600" cy="2037600"/>
          </a:xfrm>
          <a:prstGeom prst="rect">
            <a:avLst/>
          </a:prstGeom>
        </p:spPr>
      </p:pic>
      <p:sp>
        <p:nvSpPr>
          <p:cNvPr id="25" name="Oval 1">
            <a:extLst>
              <a:ext uri="{FF2B5EF4-FFF2-40B4-BE49-F238E27FC236}">
                <a16:creationId xmlns:a16="http://schemas.microsoft.com/office/drawing/2014/main" id="{6832CB48-19E2-438E-B5D1-126B6228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78580" y="0"/>
            <a:ext cx="2733089" cy="2357297"/>
          </a:xfrm>
          <a:custGeom>
            <a:avLst/>
            <a:gdLst>
              <a:gd name="connsiteX0" fmla="*/ 288659 w 3192131"/>
              <a:gd name="connsiteY0" fmla="*/ 0 h 2753222"/>
              <a:gd name="connsiteX1" fmla="*/ 3192131 w 3192131"/>
              <a:gd name="connsiteY1" fmla="*/ 0 h 2753222"/>
              <a:gd name="connsiteX2" fmla="*/ 3192131 w 3192131"/>
              <a:gd name="connsiteY2" fmla="*/ 2058956 h 2753222"/>
              <a:gd name="connsiteX3" fmla="*/ 3158043 w 3192131"/>
              <a:gd name="connsiteY3" fmla="*/ 2104541 h 2753222"/>
              <a:gd name="connsiteX4" fmla="*/ 1782545 w 3192131"/>
              <a:gd name="connsiteY4" fmla="*/ 2753222 h 2753222"/>
              <a:gd name="connsiteX5" fmla="*/ 0 w 3192131"/>
              <a:gd name="connsiteY5" fmla="*/ 970677 h 2753222"/>
              <a:gd name="connsiteX6" fmla="*/ 215144 w 3192131"/>
              <a:gd name="connsiteY6" fmla="*/ 121011 h 2753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2131" h="2753222">
                <a:moveTo>
                  <a:pt x="288659" y="0"/>
                </a:moveTo>
                <a:lnTo>
                  <a:pt x="3192131" y="0"/>
                </a:lnTo>
                <a:lnTo>
                  <a:pt x="3192131" y="2058956"/>
                </a:lnTo>
                <a:lnTo>
                  <a:pt x="3158043" y="2104541"/>
                </a:lnTo>
                <a:cubicBezTo>
                  <a:pt x="2831098" y="2500707"/>
                  <a:pt x="2336311" y="2753222"/>
                  <a:pt x="1782545" y="2753222"/>
                </a:cubicBezTo>
                <a:cubicBezTo>
                  <a:pt x="798073" y="2753222"/>
                  <a:pt x="0" y="1955149"/>
                  <a:pt x="0" y="970677"/>
                </a:cubicBezTo>
                <a:cubicBezTo>
                  <a:pt x="0" y="663030"/>
                  <a:pt x="77937" y="373585"/>
                  <a:pt x="215144" y="121011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548560FE-8DD7-4FBB-A597-9902F385A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18631" t="30907" r="23362" b="17441"/>
          <a:stretch/>
        </p:blipFill>
        <p:spPr>
          <a:xfrm>
            <a:off x="9573575" y="-4327"/>
            <a:ext cx="2668147" cy="2375897"/>
          </a:xfrm>
          <a:prstGeom prst="rect">
            <a:avLst/>
          </a:prstGeom>
        </p:spPr>
      </p:pic>
      <p:sp>
        <p:nvSpPr>
          <p:cNvPr id="29" name="Oval 3">
            <a:extLst>
              <a:ext uri="{FF2B5EF4-FFF2-40B4-BE49-F238E27FC236}">
                <a16:creationId xmlns:a16="http://schemas.microsoft.com/office/drawing/2014/main" id="{F4B85B88-409F-4670-A4FF-5C58623B7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 rot="16200000">
            <a:off x="-639576" y="4068576"/>
            <a:ext cx="2914772" cy="1635620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66265FF8-949A-452A-882B-BDD332090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45737" t="12146" r="12288" b="12942"/>
          <a:stretch/>
        </p:blipFill>
        <p:spPr>
          <a:xfrm>
            <a:off x="0" y="3409035"/>
            <a:ext cx="1633210" cy="2914772"/>
          </a:xfrm>
          <a:prstGeom prst="rect">
            <a:avLst/>
          </a:prstGeom>
        </p:spPr>
      </p:pic>
      <p:sp>
        <p:nvSpPr>
          <p:cNvPr id="33" name="Oval 4">
            <a:extLst>
              <a:ext uri="{FF2B5EF4-FFF2-40B4-BE49-F238E27FC236}">
                <a16:creationId xmlns:a16="http://schemas.microsoft.com/office/drawing/2014/main" id="{52B7F1A1-8894-44DC-8FCC-6CE9F127A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994790" y="4395252"/>
            <a:ext cx="2216879" cy="2462747"/>
          </a:xfrm>
          <a:custGeom>
            <a:avLst/>
            <a:gdLst>
              <a:gd name="connsiteX0" fmla="*/ 2133985 w 3086667"/>
              <a:gd name="connsiteY0" fmla="*/ 0 h 3429000"/>
              <a:gd name="connsiteX1" fmla="*/ 2964628 w 3086667"/>
              <a:gd name="connsiteY1" fmla="*/ 167699 h 3429000"/>
              <a:gd name="connsiteX2" fmla="*/ 3086667 w 3086667"/>
              <a:gd name="connsiteY2" fmla="*/ 226489 h 3429000"/>
              <a:gd name="connsiteX3" fmla="*/ 3086667 w 3086667"/>
              <a:gd name="connsiteY3" fmla="*/ 3429000 h 3429000"/>
              <a:gd name="connsiteX4" fmla="*/ 440639 w 3086667"/>
              <a:gd name="connsiteY4" fmla="*/ 3429000 h 3429000"/>
              <a:gd name="connsiteX5" fmla="*/ 364451 w 3086667"/>
              <a:gd name="connsiteY5" fmla="*/ 3327116 h 3429000"/>
              <a:gd name="connsiteX6" fmla="*/ 0 w 3086667"/>
              <a:gd name="connsiteY6" fmla="*/ 2133985 h 3429000"/>
              <a:gd name="connsiteX7" fmla="*/ 2133985 w 3086667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86667" h="3429000">
                <a:moveTo>
                  <a:pt x="2133985" y="0"/>
                </a:moveTo>
                <a:cubicBezTo>
                  <a:pt x="2428627" y="0"/>
                  <a:pt x="2709322" y="59714"/>
                  <a:pt x="2964628" y="167699"/>
                </a:cubicBezTo>
                <a:lnTo>
                  <a:pt x="3086667" y="226489"/>
                </a:lnTo>
                <a:lnTo>
                  <a:pt x="3086667" y="3429000"/>
                </a:lnTo>
                <a:lnTo>
                  <a:pt x="440639" y="3429000"/>
                </a:lnTo>
                <a:lnTo>
                  <a:pt x="364451" y="3327116"/>
                </a:lnTo>
                <a:cubicBezTo>
                  <a:pt x="134356" y="2986530"/>
                  <a:pt x="0" y="2575948"/>
                  <a:pt x="0" y="2133985"/>
                </a:cubicBezTo>
                <a:cubicBezTo>
                  <a:pt x="0" y="955418"/>
                  <a:pt x="955418" y="0"/>
                  <a:pt x="2133985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35" name="Graphic 34">
            <a:extLst>
              <a:ext uri="{FF2B5EF4-FFF2-40B4-BE49-F238E27FC236}">
                <a16:creationId xmlns:a16="http://schemas.microsoft.com/office/drawing/2014/main" id="{6FEF5495-925E-4DBE-A677-EF910F826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1935" t="10861" r="33955" b="27347"/>
          <a:stretch/>
        </p:blipFill>
        <p:spPr>
          <a:xfrm>
            <a:off x="9972468" y="4341999"/>
            <a:ext cx="2239201" cy="252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8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3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BDACBDB-9C38-4364-A45F-E430E57D7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E84FA0A4-DC00-4A44-912A-BAC6A6C131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4" name="Decorative Circles">
            <a:extLst>
              <a:ext uri="{FF2B5EF4-FFF2-40B4-BE49-F238E27FC236}">
                <a16:creationId xmlns:a16="http://schemas.microsoft.com/office/drawing/2014/main" id="{2880F677-3490-475B-ABC2-E84BDEC5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4277" y="956155"/>
            <a:ext cx="9049452" cy="1836961"/>
            <a:chOff x="374277" y="956155"/>
            <a:chExt cx="9049452" cy="1836961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A7BBAE30-715D-4400-9E05-1E39217EC8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06096" y="1977248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F9419BD-66B8-4B5D-979F-64863DD321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68530" y="9561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0E411BB-D3CD-40AD-9676-915898DABD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10362" y="235440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70FC9C30-25A3-47A4-9A66-92AE50359B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4277" y="190115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38C1C480-F57B-4132-A7DA-6909F076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012" y="2326675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3">
            <a:extLst>
              <a:ext uri="{FF2B5EF4-FFF2-40B4-BE49-F238E27FC236}">
                <a16:creationId xmlns:a16="http://schemas.microsoft.com/office/drawing/2014/main" id="{83530D07-6CB8-4A4F-8F6A-9BA5DAFB3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665048" y="0"/>
            <a:ext cx="4408870" cy="2474031"/>
          </a:xfrm>
          <a:custGeom>
            <a:avLst/>
            <a:gdLst>
              <a:gd name="connsiteX0" fmla="*/ 18128 w 4408870"/>
              <a:gd name="connsiteY0" fmla="*/ 0 h 2474031"/>
              <a:gd name="connsiteX1" fmla="*/ 4390742 w 4408870"/>
              <a:gd name="connsiteY1" fmla="*/ 0 h 2474031"/>
              <a:gd name="connsiteX2" fmla="*/ 4397489 w 4408870"/>
              <a:gd name="connsiteY2" fmla="*/ 44205 h 2474031"/>
              <a:gd name="connsiteX3" fmla="*/ 4408870 w 4408870"/>
              <a:gd name="connsiteY3" fmla="*/ 269596 h 2474031"/>
              <a:gd name="connsiteX4" fmla="*/ 2204435 w 4408870"/>
              <a:gd name="connsiteY4" fmla="*/ 2474031 h 2474031"/>
              <a:gd name="connsiteX5" fmla="*/ 0 w 4408870"/>
              <a:gd name="connsiteY5" fmla="*/ 269596 h 2474031"/>
              <a:gd name="connsiteX6" fmla="*/ 11381 w 4408870"/>
              <a:gd name="connsiteY6" fmla="*/ 44205 h 247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8870" h="2474031">
                <a:moveTo>
                  <a:pt x="18128" y="0"/>
                </a:moveTo>
                <a:lnTo>
                  <a:pt x="4390742" y="0"/>
                </a:lnTo>
                <a:lnTo>
                  <a:pt x="4397489" y="44205"/>
                </a:lnTo>
                <a:cubicBezTo>
                  <a:pt x="4405015" y="118312"/>
                  <a:pt x="4408870" y="193504"/>
                  <a:pt x="4408870" y="269596"/>
                </a:cubicBezTo>
                <a:cubicBezTo>
                  <a:pt x="4408870" y="1487072"/>
                  <a:pt x="3421911" y="2474031"/>
                  <a:pt x="2204435" y="2474031"/>
                </a:cubicBezTo>
                <a:cubicBezTo>
                  <a:pt x="986959" y="2474031"/>
                  <a:pt x="0" y="1487072"/>
                  <a:pt x="0" y="269596"/>
                </a:cubicBezTo>
                <a:cubicBezTo>
                  <a:pt x="0" y="193504"/>
                  <a:pt x="3855" y="118312"/>
                  <a:pt x="11381" y="44205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Graphic 92">
            <a:extLst>
              <a:ext uri="{FF2B5EF4-FFF2-40B4-BE49-F238E27FC236}">
                <a16:creationId xmlns:a16="http://schemas.microsoft.com/office/drawing/2014/main" id="{94965F7A-44F2-4AEF-8A25-106E57C63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832" t="48467" r="13582" b="10444"/>
          <a:stretch/>
        </p:blipFill>
        <p:spPr>
          <a:xfrm>
            <a:off x="688614" y="34965"/>
            <a:ext cx="4368276" cy="2507327"/>
          </a:xfrm>
          <a:prstGeom prst="rect">
            <a:avLst/>
          </a:prstGeom>
        </p:spPr>
      </p:pic>
      <p:sp>
        <p:nvSpPr>
          <p:cNvPr id="95" name="Oval 4">
            <a:extLst>
              <a:ext uri="{FF2B5EF4-FFF2-40B4-BE49-F238E27FC236}">
                <a16:creationId xmlns:a16="http://schemas.microsoft.com/office/drawing/2014/main" id="{A0B0F77F-92C2-4EA4-88A3-070B345D0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9152" y="94983"/>
            <a:ext cx="2698133" cy="269813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2">
            <a:extLst>
              <a:ext uri="{FF2B5EF4-FFF2-40B4-BE49-F238E27FC236}">
                <a16:creationId xmlns:a16="http://schemas.microsoft.com/office/drawing/2014/main" id="{2F3205C3-F980-4EB3-9545-9CAA456A4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9326987" y="0"/>
            <a:ext cx="2861965" cy="3133761"/>
          </a:xfrm>
          <a:custGeom>
            <a:avLst/>
            <a:gdLst>
              <a:gd name="connsiteX0" fmla="*/ 152193 w 2976254"/>
              <a:gd name="connsiteY0" fmla="*/ 0 h 3258904"/>
              <a:gd name="connsiteX1" fmla="*/ 2976254 w 2976254"/>
              <a:gd name="connsiteY1" fmla="*/ 0 h 3258904"/>
              <a:gd name="connsiteX2" fmla="*/ 2976254 w 2976254"/>
              <a:gd name="connsiteY2" fmla="*/ 3192289 h 3258904"/>
              <a:gd name="connsiteX3" fmla="*/ 2908439 w 2976254"/>
              <a:gd name="connsiteY3" fmla="*/ 3209726 h 3258904"/>
              <a:gd name="connsiteX4" fmla="*/ 2420603 w 2976254"/>
              <a:gd name="connsiteY4" fmla="*/ 3258904 h 3258904"/>
              <a:gd name="connsiteX5" fmla="*/ 0 w 2976254"/>
              <a:gd name="connsiteY5" fmla="*/ 838301 h 3258904"/>
              <a:gd name="connsiteX6" fmla="*/ 108826 w 2976254"/>
              <a:gd name="connsiteY6" fmla="*/ 118488 h 3258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76254" h="3258904">
                <a:moveTo>
                  <a:pt x="152193" y="0"/>
                </a:moveTo>
                <a:lnTo>
                  <a:pt x="2976254" y="0"/>
                </a:lnTo>
                <a:lnTo>
                  <a:pt x="2976254" y="3192289"/>
                </a:lnTo>
                <a:lnTo>
                  <a:pt x="2908439" y="3209726"/>
                </a:lnTo>
                <a:cubicBezTo>
                  <a:pt x="2750864" y="3241971"/>
                  <a:pt x="2587711" y="3258904"/>
                  <a:pt x="2420603" y="3258904"/>
                </a:cubicBezTo>
                <a:cubicBezTo>
                  <a:pt x="1083741" y="3258904"/>
                  <a:pt x="0" y="2175163"/>
                  <a:pt x="0" y="838301"/>
                </a:cubicBezTo>
                <a:cubicBezTo>
                  <a:pt x="0" y="587639"/>
                  <a:pt x="38100" y="345877"/>
                  <a:pt x="108826" y="118488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99" name="Graphic 98">
            <a:extLst>
              <a:ext uri="{FF2B5EF4-FFF2-40B4-BE49-F238E27FC236}">
                <a16:creationId xmlns:a16="http://schemas.microsoft.com/office/drawing/2014/main" id="{D916385E-2011-4632-B599-29C7D2834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biLevel thresh="2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5917" t="40037" r="12288" b="12942"/>
          <a:stretch/>
        </p:blipFill>
        <p:spPr>
          <a:xfrm rot="5400000">
            <a:off x="9216339" y="143722"/>
            <a:ext cx="3119383" cy="28319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78268-52F0-FB4A-1CCD-9C320926A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349" y="3085399"/>
            <a:ext cx="9038601" cy="20621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Thank You! Happy New Year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pic>
        <p:nvPicPr>
          <p:cNvPr id="101" name="Graphic 100">
            <a:extLst>
              <a:ext uri="{FF2B5EF4-FFF2-40B4-BE49-F238E27FC236}">
                <a16:creationId xmlns:a16="http://schemas.microsoft.com/office/drawing/2014/main" id="{A6269A2E-1142-4640-87F2-FB272B760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09151" y="94982"/>
            <a:ext cx="2698133" cy="2698133"/>
          </a:xfrm>
          <a:prstGeom prst="rect">
            <a:avLst/>
          </a:prstGeom>
        </p:spPr>
      </p:pic>
      <p:sp>
        <p:nvSpPr>
          <p:cNvPr id="103" name="Oval 1">
            <a:extLst>
              <a:ext uri="{FF2B5EF4-FFF2-40B4-BE49-F238E27FC236}">
                <a16:creationId xmlns:a16="http://schemas.microsoft.com/office/drawing/2014/main" id="{6268828B-23B3-4AF6-A838-6F0128B6F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90" y="3219078"/>
            <a:ext cx="3186814" cy="3638922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" name="Graphic 104">
            <a:extLst>
              <a:ext uri="{FF2B5EF4-FFF2-40B4-BE49-F238E27FC236}">
                <a16:creationId xmlns:a16="http://schemas.microsoft.com/office/drawing/2014/main" id="{39A1D611-C6DC-43FA-ACA3-C4E70E1BD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-42100" y="3665550"/>
            <a:ext cx="3192449" cy="31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956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4DA0203-BFB4-49DB-A205-51AD7549D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51714381-ED38-0A97-494F-EC91DA805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9073"/>
          <a:stretch/>
        </p:blipFill>
        <p:spPr>
          <a:xfrm>
            <a:off x="20" y="10"/>
            <a:ext cx="12190456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52F1BB8-9F6C-45D6-898D-65348D26B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93446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9CD718-74B6-A80E-1D71-255A042EF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143294"/>
            <a:ext cx="9923708" cy="10201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Method for Optimization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A09ABEB-FBB2-4784-AB42-132C2B7B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65714" y="236341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E19B7D6-ACF5-4FD5-9847-AA489F05B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840" y="538627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DC3951C-8573-4092-BB1C-895AB62D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3509" y="516637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897F30D-1513-46A2-A047-AEC827A0E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8803" y="1206077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484E33B-84C6-44AB-B37B-AD40DD8643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0142" y="4588038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32C2FFF-1C26-4710-B2B8-9DB486DAE1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83540" y="61691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6D50462-DF3B-4889-8D2A-9B6BE7741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42793" y="5536248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4661B72-AE95-451D-822D-E19815CF1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02762" y="6299355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73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4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6A5485D-4AF6-47BA-8BB1-44D0639B9F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8F8A1939-A162-3FD1-DDDA-00D980AABE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897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9B141D4-C8D6-48AA-95E4-9D7277D2A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47811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3AA124-DD60-BE9E-DFA0-053928FC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532995"/>
            <a:ext cx="7207683" cy="15150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Method For Energy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150435D-CA82-40CE-954B-EAF77FB12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03110" y="2889102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384E378-44EE-43CF-80E1-ECE2AF785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685100" y="3689818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8606AA2-E69C-4A42-8D9F-E9747752D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964111" y="4508034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D56DBB4-69C9-48F4-94E5-3F0B9E8D7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558942" y="5508464"/>
            <a:ext cx="703889" cy="703889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2E76EB-531B-4745-BE92-4AE3CFF5F2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784590" y="5222789"/>
            <a:ext cx="405140" cy="405140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C16CFC8-F3C3-4765-9768-9F10E6B531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48330" y="5639556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68898F-D22E-4E6A-8DD3-FE24FF0F7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370" y="5796077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21B65DAB-5A32-48EC-A4A4-64E6D1CD0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464029" y="6031429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08EC2A46-C18F-4863-B4EB-B7B873FD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588354" y="5602414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8EA60C-5FEB-439D-82C1-E1A33B9ED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85463" y="6119667"/>
            <a:ext cx="230878" cy="230878"/>
          </a:xfrm>
          <a:prstGeom prst="ellipse">
            <a:avLst/>
          </a:prstGeom>
          <a:solidFill>
            <a:schemeClr val="accent2">
              <a:lumMod val="60000"/>
              <a:lumOff val="40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BD9DC6E-71EF-4302-BD87-C70C8AFCB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442637" y="6605011"/>
            <a:ext cx="56114" cy="56114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71CABA3D-675F-405D-9552-216F2DDD12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423926" y="6611226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24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99B5B3C5-A599-465B-B2B9-866E8B208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5C84982-7DD0-43B1-8A2D-BFA4DF1B4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4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7" name="Content Placeholder 6" descr="A molecule structure with white and grey balls&#10;&#10;Description automatically generated">
            <a:extLst>
              <a:ext uri="{FF2B5EF4-FFF2-40B4-BE49-F238E27FC236}">
                <a16:creationId xmlns:a16="http://schemas.microsoft.com/office/drawing/2014/main" id="{AF4876F4-1272-C498-2819-46352977E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45" r="-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36C5C053-F6BB-464B-BDD2-9D811A249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1"/>
            <a:ext cx="489238" cy="558645"/>
          </a:xfrm>
          <a:custGeom>
            <a:avLst/>
            <a:gdLst>
              <a:gd name="connsiteX0" fmla="*/ 1156116 w 3186814"/>
              <a:gd name="connsiteY0" fmla="*/ 0 h 3638922"/>
              <a:gd name="connsiteX1" fmla="*/ 3186814 w 3186814"/>
              <a:gd name="connsiteY1" fmla="*/ 2030698 h 3638922"/>
              <a:gd name="connsiteX2" fmla="*/ 2447829 w 3186814"/>
              <a:gd name="connsiteY2" fmla="*/ 3597684 h 3638922"/>
              <a:gd name="connsiteX3" fmla="*/ 2392682 w 3186814"/>
              <a:gd name="connsiteY3" fmla="*/ 3638922 h 3638922"/>
              <a:gd name="connsiteX4" fmla="*/ 0 w 3186814"/>
              <a:gd name="connsiteY4" fmla="*/ 3638922 h 3638922"/>
              <a:gd name="connsiteX5" fmla="*/ 0 w 3186814"/>
              <a:gd name="connsiteY5" fmla="*/ 362315 h 3638922"/>
              <a:gd name="connsiteX6" fmla="*/ 20733 w 3186814"/>
              <a:gd name="connsiteY6" fmla="*/ 346811 h 3638922"/>
              <a:gd name="connsiteX7" fmla="*/ 1156116 w 3186814"/>
              <a:gd name="connsiteY7" fmla="*/ 0 h 3638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86814" h="3638922">
                <a:moveTo>
                  <a:pt x="1156116" y="0"/>
                </a:moveTo>
                <a:cubicBezTo>
                  <a:pt x="2277640" y="0"/>
                  <a:pt x="3186814" y="909174"/>
                  <a:pt x="3186814" y="2030698"/>
                </a:cubicBezTo>
                <a:cubicBezTo>
                  <a:pt x="3186814" y="2661556"/>
                  <a:pt x="2899146" y="3225224"/>
                  <a:pt x="2447829" y="3597684"/>
                </a:cubicBezTo>
                <a:lnTo>
                  <a:pt x="2392682" y="3638922"/>
                </a:lnTo>
                <a:lnTo>
                  <a:pt x="0" y="3638922"/>
                </a:lnTo>
                <a:lnTo>
                  <a:pt x="0" y="362315"/>
                </a:lnTo>
                <a:lnTo>
                  <a:pt x="20733" y="346811"/>
                </a:lnTo>
                <a:cubicBezTo>
                  <a:pt x="344835" y="127853"/>
                  <a:pt x="735545" y="0"/>
                  <a:pt x="1156116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315D1CC-8D02-4016-AD7A-097E77AAE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521037"/>
            <a:ext cx="800716" cy="800716"/>
          </a:xfrm>
          <a:prstGeom prst="ellipse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CB84D5D-9C64-4481-B8AD-C109F7DB3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895093" y="575478"/>
            <a:ext cx="113367" cy="11336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01A9D26D-082A-4101-8D75-863B7B7AB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848491" y="2156596"/>
            <a:ext cx="113367" cy="11336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A0FE0BA4-FE6E-4B91-9A1B-E373720BD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16462" y="5425189"/>
            <a:ext cx="226735" cy="226735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0E6F154-6DA5-4544-8945-8AF8DE20A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82050" y="5874923"/>
            <a:ext cx="466441" cy="466441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5558ED7-8ED9-4B7F-8138-C5B8A0EC1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033637" y="5859258"/>
            <a:ext cx="113367" cy="113367"/>
          </a:xfrm>
          <a:prstGeom prst="ellipse">
            <a:avLst/>
          </a:prstGeom>
          <a:solidFill>
            <a:srgbClr val="F39E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3E9F88F-5950-42B0-B9A3-898F9183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633000" y="6225214"/>
            <a:ext cx="94160" cy="94160"/>
          </a:xfrm>
          <a:prstGeom prst="ellipse">
            <a:avLst/>
          </a:prstGeom>
          <a:solidFill>
            <a:schemeClr val="tx2">
              <a:lumMod val="50000"/>
              <a:lumOff val="50000"/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52153" y="-1181847"/>
            <a:ext cx="6858000" cy="9221694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A3EA0-D3AF-918B-C451-50EA41A0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7736" y="565846"/>
            <a:ext cx="2513334" cy="36176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Molecule Structure</a:t>
            </a:r>
          </a:p>
        </p:txBody>
      </p:sp>
    </p:spTree>
    <p:extLst>
      <p:ext uri="{BB962C8B-B14F-4D97-AF65-F5344CB8AC3E}">
        <p14:creationId xmlns:p14="http://schemas.microsoft.com/office/powerpoint/2010/main" val="143313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5C043-CA1D-886B-60AF-51BA21791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Molecule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After</a:t>
            </a:r>
            <a:r>
              <a:rPr lang="tr-TR" dirty="0"/>
              <a:t> </a:t>
            </a:r>
            <a:r>
              <a:rPr lang="tr-TR" dirty="0" err="1"/>
              <a:t>Optimization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D70DA2-B262-AE8F-9E8A-0D13AFDCA5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1546621"/>
              </p:ext>
            </p:extLst>
          </p:nvPr>
        </p:nvGraphicFramePr>
        <p:xfrm>
          <a:off x="777874" y="1825625"/>
          <a:ext cx="10194926" cy="403946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047799">
                  <a:extLst>
                    <a:ext uri="{9D8B030D-6E8A-4147-A177-3AD203B41FA5}">
                      <a16:colId xmlns:a16="http://schemas.microsoft.com/office/drawing/2014/main" val="3937467299"/>
                    </a:ext>
                  </a:extLst>
                </a:gridCol>
                <a:gridCol w="4147127">
                  <a:extLst>
                    <a:ext uri="{9D8B030D-6E8A-4147-A177-3AD203B41FA5}">
                      <a16:colId xmlns:a16="http://schemas.microsoft.com/office/drawing/2014/main" val="2405570556"/>
                    </a:ext>
                  </a:extLst>
                </a:gridCol>
              </a:tblGrid>
              <a:tr h="1346489">
                <a:tc>
                  <a:txBody>
                    <a:bodyPr/>
                    <a:lstStyle/>
                    <a:p>
                      <a:r>
                        <a:rPr lang="tr-TR" sz="3200" b="1" dirty="0" err="1"/>
                        <a:t>Molecule</a:t>
                      </a:r>
                      <a:r>
                        <a:rPr lang="tr-TR" sz="3200" b="1" dirty="0"/>
                        <a:t> </a:t>
                      </a:r>
                      <a:r>
                        <a:rPr lang="tr-TR" sz="3200" b="1" dirty="0" err="1"/>
                        <a:t>Dihedral</a:t>
                      </a:r>
                      <a:r>
                        <a:rPr lang="tr-TR" sz="3200" b="1" dirty="0"/>
                        <a:t> </a:t>
                      </a:r>
                      <a:r>
                        <a:rPr lang="tr-TR" sz="3200" b="1" dirty="0" err="1"/>
                        <a:t>Angle</a:t>
                      </a:r>
                      <a:r>
                        <a:rPr lang="tr-TR" sz="3200" b="1" dirty="0"/>
                        <a:t> 5-4-13-16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b="1" dirty="0"/>
                        <a:t>-71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3055406"/>
                  </a:ext>
                </a:extLst>
              </a:tr>
              <a:tr h="1346489">
                <a:tc>
                  <a:txBody>
                    <a:bodyPr/>
                    <a:lstStyle/>
                    <a:p>
                      <a:r>
                        <a:rPr lang="tr-TR" sz="3200" b="1" dirty="0" err="1"/>
                        <a:t>Molecule</a:t>
                      </a:r>
                      <a:r>
                        <a:rPr lang="tr-TR" sz="3200" b="1" dirty="0"/>
                        <a:t> </a:t>
                      </a:r>
                      <a:r>
                        <a:rPr lang="tr-TR" sz="3200" b="1" dirty="0" err="1"/>
                        <a:t>Angle</a:t>
                      </a:r>
                      <a:r>
                        <a:rPr lang="tr-TR" sz="3200" b="1" dirty="0"/>
                        <a:t> </a:t>
                      </a:r>
                      <a:r>
                        <a:rPr lang="tr-TR" sz="3200" b="1" dirty="0" err="1"/>
                        <a:t>Between</a:t>
                      </a:r>
                      <a:r>
                        <a:rPr lang="tr-TR" sz="3200" b="1" dirty="0"/>
                        <a:t> 4-3-16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3200" b="1" dirty="0"/>
                        <a:t>122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02693"/>
                  </a:ext>
                </a:extLst>
              </a:tr>
              <a:tr h="1346489">
                <a:tc>
                  <a:txBody>
                    <a:bodyPr/>
                    <a:lstStyle/>
                    <a:p>
                      <a:r>
                        <a:rPr lang="tr-TR" sz="3200" b="1" dirty="0"/>
                        <a:t>E(RHF)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b="1" dirty="0"/>
                        <a:t>-607.</a:t>
                      </a:r>
                      <a:r>
                        <a:rPr lang="tr-TR" sz="3200" b="1" dirty="0"/>
                        <a:t>11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238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466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E503E53-AEC1-722A-3270-7404BBFEE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952023"/>
            <a:ext cx="2862591" cy="2719400"/>
          </a:xfrm>
        </p:spPr>
        <p:txBody>
          <a:bodyPr anchor="ctr">
            <a:normAutofit/>
          </a:bodyPr>
          <a:lstStyle/>
          <a:p>
            <a:r>
              <a:rPr lang="tr-TR" sz="4400" dirty="0" err="1"/>
              <a:t>Result</a:t>
            </a:r>
            <a:r>
              <a:rPr lang="tr-TR" sz="4400" dirty="0"/>
              <a:t> </a:t>
            </a:r>
            <a:r>
              <a:rPr lang="tr-TR" sz="4400" dirty="0" err="1"/>
              <a:t>After</a:t>
            </a:r>
            <a:r>
              <a:rPr lang="tr-TR" sz="4400" dirty="0"/>
              <a:t> </a:t>
            </a:r>
            <a:r>
              <a:rPr lang="tr-TR" sz="4400" dirty="0" err="1"/>
              <a:t>Energy</a:t>
            </a:r>
            <a:r>
              <a:rPr lang="tr-TR" sz="4400" dirty="0"/>
              <a:t> </a:t>
            </a:r>
            <a:r>
              <a:rPr lang="tr-TR" sz="4400" dirty="0" err="1"/>
              <a:t>Calculation</a:t>
            </a:r>
            <a:endParaRPr lang="en-US" sz="4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3F8B63-5BED-9D6D-602F-23EE8F6230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588340"/>
              </p:ext>
            </p:extLst>
          </p:nvPr>
        </p:nvGraphicFramePr>
        <p:xfrm>
          <a:off x="3802588" y="515708"/>
          <a:ext cx="7552120" cy="6121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6246">
                  <a:extLst>
                    <a:ext uri="{9D8B030D-6E8A-4147-A177-3AD203B41FA5}">
                      <a16:colId xmlns:a16="http://schemas.microsoft.com/office/drawing/2014/main" val="3217048310"/>
                    </a:ext>
                  </a:extLst>
                </a:gridCol>
                <a:gridCol w="3759628">
                  <a:extLst>
                    <a:ext uri="{9D8B030D-6E8A-4147-A177-3AD203B41FA5}">
                      <a16:colId xmlns:a16="http://schemas.microsoft.com/office/drawing/2014/main" val="2818524453"/>
                    </a:ext>
                  </a:extLst>
                </a:gridCol>
                <a:gridCol w="1896246">
                  <a:extLst>
                    <a:ext uri="{9D8B030D-6E8A-4147-A177-3AD203B41FA5}">
                      <a16:colId xmlns:a16="http://schemas.microsoft.com/office/drawing/2014/main" val="2346302114"/>
                    </a:ext>
                  </a:extLst>
                </a:gridCol>
              </a:tblGrid>
              <a:tr h="342279"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>
                          <a:effectLst/>
                        </a:rPr>
                        <a:t>f </a:t>
                      </a:r>
                      <a:r>
                        <a:rPr lang="tr-TR" sz="2800" u="none" strike="noStrike" dirty="0" err="1">
                          <a:effectLst/>
                        </a:rPr>
                        <a:t>results</a:t>
                      </a:r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2800" u="none" strike="noStrike" dirty="0" err="1">
                          <a:effectLst/>
                        </a:rPr>
                        <a:t>Excited</a:t>
                      </a:r>
                      <a:r>
                        <a:rPr lang="tr-TR" sz="2800" u="none" strike="noStrike" dirty="0">
                          <a:effectLst/>
                        </a:rPr>
                        <a:t> </a:t>
                      </a:r>
                      <a:r>
                        <a:rPr lang="tr-TR" sz="2800" u="none" strike="noStrike" dirty="0" err="1">
                          <a:effectLst/>
                        </a:rPr>
                        <a:t>State</a:t>
                      </a:r>
                      <a:r>
                        <a:rPr lang="tr-TR" sz="2800" u="none" strike="noStrike" dirty="0">
                          <a:effectLst/>
                        </a:rPr>
                        <a:t>  1:  </a:t>
                      </a:r>
                      <a:r>
                        <a:rPr lang="tr-TR" sz="2800" u="none" strike="noStrike" dirty="0" err="1">
                          <a:effectLst/>
                        </a:rPr>
                        <a:t>eV</a:t>
                      </a:r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800" u="none" strike="noStrike" dirty="0" err="1">
                          <a:effectLst/>
                        </a:rPr>
                        <a:t>Angle</a:t>
                      </a:r>
                      <a:endParaRPr lang="tr-TR" sz="2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2520779813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0.2926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4.4312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r>
                        <a:rPr lang="tr-TR" sz="2000" b="1" u="none" strike="noStrike" dirty="0">
                          <a:effectLst/>
                        </a:rPr>
                        <a:t>  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20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2355664847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0.1475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3.9900 eV  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40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4253513006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0.0179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3.5975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r>
                        <a:rPr lang="tr-TR" sz="2000" b="1" u="none" strike="noStrike" dirty="0">
                          <a:effectLst/>
                        </a:rPr>
                        <a:t>  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60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3350341375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0.018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3.5932 eV  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80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2299559798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0.152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4.0100 eV  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100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1039876069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0.3168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4.4852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r>
                        <a:rPr lang="tr-TR" sz="2000" b="1" u="none" strike="noStrike" dirty="0">
                          <a:effectLst/>
                        </a:rPr>
                        <a:t>  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120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2610011348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0.0218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4.6312 eV  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140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1694456229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0.0186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4.6480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r>
                        <a:rPr lang="tr-TR" sz="2000" b="1" u="none" strike="noStrike" dirty="0">
                          <a:effectLst/>
                        </a:rPr>
                        <a:t>  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160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1584971439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0.0243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4.5960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r>
                        <a:rPr lang="tr-TR" sz="2000" b="1" u="none" strike="noStrike" dirty="0">
                          <a:effectLst/>
                        </a:rPr>
                        <a:t>  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180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631652277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0.1443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3.9715 eV  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200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3085079672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0.1443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3.9715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r>
                        <a:rPr lang="tr-TR" sz="2000" b="1" u="none" strike="noStrike" dirty="0">
                          <a:effectLst/>
                        </a:rPr>
                        <a:t>  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220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539485719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0.0176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3.5756 eV  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240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1561394080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0.0179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3.5725 eV  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260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3186454603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0.1506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3.9975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r>
                        <a:rPr lang="tr-TR" sz="2000" b="1" u="none" strike="noStrike" dirty="0">
                          <a:effectLst/>
                        </a:rPr>
                        <a:t>  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280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3185483390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0.3281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4.4853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r>
                        <a:rPr lang="tr-TR" sz="2000" b="1" u="none" strike="noStrike" dirty="0">
                          <a:effectLst/>
                        </a:rPr>
                        <a:t>  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300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3967879523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0.021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4.6350 eV  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320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3327270801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0.0189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4.6493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r>
                        <a:rPr lang="tr-TR" sz="2000" b="1" u="none" strike="noStrike" dirty="0">
                          <a:effectLst/>
                        </a:rPr>
                        <a:t>  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340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66323299"/>
                  </a:ext>
                </a:extLst>
              </a:tr>
              <a:tr h="294192"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>
                          <a:effectLst/>
                        </a:rPr>
                        <a:t>0.0277</a:t>
                      </a:r>
                      <a:endParaRPr lang="tr-TR" sz="20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4.5980 </a:t>
                      </a:r>
                      <a:r>
                        <a:rPr lang="tr-TR" sz="2000" b="1" u="none" strike="noStrike" dirty="0" err="1">
                          <a:effectLst/>
                        </a:rPr>
                        <a:t>eV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2000" b="1" u="none" strike="noStrike" dirty="0">
                          <a:effectLst/>
                        </a:rPr>
                        <a:t>360</a:t>
                      </a:r>
                      <a:endParaRPr lang="tr-TR" sz="20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989" marR="10989" marT="10989" marB="0" anchor="b"/>
                </a:tc>
                <a:extLst>
                  <a:ext uri="{0D108BD9-81ED-4DB2-BD59-A6C34878D82A}">
                    <a16:rowId xmlns:a16="http://schemas.microsoft.com/office/drawing/2014/main" val="4616435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9856ADD-38EA-2BEF-E8F7-08513A524CC2}"/>
              </a:ext>
            </a:extLst>
          </p:cNvPr>
          <p:cNvSpPr txBox="1"/>
          <p:nvPr/>
        </p:nvSpPr>
        <p:spPr>
          <a:xfrm>
            <a:off x="244914" y="3490005"/>
            <a:ext cx="33885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sz="2400" dirty="0"/>
              <a:t>54</a:t>
            </a:r>
            <a:r>
              <a:rPr lang="tr-TR" sz="2400" dirty="0">
                <a:sym typeface="Wingdings" panose="05000000000000000000" pitchFamily="2" charset="2"/>
              </a:rPr>
              <a:t>55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tr-TR" sz="2400" dirty="0">
                <a:sym typeface="Wingdings" panose="05000000000000000000" pitchFamily="2" charset="2"/>
              </a:rPr>
              <a:t>HOMO </a:t>
            </a:r>
            <a:r>
              <a:rPr lang="tr-TR" sz="2400" dirty="0" err="1">
                <a:sym typeface="Wingdings" panose="05000000000000000000" pitchFamily="2" charset="2"/>
              </a:rPr>
              <a:t>to</a:t>
            </a:r>
            <a:r>
              <a:rPr lang="tr-TR" sz="2400" dirty="0">
                <a:sym typeface="Wingdings" panose="05000000000000000000" pitchFamily="2" charset="2"/>
              </a:rPr>
              <a:t> LUMO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tr-TR" sz="2400" dirty="0"/>
              <a:t>On </a:t>
            </a:r>
            <a:r>
              <a:rPr lang="tr-TR" sz="2400" dirty="0" err="1"/>
              <a:t>angle</a:t>
            </a:r>
            <a:r>
              <a:rPr lang="tr-TR" sz="2400" dirty="0"/>
              <a:t> 160, 54</a:t>
            </a:r>
            <a:r>
              <a:rPr lang="tr-TR" sz="2400" dirty="0">
                <a:sym typeface="Wingdings" panose="05000000000000000000" pitchFamily="2" charset="2"/>
              </a:rPr>
              <a:t>55</a:t>
            </a:r>
            <a:r>
              <a:rPr lang="tr-TR" sz="2400" dirty="0"/>
              <a:t>: </a:t>
            </a:r>
            <a:r>
              <a:rPr lang="en-US" sz="2400" dirty="0"/>
              <a:t>Excited State</a:t>
            </a:r>
            <a:r>
              <a:rPr lang="tr-TR" sz="2400" dirty="0"/>
              <a:t> </a:t>
            </a:r>
            <a:r>
              <a:rPr lang="en-US" sz="2400" dirty="0"/>
              <a:t>2:      Singlet-A      4.8930 eV  253.39 nm</a:t>
            </a:r>
          </a:p>
        </p:txBody>
      </p:sp>
    </p:spTree>
    <p:extLst>
      <p:ext uri="{BB962C8B-B14F-4D97-AF65-F5344CB8AC3E}">
        <p14:creationId xmlns:p14="http://schemas.microsoft.com/office/powerpoint/2010/main" val="1792120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57908DE9-5647-483E-B731-49D34A839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26962B4-5DCE-4745-A877-F7237DA68D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FFC31C6D-653C-4C57-B226-ED6CE571F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2590" y="0"/>
            <a:ext cx="8389411" cy="6858000"/>
          </a:xfrm>
          <a:custGeom>
            <a:avLst/>
            <a:gdLst>
              <a:gd name="connsiteX0" fmla="*/ 1405847 w 8389411"/>
              <a:gd name="connsiteY0" fmla="*/ 0 h 6858000"/>
              <a:gd name="connsiteX1" fmla="*/ 8389411 w 8389411"/>
              <a:gd name="connsiteY1" fmla="*/ 0 h 6858000"/>
              <a:gd name="connsiteX2" fmla="*/ 8389411 w 8389411"/>
              <a:gd name="connsiteY2" fmla="*/ 6858000 h 6858000"/>
              <a:gd name="connsiteX3" fmla="*/ 1403382 w 8389411"/>
              <a:gd name="connsiteY3" fmla="*/ 6858000 h 6858000"/>
              <a:gd name="connsiteX4" fmla="*/ 1126450 w 8389411"/>
              <a:gd name="connsiteY4" fmla="*/ 6554701 h 6858000"/>
              <a:gd name="connsiteX5" fmla="*/ 0 w 8389411"/>
              <a:gd name="connsiteY5" fmla="*/ 3431347 h 6858000"/>
              <a:gd name="connsiteX6" fmla="*/ 1281495 w 8389411"/>
              <a:gd name="connsiteY6" fmla="*/ 12982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89411" h="6858000">
                <a:moveTo>
                  <a:pt x="1405847" y="0"/>
                </a:moveTo>
                <a:lnTo>
                  <a:pt x="8389411" y="0"/>
                </a:lnTo>
                <a:lnTo>
                  <a:pt x="8389411" y="6858000"/>
                </a:lnTo>
                <a:lnTo>
                  <a:pt x="1403382" y="6858000"/>
                </a:lnTo>
                <a:lnTo>
                  <a:pt x="1126450" y="6554701"/>
                </a:lnTo>
                <a:cubicBezTo>
                  <a:pt x="422736" y="5705928"/>
                  <a:pt x="0" y="4617776"/>
                  <a:pt x="0" y="3431347"/>
                </a:cubicBezTo>
                <a:cubicBezTo>
                  <a:pt x="0" y="2160173"/>
                  <a:pt x="485281" y="1001818"/>
                  <a:pt x="1281495" y="12982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59" name="decorative circles">
            <a:extLst>
              <a:ext uri="{FF2B5EF4-FFF2-40B4-BE49-F238E27FC236}">
                <a16:creationId xmlns:a16="http://schemas.microsoft.com/office/drawing/2014/main" id="{C310B041-3468-403A-926B-E3C1CF443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4914" y="299808"/>
            <a:ext cx="11521822" cy="6038357"/>
            <a:chOff x="244914" y="299808"/>
            <a:chExt cx="11521822" cy="6038357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295" y="51570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3902316-BF90-4159-9FD2-6CFCCF7BE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5899" y="5741646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0333" y="6032385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914" y="5821038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F263AD-01EB-06A4-F9E9-96F1E1D2F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952022"/>
            <a:ext cx="2752437" cy="5157049"/>
          </a:xfrm>
        </p:spPr>
        <p:txBody>
          <a:bodyPr anchor="ctr">
            <a:normAutofit/>
          </a:bodyPr>
          <a:lstStyle/>
          <a:p>
            <a:r>
              <a:rPr lang="tr-TR" sz="4000" dirty="0" err="1"/>
              <a:t>Results</a:t>
            </a:r>
            <a:r>
              <a:rPr lang="tr-TR" sz="4000" dirty="0"/>
              <a:t> </a:t>
            </a:r>
            <a:r>
              <a:rPr lang="tr-TR" sz="4000" dirty="0" err="1"/>
              <a:t>After</a:t>
            </a:r>
            <a:r>
              <a:rPr lang="tr-TR" sz="4000" dirty="0"/>
              <a:t> </a:t>
            </a:r>
            <a:r>
              <a:rPr lang="tr-TR" sz="4000" dirty="0" err="1"/>
              <a:t>Energy</a:t>
            </a:r>
            <a:r>
              <a:rPr lang="tr-TR" sz="4000" dirty="0"/>
              <a:t> </a:t>
            </a:r>
            <a:r>
              <a:rPr lang="tr-TR" sz="4000" dirty="0" err="1"/>
              <a:t>Calculations</a:t>
            </a:r>
            <a:endParaRPr lang="en-US" sz="4000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9994DD2-69D5-F788-D964-44BE2A3D0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9843096"/>
              </p:ext>
            </p:extLst>
          </p:nvPr>
        </p:nvGraphicFramePr>
        <p:xfrm>
          <a:off x="2959438" y="463058"/>
          <a:ext cx="8430634" cy="573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246">
                  <a:extLst>
                    <a:ext uri="{9D8B030D-6E8A-4147-A177-3AD203B41FA5}">
                      <a16:colId xmlns:a16="http://schemas.microsoft.com/office/drawing/2014/main" val="1647220162"/>
                    </a:ext>
                  </a:extLst>
                </a:gridCol>
                <a:gridCol w="2117896">
                  <a:extLst>
                    <a:ext uri="{9D8B030D-6E8A-4147-A177-3AD203B41FA5}">
                      <a16:colId xmlns:a16="http://schemas.microsoft.com/office/drawing/2014/main" val="2740265099"/>
                    </a:ext>
                  </a:extLst>
                </a:gridCol>
                <a:gridCol w="2104246">
                  <a:extLst>
                    <a:ext uri="{9D8B030D-6E8A-4147-A177-3AD203B41FA5}">
                      <a16:colId xmlns:a16="http://schemas.microsoft.com/office/drawing/2014/main" val="2231480008"/>
                    </a:ext>
                  </a:extLst>
                </a:gridCol>
                <a:gridCol w="2104246">
                  <a:extLst>
                    <a:ext uri="{9D8B030D-6E8A-4147-A177-3AD203B41FA5}">
                      <a16:colId xmlns:a16="http://schemas.microsoft.com/office/drawing/2014/main" val="2205588215"/>
                    </a:ext>
                  </a:extLst>
                </a:gridCol>
              </a:tblGrid>
              <a:tr h="257853"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 err="1">
                          <a:effectLst/>
                        </a:rPr>
                        <a:t>Angle</a:t>
                      </a:r>
                      <a:r>
                        <a:rPr lang="tr-TR" sz="2000" u="none" strike="noStrike" dirty="0">
                          <a:effectLst/>
                        </a:rPr>
                        <a:t>(˚)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effectLst/>
                        </a:rPr>
                        <a:t>∆E (eV)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>
                          <a:effectLst/>
                        </a:rPr>
                        <a:t>E</a:t>
                      </a:r>
                      <a:r>
                        <a:rPr lang="tr-TR" sz="2000" u="none" strike="noStrike" baseline="-25000">
                          <a:effectLst/>
                        </a:rPr>
                        <a:t>s0</a:t>
                      </a:r>
                      <a:r>
                        <a:rPr lang="tr-TR" sz="2000" u="none" strike="noStrike">
                          <a:effectLst/>
                        </a:rPr>
                        <a:t> (eV)</a:t>
                      </a:r>
                      <a:endParaRPr lang="tr-TR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2000" u="none" strike="noStrike" dirty="0">
                          <a:effectLst/>
                        </a:rPr>
                        <a:t>E</a:t>
                      </a:r>
                      <a:r>
                        <a:rPr lang="tr-TR" sz="2000" u="none" strike="noStrike" baseline="-25000" dirty="0">
                          <a:effectLst/>
                        </a:rPr>
                        <a:t>s1</a:t>
                      </a:r>
                      <a:r>
                        <a:rPr lang="tr-TR" sz="2000" u="none" strike="noStrike" dirty="0">
                          <a:effectLst/>
                        </a:rPr>
                        <a:t> (</a:t>
                      </a:r>
                      <a:r>
                        <a:rPr lang="tr-TR" sz="2000" u="none" strike="noStrike" dirty="0" err="1">
                          <a:effectLst/>
                        </a:rPr>
                        <a:t>eV</a:t>
                      </a:r>
                      <a:r>
                        <a:rPr lang="tr-TR" sz="2000" u="none" strike="noStrike" dirty="0">
                          <a:effectLst/>
                        </a:rPr>
                        <a:t>)</a:t>
                      </a:r>
                      <a:endParaRPr lang="tr-TR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3808238197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effectLst/>
                        </a:rPr>
                        <a:t>10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effectLst/>
                        </a:rPr>
                        <a:t>19.14649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effectLst/>
                        </a:rPr>
                        <a:t>-16630.2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effectLst/>
                        </a:rPr>
                        <a:t>-16611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1903145939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20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18.26348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-16611.8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319898589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40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18.91138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-16630.2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82611219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60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19.09778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-16630.2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-16611.1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3890462779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80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19.10648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-16630.2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-16611.1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965683290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100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effectLst/>
                        </a:rPr>
                        <a:t>18.92199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-16630.2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2257797260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120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18.41504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-16611.8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84343962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140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3.355438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-16626.9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3029382845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160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5.295883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-16624.7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1952404277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180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4.337769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-16629.8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-16625.5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2598624800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200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effectLst/>
                        </a:rPr>
                        <a:t>18.72471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effectLst/>
                        </a:rPr>
                        <a:t>-16630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330847375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220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18.89886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-16630.2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4157782791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240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19.09696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-16630.2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-16611.1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2403235359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260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19.10567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-16630.2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-16611.1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3154457598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280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18.91764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-16630.2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-16611.3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1803395308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300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18.65559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effectLst/>
                        </a:rPr>
                        <a:t>-16611.6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612597357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320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2.875701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-16630.2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-16627.4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2861735013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340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5.302686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-16629.9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-16624.6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2622159348"/>
                  </a:ext>
                </a:extLst>
              </a:tr>
              <a:tr h="257853"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360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4.871113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>
                          <a:effectLst/>
                        </a:rPr>
                        <a:t>-16629.7</a:t>
                      </a:r>
                      <a:endParaRPr lang="tr-TR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800" b="1" u="none" strike="noStrike" dirty="0">
                          <a:effectLst/>
                        </a:rPr>
                        <a:t>-16624.9</a:t>
                      </a:r>
                      <a:endParaRPr lang="tr-TR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0736" marR="10736" marT="10736" marB="0" anchor="b"/>
                </a:tc>
                <a:extLst>
                  <a:ext uri="{0D108BD9-81ED-4DB2-BD59-A6C34878D82A}">
                    <a16:rowId xmlns:a16="http://schemas.microsoft.com/office/drawing/2014/main" val="2657287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455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125">
            <a:extLst>
              <a:ext uri="{FF2B5EF4-FFF2-40B4-BE49-F238E27FC236}">
                <a16:creationId xmlns:a16="http://schemas.microsoft.com/office/drawing/2014/main" id="{137F52B3-08B4-4D76-BFE5-EC4413E49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EC157D4-C211-47CF-9526-9BC11484A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28" name="decorative circles">
            <a:extLst>
              <a:ext uri="{FF2B5EF4-FFF2-40B4-BE49-F238E27FC236}">
                <a16:creationId xmlns:a16="http://schemas.microsoft.com/office/drawing/2014/main" id="{F086E6B5-2390-45BD-B5EA-EDF4B6461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62361" y="253193"/>
            <a:ext cx="11848380" cy="6229550"/>
            <a:chOff x="162361" y="253193"/>
            <a:chExt cx="11848380" cy="6229550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4D2C49A-33C3-4048-8267-6907CA622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0439" y="253193"/>
              <a:ext cx="150552" cy="150552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F65CBEB7-29CF-4F21-ABB7-012581304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44300" y="44305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9C900504-84D3-4813-B737-775C16F8F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134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C54A3D21-5E60-4B25-890E-FA22F16436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361" y="366560"/>
              <a:ext cx="309716" cy="309716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F04BF80-E9DB-4641-8EA2-51698324F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50638" y="5886224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34395B9-3F83-49A4-9275-0A315D88F5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5072" y="6176963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9653" y="596561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85274A-C754-65CD-2D0E-FB9993D1E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78" y="5466944"/>
            <a:ext cx="10773422" cy="786145"/>
          </a:xfrm>
        </p:spPr>
        <p:txBody>
          <a:bodyPr anchor="t">
            <a:normAutofit/>
          </a:bodyPr>
          <a:lstStyle/>
          <a:p>
            <a:r>
              <a:rPr lang="tr-TR" sz="4400" dirty="0" err="1"/>
              <a:t>Graph</a:t>
            </a:r>
            <a:endParaRPr lang="en-US" sz="4400" baseline="-25000" dirty="0"/>
          </a:p>
        </p:txBody>
      </p:sp>
      <p:graphicFrame>
        <p:nvGraphicFramePr>
          <p:cNvPr id="133" name="Content Placeholder 10">
            <a:extLst>
              <a:ext uri="{FF2B5EF4-FFF2-40B4-BE49-F238E27FC236}">
                <a16:creationId xmlns:a16="http://schemas.microsoft.com/office/drawing/2014/main" id="{47BA97A9-3344-85B4-8E18-B67C13A03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833589"/>
              </p:ext>
            </p:extLst>
          </p:nvPr>
        </p:nvGraphicFramePr>
        <p:xfrm>
          <a:off x="777875" y="328468"/>
          <a:ext cx="10973138" cy="4964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32360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8A6AD-BD62-34ED-F0B2-D4A5AB13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Graphs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5DCDFB6-CF97-22D0-4B37-186DCD89E7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8191465"/>
              </p:ext>
            </p:extLst>
          </p:nvPr>
        </p:nvGraphicFramePr>
        <p:xfrm>
          <a:off x="206990" y="1825623"/>
          <a:ext cx="3816857" cy="3310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F5B083B-52AC-18C2-E6EA-75185FF742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1679665"/>
              </p:ext>
            </p:extLst>
          </p:nvPr>
        </p:nvGraphicFramePr>
        <p:xfrm>
          <a:off x="4400831" y="1825623"/>
          <a:ext cx="3745150" cy="3310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A37C3E3-C58D-65F2-849A-B240A916C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0883422"/>
              </p:ext>
            </p:extLst>
          </p:nvPr>
        </p:nvGraphicFramePr>
        <p:xfrm>
          <a:off x="8522965" y="1825623"/>
          <a:ext cx="3365770" cy="33105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20393850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517</TotalTime>
  <Words>349</Words>
  <Application>Microsoft Office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Aptos Narrow</vt:lpstr>
      <vt:lpstr>Arial</vt:lpstr>
      <vt:lpstr>AvenirNext LT Pro Medium</vt:lpstr>
      <vt:lpstr>Calibri</vt:lpstr>
      <vt:lpstr>Century Schoolbook</vt:lpstr>
      <vt:lpstr>Gill Sans Nova</vt:lpstr>
      <vt:lpstr>Wingdings</vt:lpstr>
      <vt:lpstr>Wingdings 2</vt:lpstr>
      <vt:lpstr>ConfettiVTI</vt:lpstr>
      <vt:lpstr>View</vt:lpstr>
      <vt:lpstr>  Homework 5 Calculation of Excited Energy For  4-(2,5-Dimethyl-1-pyrrolyl)benzonitrile (DMABN)</vt:lpstr>
      <vt:lpstr>Method for Optimization</vt:lpstr>
      <vt:lpstr>Method For Energy</vt:lpstr>
      <vt:lpstr>Molecule Structure</vt:lpstr>
      <vt:lpstr>Molecule Result After Optimization</vt:lpstr>
      <vt:lpstr>Result After Energy Calculation</vt:lpstr>
      <vt:lpstr>Results After Energy Calculations</vt:lpstr>
      <vt:lpstr>Graph</vt:lpstr>
      <vt:lpstr>Graphs</vt:lpstr>
      <vt:lpstr>PowerPoint Presentation</vt:lpstr>
      <vt:lpstr>Literature result in UV-Vis </vt:lpstr>
      <vt:lpstr>Thank You! Happy New Year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Nurefşan Nazlı YÜZÜKIRMIZI</dc:creator>
  <cp:lastModifiedBy>Nurefşan Nazlı YÜZÜKIRMIZI</cp:lastModifiedBy>
  <cp:revision>2</cp:revision>
  <dcterms:created xsi:type="dcterms:W3CDTF">2024-12-25T13:21:07Z</dcterms:created>
  <dcterms:modified xsi:type="dcterms:W3CDTF">2024-12-26T07:26:09Z</dcterms:modified>
</cp:coreProperties>
</file>