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78" r:id="rId7"/>
    <p:sldId id="260" r:id="rId8"/>
    <p:sldId id="277" r:id="rId9"/>
    <p:sldId id="270" r:id="rId10"/>
    <p:sldId id="279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32" autoAdjust="0"/>
  </p:normalViewPr>
  <p:slideViewPr>
    <p:cSldViewPr snapToGrid="0">
      <p:cViewPr varScale="1">
        <p:scale>
          <a:sx n="63" d="100"/>
          <a:sy n="63" d="100"/>
        </p:scale>
        <p:origin x="76" y="168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08E342-B1EE-4E75-805A-24203D80306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2021/8/24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112E5E-3D69-4B41-89B7-8E00C07E7191}" type="datetime1">
              <a:rPr lang="zh-CN" altLang="en-US" noProof="0" smtClean="0"/>
              <a:pPr/>
              <a:t>2021/8/24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ADF348-2A86-4531-BD4E-BD8C0BBDAD4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48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50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单击编辑主文本样式</a:t>
            </a:r>
          </a:p>
          <a:p>
            <a:pPr rtl="0"/>
            <a:endParaRPr lang="zh-CN" altLang="en-US" noProof="0">
              <a:cs typeface="Calibri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15" name="页脚占位符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CE633F-9882-4A5C-83A2-1109D0C73261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页脚占位符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5" name="图片占位符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1" name="文本占位符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3" name="文本占位符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5" name="文本占位符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>
            <a:normAutofit lnSpcReduction="10000"/>
          </a:bodyPr>
          <a:lstStyle/>
          <a:p>
            <a:pPr rtl="0"/>
            <a:endParaRPr lang="en-US" altLang="zh-CN" b="0" dirty="0"/>
          </a:p>
          <a:p>
            <a:pPr rtl="0"/>
            <a:endParaRPr lang="en-US" altLang="zh-CN" b="0" dirty="0"/>
          </a:p>
          <a:p>
            <a:pPr rtl="0"/>
            <a:endParaRPr lang="en-US" altLang="zh-CN" b="0" dirty="0"/>
          </a:p>
          <a:p>
            <a:pPr rtl="0"/>
            <a:endParaRPr lang="en-US" altLang="zh-CN" b="0" dirty="0"/>
          </a:p>
          <a:p>
            <a:pPr rtl="0"/>
            <a:endParaRPr lang="en-US" altLang="zh-CN" b="0" dirty="0"/>
          </a:p>
          <a:p>
            <a:pPr rtl="0"/>
            <a:endParaRPr lang="en-US" altLang="zh-CN" b="0" dirty="0"/>
          </a:p>
          <a:p>
            <a:pPr rtl="0"/>
            <a:endParaRPr lang="en-US" altLang="zh-CN" b="0" dirty="0"/>
          </a:p>
          <a:p>
            <a:pPr rtl="0"/>
            <a:endParaRPr lang="en-US" altLang="zh-CN" b="0" dirty="0"/>
          </a:p>
          <a:p>
            <a:pPr algn="r" rtl="0"/>
            <a:r>
              <a:rPr lang="en-US" altLang="zh-CN" sz="2400" b="0" dirty="0"/>
              <a:t>B0629305</a:t>
            </a:r>
          </a:p>
          <a:p>
            <a:pPr algn="r" rtl="0"/>
            <a:r>
              <a:rPr lang="zh-CN" altLang="en-US" sz="2400" b="0" dirty="0"/>
              <a:t>宮臨凡</a:t>
            </a:r>
          </a:p>
        </p:txBody>
      </p:sp>
      <p:sp>
        <p:nvSpPr>
          <p:cNvPr id="7" name="标题 12">
            <a:extLst>
              <a:ext uri="{FF2B5EF4-FFF2-40B4-BE49-F238E27FC236}">
                <a16:creationId xmlns:a16="http://schemas.microsoft.com/office/drawing/2014/main" id="{F6EFADBA-6502-4358-A243-CFA4FFAC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en-US" altLang="zh-CN" sz="6000" dirty="0"/>
              <a:t>NLP</a:t>
            </a:r>
            <a:br>
              <a:rPr lang="en-US" altLang="zh-CN" sz="2400" dirty="0"/>
            </a:br>
            <a:r>
              <a:rPr lang="en-US" altLang="zh-CN" sz="4000" b="0" dirty="0" err="1"/>
              <a:t>FInAL</a:t>
            </a:r>
            <a:r>
              <a:rPr lang="en-US" altLang="zh-CN" sz="4000" b="0" dirty="0"/>
              <a:t> PROJECT</a:t>
            </a:r>
            <a:endParaRPr lang="zh-CN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b="1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WSDM - Fake News Classification</a:t>
            </a:r>
            <a:br>
              <a:rPr lang="en-US" altLang="zh-CN" sz="2400" b="1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CN" sz="2400" b="1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Identify the fake news</a:t>
            </a:r>
            <a:br>
              <a:rPr lang="en-US" altLang="zh-CN" sz="2400" b="1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br>
              <a:rPr lang="en-US" altLang="zh-CN" sz="2800" b="1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CN" sz="1400" b="1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(https://www.kaggle.com/c/fake-news-pair-classification-challenge/submissions)</a:t>
            </a:r>
            <a:endParaRPr lang="zh-CN" altLang="en-US" sz="1400" dirty="0"/>
          </a:p>
        </p:txBody>
      </p:sp>
      <p:sp>
        <p:nvSpPr>
          <p:cNvPr id="7" name="灯片编号占位符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B819AFE-5AD3-4B52-BB16-9ECE2518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/>
              <a:t>Task</a:t>
            </a:r>
            <a:r>
              <a:rPr lang="zh-CN" altLang="en-US" sz="4000" b="0" dirty="0"/>
              <a:t>：假新聞文章分類</a:t>
            </a:r>
            <a:endParaRPr lang="en-US" altLang="zh-CN" sz="4000" b="0" dirty="0"/>
          </a:p>
          <a:p>
            <a:r>
              <a:rPr lang="zh-TW" altLang="en-US" sz="2400" b="0" dirty="0"/>
              <a:t>給定假新聞文章 </a:t>
            </a:r>
            <a:r>
              <a:rPr lang="en-US" altLang="zh-TW" sz="2400" b="0" dirty="0"/>
              <a:t>A </a:t>
            </a:r>
            <a:r>
              <a:rPr lang="zh-TW" altLang="en-US" sz="2400" b="0" dirty="0"/>
              <a:t>的標題和即將發布的新聞文章 </a:t>
            </a:r>
            <a:r>
              <a:rPr lang="en-US" altLang="zh-TW" sz="2400" b="0" dirty="0"/>
              <a:t>B </a:t>
            </a:r>
            <a:r>
              <a:rPr lang="zh-TW" altLang="en-US" sz="2400" b="0" dirty="0"/>
              <a:t>的標題，參與者被要求將 </a:t>
            </a:r>
            <a:r>
              <a:rPr lang="en-US" altLang="zh-TW" sz="2400" b="0" dirty="0"/>
              <a:t>B </a:t>
            </a:r>
            <a:r>
              <a:rPr lang="zh-TW" altLang="en-US" sz="2400" b="0" dirty="0"/>
              <a:t>歸入三個類別之一。</a:t>
            </a:r>
            <a:endParaRPr lang="en-US" altLang="zh-TW" sz="2400" b="0" dirty="0"/>
          </a:p>
          <a:p>
            <a:r>
              <a:rPr lang="en-US" altLang="zh-TW" sz="2400" dirty="0"/>
              <a:t>agreed:</a:t>
            </a:r>
            <a:r>
              <a:rPr lang="en-US" altLang="zh-TW" sz="2400" b="0" dirty="0"/>
              <a:t>	</a:t>
            </a:r>
            <a:r>
              <a:rPr lang="en-US" sz="2400" b="0" dirty="0"/>
              <a:t>B talks about the same fake news as A</a:t>
            </a:r>
            <a:endParaRPr lang="en-US" altLang="zh-TW" sz="2400" b="0" dirty="0"/>
          </a:p>
          <a:p>
            <a:r>
              <a:rPr lang="en-US" altLang="zh-TW" sz="2400" dirty="0"/>
              <a:t>disagreed:	</a:t>
            </a:r>
            <a:r>
              <a:rPr lang="en-US" sz="2400" b="0" dirty="0"/>
              <a:t>B refutes the fake news in A</a:t>
            </a:r>
            <a:endParaRPr lang="en-US" altLang="zh-TW" sz="2400" b="0" dirty="0"/>
          </a:p>
          <a:p>
            <a:r>
              <a:rPr lang="en-US" altLang="zh-TW" sz="2400" dirty="0"/>
              <a:t>unrelated:	</a:t>
            </a:r>
            <a:r>
              <a:rPr lang="en-US" sz="2400" b="0" dirty="0"/>
              <a:t>B is unrelated to A</a:t>
            </a:r>
            <a:endParaRPr lang="zh-CN" altLang="en-US" sz="2400" b="0" dirty="0"/>
          </a:p>
        </p:txBody>
      </p:sp>
      <p:pic>
        <p:nvPicPr>
          <p:cNvPr id="5" name="图片 4" descr="WSDM - Fake News Classifi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53" y="0"/>
            <a:ext cx="10192694" cy="22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E93B8-AC0F-41E0-B12E-92336965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Sample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BEC8F-0B70-482A-BD9C-685A2F63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348452"/>
            <a:ext cx="10268712" cy="2251651"/>
          </a:xfrm>
        </p:spPr>
        <p:txBody>
          <a:bodyPr/>
          <a:lstStyle/>
          <a:p>
            <a:r>
              <a:rPr lang="en-US" altLang="zh-CN"/>
              <a:t>Training data:</a:t>
            </a:r>
            <a:r>
              <a:rPr lang="en-US" altLang="zh-CN" b="0" dirty="0"/>
              <a:t>	320767</a:t>
            </a:r>
          </a:p>
          <a:p>
            <a:r>
              <a:rPr lang="en-US" altLang="zh-CN" dirty="0"/>
              <a:t>Testing data:</a:t>
            </a:r>
            <a:r>
              <a:rPr lang="en-US" altLang="zh-CN" b="0" dirty="0"/>
              <a:t>	80126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51BE3-0D71-414D-8B50-F258FEAA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altLang="zh-CN" noProof="0" smtClean="0"/>
              <a:pPr/>
              <a:t>3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0476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6000" dirty="0"/>
              <a:t>process</a:t>
            </a:r>
            <a:endParaRPr lang="zh-CN" altLang="en-US" sz="6000" dirty="0"/>
          </a:p>
        </p:txBody>
      </p:sp>
      <p:sp>
        <p:nvSpPr>
          <p:cNvPr id="7" name="灯片编号占位符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D97746D-04AE-48D0-9D43-C3F7AAAB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786005"/>
            <a:ext cx="10268712" cy="2106795"/>
          </a:xfrm>
        </p:spPr>
        <p:txBody>
          <a:bodyPr/>
          <a:lstStyle/>
          <a:p>
            <a:r>
              <a:rPr lang="en-US" altLang="zh-CN" sz="2400" b="0" dirty="0">
                <a:latin typeface="Times New Roman" pitchFamily="18" charset="0"/>
              </a:rPr>
              <a:t>1. </a:t>
            </a:r>
            <a:r>
              <a:rPr lang="zh-CN" altLang="en-US" sz="2400" b="0" dirty="0">
                <a:latin typeface="Times New Roman" pitchFamily="18" charset="0"/>
              </a:rPr>
              <a:t>導入文本</a:t>
            </a:r>
            <a:r>
              <a:rPr lang="en-US" altLang="zh-CN" sz="2400" dirty="0" err="1">
                <a:latin typeface="Times New Roman" pitchFamily="18" charset="0"/>
              </a:rPr>
              <a:t>csv</a:t>
            </a:r>
            <a:r>
              <a:rPr lang="zh-CN" altLang="en-US" sz="2400" b="0" dirty="0">
                <a:latin typeface="Times New Roman" pitchFamily="18" charset="0"/>
              </a:rPr>
              <a:t>文檔，將內容進行分詞</a:t>
            </a:r>
            <a:endParaRPr lang="en-US" altLang="zh-CN" sz="2400" b="0" dirty="0">
              <a:latin typeface="Times New Roman" pitchFamily="18" charset="0"/>
            </a:endParaRPr>
          </a:p>
          <a:p>
            <a:r>
              <a:rPr lang="en-US" altLang="zh-CN" sz="2400" b="0" dirty="0">
                <a:latin typeface="Times New Roman" pitchFamily="18" charset="0"/>
              </a:rPr>
              <a:t>2. </a:t>
            </a:r>
            <a:r>
              <a:rPr lang="zh-CN" altLang="en-US" sz="2400" b="0" dirty="0">
                <a:latin typeface="Times New Roman" pitchFamily="18" charset="0"/>
              </a:rPr>
              <a:t>將分詞後的文本使用</a:t>
            </a:r>
            <a:r>
              <a:rPr lang="en-US" altLang="zh-CN" sz="2400" dirty="0" err="1">
                <a:solidFill>
                  <a:srgbClr val="3D4251"/>
                </a:solidFill>
                <a:latin typeface="Times New Roman" pitchFamily="18" charset="0"/>
              </a:rPr>
              <a:t>Scikit</a:t>
            </a:r>
            <a:r>
              <a:rPr lang="en-US" altLang="zh-CN" sz="2400" dirty="0">
                <a:solidFill>
                  <a:srgbClr val="3D4251"/>
                </a:solidFill>
                <a:latin typeface="Times New Roman" pitchFamily="18" charset="0"/>
              </a:rPr>
              <a:t>-Learn</a:t>
            </a:r>
            <a:r>
              <a:rPr lang="en-US" altLang="zh-CN" sz="2400" b="0" dirty="0">
                <a:solidFill>
                  <a:srgbClr val="3D4251"/>
                </a:solidFill>
                <a:latin typeface="Times New Roman" pitchFamily="18" charset="0"/>
              </a:rPr>
              <a:t> </a:t>
            </a:r>
            <a:r>
              <a:rPr lang="zh-CN" altLang="en-US" sz="2400" b="0" dirty="0">
                <a:solidFill>
                  <a:srgbClr val="3D4251"/>
                </a:solidFill>
                <a:latin typeface="Times New Roman" pitchFamily="18" charset="0"/>
              </a:rPr>
              <a:t>的</a:t>
            </a:r>
            <a:r>
              <a:rPr lang="en-US" altLang="zh-CN" sz="2400" dirty="0" err="1">
                <a:solidFill>
                  <a:srgbClr val="3D4251"/>
                </a:solidFill>
                <a:latin typeface="Times New Roman" pitchFamily="18" charset="0"/>
              </a:rPr>
              <a:t>T</a:t>
            </a:r>
            <a:r>
              <a:rPr lang="en-US" altLang="zh-CN" sz="2400" dirty="0" err="1">
                <a:latin typeface="Times New Roman" pitchFamily="18" charset="0"/>
              </a:rPr>
              <a:t>f-idf</a:t>
            </a:r>
            <a:r>
              <a:rPr lang="zh-CN" altLang="en-US" sz="2400" b="0" dirty="0">
                <a:latin typeface="Times New Roman" pitchFamily="18" charset="0"/>
              </a:rPr>
              <a:t>向量化，合并文本对向量</a:t>
            </a:r>
            <a:endParaRPr lang="en-US" altLang="zh-CN" sz="2400" b="0" dirty="0">
              <a:latin typeface="Times New Roman" pitchFamily="18" charset="0"/>
            </a:endParaRPr>
          </a:p>
          <a:p>
            <a:r>
              <a:rPr lang="en-US" altLang="zh-CN" sz="2400" b="0" dirty="0">
                <a:latin typeface="Times New Roman" pitchFamily="18" charset="0"/>
              </a:rPr>
              <a:t>3. </a:t>
            </a:r>
            <a:r>
              <a:rPr lang="zh-CN" altLang="en-US" sz="2400" b="0" dirty="0">
                <a:latin typeface="Times New Roman" pitchFamily="18" charset="0"/>
              </a:rPr>
              <a:t>使用</a:t>
            </a:r>
            <a:r>
              <a:rPr lang="en-US" altLang="zh-CN" sz="2400" i="0" dirty="0" err="1">
                <a:solidFill>
                  <a:srgbClr val="3D4251"/>
                </a:solidFill>
                <a:effectLst/>
                <a:latin typeface="Times New Roman" pitchFamily="18" charset="0"/>
              </a:rPr>
              <a:t>Scikit</a:t>
            </a:r>
            <a:r>
              <a:rPr lang="en-US" altLang="zh-CN" sz="2400" i="0" dirty="0">
                <a:solidFill>
                  <a:srgbClr val="3D4251"/>
                </a:solidFill>
                <a:effectLst/>
                <a:latin typeface="Times New Roman" pitchFamily="18" charset="0"/>
              </a:rPr>
              <a:t>-Learn</a:t>
            </a:r>
            <a:r>
              <a:rPr lang="en-US" altLang="zh-CN" sz="2400" b="0" i="0" dirty="0">
                <a:solidFill>
                  <a:srgbClr val="3D4251"/>
                </a:solidFill>
                <a:effectLst/>
                <a:latin typeface="Times New Roman" pitchFamily="18" charset="0"/>
              </a:rPr>
              <a:t> </a:t>
            </a:r>
            <a:r>
              <a:rPr lang="zh-CN" altLang="en-US" sz="2400" b="0" i="0" dirty="0">
                <a:solidFill>
                  <a:srgbClr val="3D4251"/>
                </a:solidFill>
                <a:effectLst/>
                <a:latin typeface="Times New Roman" pitchFamily="18" charset="0"/>
              </a:rPr>
              <a:t>的</a:t>
            </a:r>
            <a:r>
              <a:rPr lang="en-US" altLang="zh-CN" sz="2400" i="0" dirty="0" err="1">
                <a:solidFill>
                  <a:srgbClr val="3D4251"/>
                </a:solidFill>
                <a:effectLst/>
                <a:latin typeface="Times New Roman" pitchFamily="18" charset="0"/>
              </a:rPr>
              <a:t>knn</a:t>
            </a:r>
            <a:r>
              <a:rPr lang="zh-CN" altLang="en-US" sz="2400" b="0" i="0" dirty="0">
                <a:solidFill>
                  <a:srgbClr val="3D4251"/>
                </a:solidFill>
                <a:effectLst/>
                <a:latin typeface="Times New Roman" pitchFamily="18" charset="0"/>
              </a:rPr>
              <a:t>进行分类</a:t>
            </a:r>
            <a:endParaRPr lang="en-US" altLang="zh-CN" sz="2400" b="0" i="0" dirty="0">
              <a:solidFill>
                <a:srgbClr val="3D4251"/>
              </a:solidFill>
              <a:effectLst/>
              <a:latin typeface="Times New Roman" pitchFamily="18" charset="0"/>
            </a:endParaRPr>
          </a:p>
          <a:p>
            <a:endParaRPr lang="zh-CN" altLang="en-US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1FABFC-B54C-4231-BF17-FBDB48DC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Liúchéng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B2BBB50-886D-44FB-8963-7076E46E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2 / 5000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翻譯結果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7351-91A0-4F07-9D41-86B26698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score</a:t>
            </a:r>
            <a:endParaRPr lang="zh-CN" altLang="en-US" sz="60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6B7A4A2-C050-4B24-BAFF-B49A2E0F9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882" y="2354682"/>
            <a:ext cx="10267950" cy="1579684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A4B9C-F27C-4B93-9603-3D655E4E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altLang="zh-CN" noProof="0" smtClean="0"/>
              <a:pPr/>
              <a:t>5</a:t>
            </a:fld>
            <a:endParaRPr lang="zh-CN" altLang="en-US" noProof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BF44EB-D4CB-4457-B92B-A625C36A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4262361"/>
            <a:ext cx="12192000" cy="22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6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01" y="2636667"/>
            <a:ext cx="5171770" cy="2039374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6000" dirty="0"/>
              <a:t>summary</a:t>
            </a:r>
            <a:endParaRPr lang="zh-CN" altLang="en-US" sz="6000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C4A7BDB-C8FB-4199-9794-20A885EFCB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5153" y="2636667"/>
            <a:ext cx="4585053" cy="3311525"/>
          </a:xfrm>
        </p:spPr>
        <p:txBody>
          <a:bodyPr>
            <a:no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1. </a:t>
            </a:r>
            <a:r>
              <a:rPr lang="en-US" altLang="zh-CN" sz="2400" b="0" dirty="0" err="1">
                <a:solidFill>
                  <a:schemeClr val="tx1"/>
                </a:solidFill>
              </a:rPr>
              <a:t>Knn</a:t>
            </a:r>
            <a:r>
              <a:rPr lang="zh-CN" altLang="en-US" sz="2400" b="0" dirty="0">
                <a:solidFill>
                  <a:schemeClr val="tx1"/>
                </a:solidFill>
              </a:rPr>
              <a:t>可行，但是预测速度非常慢</a:t>
            </a:r>
            <a:r>
              <a:rPr altLang="zh-CN" sz="2400" b="0" dirty="0">
                <a:solidFill>
                  <a:schemeClr val="tx1"/>
                </a:solidFill>
              </a:rPr>
              <a:t>(~2h)</a:t>
            </a:r>
            <a:r>
              <a:rPr lang="zh-CN" altLang="en-US" sz="2400" b="0" dirty="0">
                <a:solidFill>
                  <a:schemeClr val="tx1"/>
                </a:solidFill>
              </a:rPr>
              <a:t>，不是最佳方法，應該會有更適合的方法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r>
              <a:rPr lang="en-US" altLang="zh-CN" sz="2400" b="0" dirty="0">
                <a:solidFill>
                  <a:schemeClr val="tx1"/>
                </a:solidFill>
              </a:rPr>
              <a:t>2. </a:t>
            </a:r>
            <a:r>
              <a:rPr lang="zh-CN" altLang="en-US" sz="2400" b="0" dirty="0">
                <a:solidFill>
                  <a:schemeClr val="tx1"/>
                </a:solidFill>
              </a:rPr>
              <a:t>因為是把兩組新聞文本的向量合併，可能對結果產生影響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r>
              <a:rPr lang="en-US" altLang="zh-CN" sz="2400" b="0" dirty="0">
                <a:solidFill>
                  <a:schemeClr val="tx1"/>
                </a:solidFill>
              </a:rPr>
              <a:t>3. </a:t>
            </a:r>
            <a:r>
              <a:rPr lang="zh-CN" altLang="en-US" sz="2400" b="0" dirty="0">
                <a:solidFill>
                  <a:schemeClr val="tx1"/>
                </a:solidFill>
              </a:rPr>
              <a:t>文本向量的的長度過短，後續或许可以通過增長文本向量長度來進行優化</a:t>
            </a:r>
          </a:p>
        </p:txBody>
      </p:sp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01" y="2636667"/>
            <a:ext cx="5171770" cy="2039374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en-US" altLang="zh-CN" sz="6000" dirty="0"/>
              <a:t>THANK</a:t>
            </a:r>
            <a:endParaRPr lang="zh-CN" altLang="en-US" sz="6000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7</a:t>
            </a:fld>
            <a:endParaRPr lang="zh-CN" altLang="en-US"/>
          </a:p>
        </p:txBody>
      </p:sp>
      <p:sp>
        <p:nvSpPr>
          <p:cNvPr id="9" name="标题 45">
            <a:extLst>
              <a:ext uri="{FF2B5EF4-FFF2-40B4-BE49-F238E27FC236}">
                <a16:creationId xmlns:a16="http://schemas.microsoft.com/office/drawing/2014/main" id="{8EBF34EB-6223-45DA-9407-78BCFDB09298}"/>
              </a:ext>
            </a:extLst>
          </p:cNvPr>
          <p:cNvSpPr txBox="1">
            <a:spLocks/>
          </p:cNvSpPr>
          <p:nvPr/>
        </p:nvSpPr>
        <p:spPr>
          <a:xfrm>
            <a:off x="6399231" y="2636667"/>
            <a:ext cx="5171770" cy="2039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defRPr sz="6600" b="1" kern="1200" cap="all" spc="12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</a:rPr>
              <a:t>you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65_TF11201103_Win32" id="{7D6938A4-AB3C-4079-BD80-86D1C0B855D9}" vid="{47DE7B17-1ACC-4CC6-BA2F-A0E8E57F89E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裂纹设计</Template>
  <TotalTime>91</TotalTime>
  <Words>264</Words>
  <Application>Microsoft Office PowerPoint</Application>
  <PresentationFormat>宽屏</PresentationFormat>
  <Paragraphs>47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Yu Gothic UI Semibold</vt:lpstr>
      <vt:lpstr>Arial</vt:lpstr>
      <vt:lpstr>Times New Roman</vt:lpstr>
      <vt:lpstr>Wingdings</vt:lpstr>
      <vt:lpstr>JuxtaposeVTI</vt:lpstr>
      <vt:lpstr>NLP FInAL PROJECT</vt:lpstr>
      <vt:lpstr>WSDM - Fake News Classification Identify the fake news  (https://www.kaggle.com/c/fake-news-pair-classification-challenge/submissions)</vt:lpstr>
      <vt:lpstr>Sample</vt:lpstr>
      <vt:lpstr>process</vt:lpstr>
      <vt:lpstr>score</vt:lpstr>
      <vt:lpstr>summary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FInAL PROJECT</dc:title>
  <dc:creator>临凡 宫</dc:creator>
  <cp:lastModifiedBy>临凡 宫</cp:lastModifiedBy>
  <cp:revision>8</cp:revision>
  <dcterms:created xsi:type="dcterms:W3CDTF">2021-08-24T12:41:33Z</dcterms:created>
  <dcterms:modified xsi:type="dcterms:W3CDTF">2021-08-24T14:37:53Z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