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E9993-65FF-794B-9AA4-186097445182}" type="datetimeFigureOut">
              <a:rPr lang="nl-NL" smtClean="0"/>
              <a:t>28-10-16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31477-C6B6-234C-8495-29FF0E79E9B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692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31477-C6B6-234C-8495-29FF0E79E9B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65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8C3-4A7B-554A-A3E2-D271B8EF404F}" type="datetimeFigureOut">
              <a:rPr lang="nl-NL" smtClean="0"/>
              <a:t>24-10-16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0A86-5783-ED40-99CA-3CDB6CB0E5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8C3-4A7B-554A-A3E2-D271B8EF404F}" type="datetimeFigureOut">
              <a:rPr lang="nl-NL" smtClean="0"/>
              <a:t>24-10-16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0A86-5783-ED40-99CA-3CDB6CB0E5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8C3-4A7B-554A-A3E2-D271B8EF404F}" type="datetimeFigureOut">
              <a:rPr lang="nl-NL" smtClean="0"/>
              <a:t>24-10-16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0A86-5783-ED40-99CA-3CDB6CB0E5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8C3-4A7B-554A-A3E2-D271B8EF404F}" type="datetimeFigureOut">
              <a:rPr lang="nl-NL" smtClean="0"/>
              <a:t>24-10-16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0A86-5783-ED40-99CA-3CDB6CB0E5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8C3-4A7B-554A-A3E2-D271B8EF404F}" type="datetimeFigureOut">
              <a:rPr lang="nl-NL" smtClean="0"/>
              <a:t>24-10-16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0A86-5783-ED40-99CA-3CDB6CB0E5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8C3-4A7B-554A-A3E2-D271B8EF404F}" type="datetimeFigureOut">
              <a:rPr lang="nl-NL" smtClean="0"/>
              <a:t>24-10-16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0A86-5783-ED40-99CA-3CDB6CB0E5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8C3-4A7B-554A-A3E2-D271B8EF404F}" type="datetimeFigureOut">
              <a:rPr lang="nl-NL" smtClean="0"/>
              <a:t>24-10-16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0A86-5783-ED40-99CA-3CDB6CB0E5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8C3-4A7B-554A-A3E2-D271B8EF404F}" type="datetimeFigureOut">
              <a:rPr lang="nl-NL" smtClean="0"/>
              <a:t>24-10-16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0A86-5783-ED40-99CA-3CDB6CB0E5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8C3-4A7B-554A-A3E2-D271B8EF404F}" type="datetimeFigureOut">
              <a:rPr lang="nl-NL" smtClean="0"/>
              <a:t>24-10-16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0A86-5783-ED40-99CA-3CDB6CB0E5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8C3-4A7B-554A-A3E2-D271B8EF404F}" type="datetimeFigureOut">
              <a:rPr lang="nl-NL" smtClean="0"/>
              <a:t>24-10-16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0A86-5783-ED40-99CA-3CDB6CB0E5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8C3-4A7B-554A-A3E2-D271B8EF404F}" type="datetimeFigureOut">
              <a:rPr lang="nl-NL" smtClean="0"/>
              <a:t>24-10-16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0A86-5783-ED40-99CA-3CDB6CB0E5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C28C3-4A7B-554A-A3E2-D271B8EF404F}" type="datetimeFigureOut">
              <a:rPr lang="nl-NL" smtClean="0"/>
              <a:t>24-10-16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B0A86-5783-ED40-99CA-3CDB6CB0E5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Master Research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Kees Wesselink</a:t>
            </a:r>
          </a:p>
          <a:p>
            <a:r>
              <a:rPr lang="nl-NL" dirty="0" smtClean="0"/>
              <a:t>31-10-2016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390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Discussion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17133"/>
            <a:ext cx="6265333" cy="452596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Only using LTT</a:t>
            </a:r>
          </a:p>
          <a:p>
            <a:r>
              <a:rPr lang="en-GB" sz="2800" dirty="0" smtClean="0"/>
              <a:t>Don’t get too caught up in the details</a:t>
            </a:r>
          </a:p>
          <a:p>
            <a:r>
              <a:rPr lang="en-GB" sz="2800" dirty="0" smtClean="0"/>
              <a:t>Not certain how many species the ESS can handle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/>
          </a:p>
          <a:p>
            <a:endParaRPr lang="en-GB" sz="2800" dirty="0"/>
          </a:p>
        </p:txBody>
      </p:sp>
      <p:pic>
        <p:nvPicPr>
          <p:cNvPr id="4" name="Tijdelijke aanduiding voor inhoud 3" descr="Schermafbeelding 2016-10-20 om 14.29.3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" r="72590" b="87965"/>
          <a:stretch/>
        </p:blipFill>
        <p:spPr>
          <a:xfrm rot="16200000">
            <a:off x="6809074" y="1246431"/>
            <a:ext cx="1706519" cy="2048933"/>
          </a:xfrm>
          <a:prstGeom prst="rect">
            <a:avLst/>
          </a:prstGeom>
        </p:spPr>
      </p:pic>
      <p:pic>
        <p:nvPicPr>
          <p:cNvPr id="5" name="Tijdelijke aanduiding voor inhoud 3" descr="Schermafbeelding 2016-10-20 om 14.29.3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" r="72590" b="87965"/>
          <a:stretch/>
        </p:blipFill>
        <p:spPr>
          <a:xfrm rot="16200000" flipH="1">
            <a:off x="6816905" y="2327903"/>
            <a:ext cx="1691707" cy="2048082"/>
          </a:xfrm>
          <a:prstGeom prst="rect">
            <a:avLst/>
          </a:prstGeom>
        </p:spPr>
      </p:pic>
      <p:pic>
        <p:nvPicPr>
          <p:cNvPr id="6" name="Tijdelijke aanduiding voor inhoud 3" descr="Schermafbeelding 2016-10-20 om 14.29.3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" r="69244" b="-369"/>
          <a:stretch/>
        </p:blipFill>
        <p:spPr>
          <a:xfrm rot="16200000">
            <a:off x="4129283" y="1524655"/>
            <a:ext cx="929424" cy="827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5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Protracted Birth Death (PBD) Model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29085"/>
            <a:ext cx="4605867" cy="3320670"/>
          </a:xfrm>
        </p:spPr>
        <p:txBody>
          <a:bodyPr>
            <a:noAutofit/>
          </a:bodyPr>
          <a:lstStyle/>
          <a:p>
            <a:r>
              <a:rPr lang="en-GB" sz="2800" dirty="0" smtClean="0"/>
              <a:t>Resolves exponentially increasing number of species</a:t>
            </a:r>
          </a:p>
          <a:p>
            <a:endParaRPr lang="en-GB" sz="2800" dirty="0" smtClean="0"/>
          </a:p>
          <a:p>
            <a:r>
              <a:rPr lang="en-GB" sz="2800" dirty="0" smtClean="0"/>
              <a:t>Good and incipient species</a:t>
            </a:r>
          </a:p>
          <a:p>
            <a:r>
              <a:rPr lang="en-GB" sz="2800" dirty="0" smtClean="0"/>
              <a:t>Two birth rates</a:t>
            </a:r>
          </a:p>
          <a:p>
            <a:r>
              <a:rPr lang="en-GB" sz="2800" dirty="0" smtClean="0"/>
              <a:t>Two extinction rates</a:t>
            </a:r>
          </a:p>
          <a:p>
            <a:r>
              <a:rPr lang="en-GB" sz="2800" dirty="0" smtClean="0"/>
              <a:t>Speciation completion rate</a:t>
            </a:r>
            <a:endParaRPr lang="en-GB" sz="2800" dirty="0"/>
          </a:p>
        </p:txBody>
      </p:sp>
      <p:pic>
        <p:nvPicPr>
          <p:cNvPr id="4" name="Afbeelding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" t="2075" r="53783" b="24707"/>
          <a:stretch/>
        </p:blipFill>
        <p:spPr>
          <a:xfrm>
            <a:off x="5604933" y="1671633"/>
            <a:ext cx="3081867" cy="3882352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-16933" y="6330934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400" dirty="0" smtClean="0"/>
              <a:t>R.S. Etienne, and J. </a:t>
            </a:r>
            <a:r>
              <a:rPr lang="en-GB" sz="1400" dirty="0" err="1" smtClean="0"/>
              <a:t>Rosindell</a:t>
            </a:r>
            <a:r>
              <a:rPr lang="en-GB" sz="1400" dirty="0" smtClean="0"/>
              <a:t>. (2011) </a:t>
            </a:r>
            <a:r>
              <a:rPr lang="en-GB" sz="1400" i="1" dirty="0" smtClean="0"/>
              <a:t>"Prolonging the past counteracts the pull of the present: protracted speciation can explain observed slowdowns in diversification."</a:t>
            </a:r>
            <a:r>
              <a:rPr lang="en-GB" sz="1400" dirty="0" smtClean="0"/>
              <a:t> Systematic Biology: syr091.</a:t>
            </a:r>
            <a:endParaRPr lang="en-GB" sz="1400" dirty="0"/>
          </a:p>
        </p:txBody>
      </p:sp>
      <p:pic>
        <p:nvPicPr>
          <p:cNvPr id="6" name="Afbeelding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61"/>
          <a:stretch/>
        </p:blipFill>
        <p:spPr>
          <a:xfrm>
            <a:off x="3928533" y="5553768"/>
            <a:ext cx="4758267" cy="82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3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Afbeelding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537" y="1351051"/>
            <a:ext cx="946625" cy="1553436"/>
          </a:xfrm>
          <a:prstGeom prst="rect">
            <a:avLst/>
          </a:prstGeom>
        </p:spPr>
      </p:pic>
      <p:pic>
        <p:nvPicPr>
          <p:cNvPr id="31" name="Afbeelding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393" y="1223177"/>
            <a:ext cx="1120873" cy="1681310"/>
          </a:xfrm>
          <a:prstGeom prst="rect">
            <a:avLst/>
          </a:prstGeom>
        </p:spPr>
      </p:pic>
      <p:sp>
        <p:nvSpPr>
          <p:cNvPr id="19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4067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Ecological and Sexual Selection (ESS) model</a:t>
            </a:r>
            <a:endParaRPr lang="en-GB" dirty="0"/>
          </a:p>
        </p:txBody>
      </p:sp>
      <p:sp>
        <p:nvSpPr>
          <p:cNvPr id="20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17133"/>
            <a:ext cx="4120337" cy="452596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3 traits:</a:t>
            </a:r>
          </a:p>
          <a:p>
            <a:pPr lvl="1"/>
            <a:r>
              <a:rPr lang="en-GB" dirty="0" smtClean="0"/>
              <a:t>Ecological trait</a:t>
            </a:r>
          </a:p>
          <a:p>
            <a:pPr lvl="1"/>
            <a:r>
              <a:rPr lang="en-GB" dirty="0" smtClean="0"/>
              <a:t>Female preference trait</a:t>
            </a:r>
          </a:p>
          <a:p>
            <a:pPr lvl="1"/>
            <a:r>
              <a:rPr lang="en-GB" dirty="0" smtClean="0"/>
              <a:t>Male trait</a:t>
            </a:r>
          </a:p>
          <a:p>
            <a:endParaRPr lang="en-GB" sz="2800" dirty="0" smtClean="0"/>
          </a:p>
          <a:p>
            <a:r>
              <a:rPr lang="en-GB" sz="2800" dirty="0" smtClean="0"/>
              <a:t>Female chooses male</a:t>
            </a:r>
          </a:p>
          <a:p>
            <a:pPr marL="0" indent="0">
              <a:buNone/>
            </a:pPr>
            <a:r>
              <a:rPr lang="en-GB" sz="2800" dirty="0" smtClean="0"/>
              <a:t>	(or not to mate)</a:t>
            </a:r>
            <a:endParaRPr lang="en-GB" sz="2800" dirty="0" smtClean="0"/>
          </a:p>
        </p:txBody>
      </p:sp>
      <p:sp>
        <p:nvSpPr>
          <p:cNvPr id="21" name="Ovaal 20"/>
          <p:cNvSpPr/>
          <p:nvPr/>
        </p:nvSpPr>
        <p:spPr>
          <a:xfrm>
            <a:off x="7295892" y="4661618"/>
            <a:ext cx="1385559" cy="13855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Male trait</a:t>
            </a:r>
          </a:p>
          <a:p>
            <a:pPr algn="ctr"/>
            <a:endParaRPr lang="en-GB" smtClean="0"/>
          </a:p>
          <a:p>
            <a:pPr algn="ctr"/>
            <a:r>
              <a:rPr lang="en-GB" sz="3200" smtClean="0"/>
              <a:t>q</a:t>
            </a:r>
            <a:r>
              <a:rPr lang="en-GB" sz="3200" baseline="-25000" smtClean="0"/>
              <a:t>m</a:t>
            </a:r>
            <a:endParaRPr lang="en-GB" sz="3200"/>
          </a:p>
        </p:txBody>
      </p:sp>
      <p:sp>
        <p:nvSpPr>
          <p:cNvPr id="22" name="Ovaal 21"/>
          <p:cNvSpPr/>
          <p:nvPr/>
        </p:nvSpPr>
        <p:spPr>
          <a:xfrm>
            <a:off x="7285866" y="1377538"/>
            <a:ext cx="1385559" cy="13855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Ecological trait</a:t>
            </a:r>
          </a:p>
          <a:p>
            <a:pPr algn="ctr"/>
            <a:endParaRPr lang="en-GB" sz="1400" smtClean="0"/>
          </a:p>
          <a:p>
            <a:pPr algn="ctr"/>
            <a:r>
              <a:rPr lang="en-GB" sz="3200" smtClean="0"/>
              <a:t>x</a:t>
            </a:r>
            <a:r>
              <a:rPr lang="en-GB" sz="3200" baseline="-25000" smtClean="0"/>
              <a:t>m</a:t>
            </a:r>
            <a:endParaRPr lang="en-GB" sz="3600"/>
          </a:p>
        </p:txBody>
      </p:sp>
      <p:sp>
        <p:nvSpPr>
          <p:cNvPr id="23" name="Ovaal 22"/>
          <p:cNvSpPr/>
          <p:nvPr/>
        </p:nvSpPr>
        <p:spPr>
          <a:xfrm>
            <a:off x="5194025" y="3115671"/>
            <a:ext cx="1385559" cy="13855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Female pref</a:t>
            </a:r>
          </a:p>
          <a:p>
            <a:pPr algn="ctr"/>
            <a:endParaRPr lang="en-GB" smtClean="0"/>
          </a:p>
          <a:p>
            <a:pPr algn="ctr"/>
            <a:r>
              <a:rPr lang="en-GB" sz="3200" smtClean="0"/>
              <a:t>p</a:t>
            </a:r>
            <a:r>
              <a:rPr lang="en-GB" sz="3200" baseline="-25000" smtClean="0"/>
              <a:t>f</a:t>
            </a:r>
            <a:endParaRPr lang="en-GB" sz="3200"/>
          </a:p>
        </p:txBody>
      </p:sp>
      <p:cxnSp>
        <p:nvCxnSpPr>
          <p:cNvPr id="24" name="Rechte verbindingslijn met pijl 23"/>
          <p:cNvCxnSpPr>
            <a:stCxn id="23" idx="5"/>
            <a:endCxn id="21" idx="1"/>
          </p:cNvCxnSpPr>
          <p:nvPr/>
        </p:nvCxnSpPr>
        <p:spPr>
          <a:xfrm>
            <a:off x="6376674" y="4298320"/>
            <a:ext cx="1122128" cy="566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al 24"/>
          <p:cNvSpPr/>
          <p:nvPr/>
        </p:nvSpPr>
        <p:spPr>
          <a:xfrm>
            <a:off x="5194025" y="1377538"/>
            <a:ext cx="1385559" cy="13855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Ecological</a:t>
            </a:r>
          </a:p>
          <a:p>
            <a:pPr algn="ctr"/>
            <a:r>
              <a:rPr lang="en-GB" sz="1400" smtClean="0"/>
              <a:t>trait</a:t>
            </a:r>
          </a:p>
          <a:p>
            <a:pPr algn="ctr"/>
            <a:endParaRPr lang="en-GB" smtClean="0"/>
          </a:p>
          <a:p>
            <a:pPr algn="ctr"/>
            <a:r>
              <a:rPr lang="en-GB" sz="3200" smtClean="0"/>
              <a:t>x</a:t>
            </a:r>
            <a:r>
              <a:rPr lang="en-GB" sz="3200" baseline="-25000" smtClean="0"/>
              <a:t>f</a:t>
            </a:r>
            <a:endParaRPr lang="en-GB" sz="3200"/>
          </a:p>
        </p:txBody>
      </p:sp>
      <p:cxnSp>
        <p:nvCxnSpPr>
          <p:cNvPr id="26" name="Rechte verbindingslijn met pijl 25"/>
          <p:cNvCxnSpPr>
            <a:stCxn id="25" idx="6"/>
            <a:endCxn id="22" idx="2"/>
          </p:cNvCxnSpPr>
          <p:nvPr/>
        </p:nvCxnSpPr>
        <p:spPr>
          <a:xfrm>
            <a:off x="6579584" y="2070318"/>
            <a:ext cx="7062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al 26"/>
          <p:cNvSpPr/>
          <p:nvPr/>
        </p:nvSpPr>
        <p:spPr>
          <a:xfrm>
            <a:off x="7285866" y="3115671"/>
            <a:ext cx="1385559" cy="13855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Female pref</a:t>
            </a:r>
          </a:p>
          <a:p>
            <a:pPr algn="ctr"/>
            <a:endParaRPr lang="en-GB" smtClean="0"/>
          </a:p>
          <a:p>
            <a:pPr algn="ctr"/>
            <a:r>
              <a:rPr lang="en-GB" sz="3200" smtClean="0"/>
              <a:t>p</a:t>
            </a:r>
            <a:r>
              <a:rPr lang="en-GB" sz="3200" baseline="-25000" smtClean="0"/>
              <a:t>m</a:t>
            </a:r>
            <a:endParaRPr lang="en-GB" sz="3200"/>
          </a:p>
        </p:txBody>
      </p:sp>
      <p:sp>
        <p:nvSpPr>
          <p:cNvPr id="28" name="Ovaal 27"/>
          <p:cNvSpPr/>
          <p:nvPr/>
        </p:nvSpPr>
        <p:spPr>
          <a:xfrm>
            <a:off x="5179259" y="4661618"/>
            <a:ext cx="1385559" cy="13855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Male trait</a:t>
            </a:r>
          </a:p>
          <a:p>
            <a:pPr algn="ctr"/>
            <a:endParaRPr lang="en-GB" smtClean="0"/>
          </a:p>
          <a:p>
            <a:pPr algn="ctr"/>
            <a:r>
              <a:rPr lang="en-GB" sz="3200" smtClean="0"/>
              <a:t>q</a:t>
            </a:r>
            <a:r>
              <a:rPr lang="en-GB" sz="3200" baseline="-25000" smtClean="0"/>
              <a:t>f</a:t>
            </a:r>
            <a:endParaRPr lang="en-GB" sz="3200"/>
          </a:p>
        </p:txBody>
      </p:sp>
      <p:cxnSp>
        <p:nvCxnSpPr>
          <p:cNvPr id="29" name="Rechte verbindingslijn met pijl 28"/>
          <p:cNvCxnSpPr>
            <a:stCxn id="23" idx="0"/>
            <a:endCxn id="25" idx="4"/>
          </p:cNvCxnSpPr>
          <p:nvPr/>
        </p:nvCxnSpPr>
        <p:spPr>
          <a:xfrm flipV="1">
            <a:off x="5886805" y="2763097"/>
            <a:ext cx="0" cy="352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itel 1"/>
          <p:cNvSpPr txBox="1">
            <a:spLocks/>
          </p:cNvSpPr>
          <p:nvPr/>
        </p:nvSpPr>
        <p:spPr>
          <a:xfrm>
            <a:off x="5305656" y="646708"/>
            <a:ext cx="41203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/>
              <a:t>    f</a:t>
            </a:r>
            <a:r>
              <a:rPr lang="en-GB" dirty="0" smtClean="0"/>
              <a:t>  </a:t>
            </a:r>
            <a:r>
              <a:rPr lang="en-GB" dirty="0" smtClean="0"/>
              <a:t>			m</a:t>
            </a:r>
            <a:endParaRPr lang="en-GB" dirty="0"/>
          </a:p>
        </p:txBody>
      </p:sp>
      <p:sp>
        <p:nvSpPr>
          <p:cNvPr id="45" name="Rechthoek 44"/>
          <p:cNvSpPr/>
          <p:nvPr/>
        </p:nvSpPr>
        <p:spPr>
          <a:xfrm>
            <a:off x="-5859" y="6331076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400" dirty="0" smtClean="0"/>
              <a:t>G. Sander van </a:t>
            </a:r>
            <a:r>
              <a:rPr lang="en-GB" sz="1400" dirty="0" err="1" smtClean="0"/>
              <a:t>Doorn</a:t>
            </a:r>
            <a:r>
              <a:rPr lang="en-GB" sz="1400" dirty="0" smtClean="0"/>
              <a:t> &amp; Franz J. </a:t>
            </a:r>
            <a:r>
              <a:rPr lang="en-GB" sz="1400" dirty="0" err="1" smtClean="0"/>
              <a:t>Weissing</a:t>
            </a:r>
            <a:r>
              <a:rPr lang="en-GB" sz="1400" dirty="0" smtClean="0"/>
              <a:t>. (2001) </a:t>
            </a:r>
            <a:r>
              <a:rPr lang="en-GB" sz="1400" i="1" dirty="0" smtClean="0"/>
              <a:t>”Ecological versus Sexual Selection models of Sympatric speciation: a Synthesis."</a:t>
            </a:r>
            <a:r>
              <a:rPr lang="en-GB" sz="1400" dirty="0" smtClean="0"/>
              <a:t> Selection 2, p. 17-40.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135831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20837"/>
            <a:ext cx="6654798" cy="4708525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What is the probability of sympatric speciation in nature?</a:t>
            </a:r>
          </a:p>
          <a:p>
            <a:endParaRPr lang="en-GB" sz="2800" dirty="0" smtClean="0"/>
          </a:p>
          <a:p>
            <a:r>
              <a:rPr lang="en-GB" sz="2800" dirty="0" smtClean="0"/>
              <a:t>What are the differences between the two models?</a:t>
            </a:r>
          </a:p>
          <a:p>
            <a:endParaRPr lang="en-GB" sz="2800" dirty="0" smtClean="0"/>
          </a:p>
          <a:p>
            <a:r>
              <a:rPr lang="en-GB" sz="2800" dirty="0" smtClean="0"/>
              <a:t>How can we refine either model?</a:t>
            </a:r>
          </a:p>
          <a:p>
            <a:endParaRPr lang="en-GB" sz="2800" dirty="0" smtClean="0"/>
          </a:p>
          <a:p>
            <a:endParaRPr lang="en-GB" sz="2800" dirty="0"/>
          </a:p>
        </p:txBody>
      </p:sp>
      <p:grpSp>
        <p:nvGrpSpPr>
          <p:cNvPr id="4" name="Groeperen 3"/>
          <p:cNvGrpSpPr/>
          <p:nvPr/>
        </p:nvGrpSpPr>
        <p:grpSpPr>
          <a:xfrm>
            <a:off x="7111998" y="2624667"/>
            <a:ext cx="1684156" cy="3399898"/>
            <a:chOff x="5665808" y="1728369"/>
            <a:chExt cx="1687785" cy="3481570"/>
          </a:xfrm>
        </p:grpSpPr>
        <p:pic>
          <p:nvPicPr>
            <p:cNvPr id="5" name="Afbeelding 4" descr="speciation mode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15" t="14331" r="59140"/>
            <a:stretch/>
          </p:blipFill>
          <p:spPr>
            <a:xfrm>
              <a:off x="5665808" y="1728369"/>
              <a:ext cx="713211" cy="3481570"/>
            </a:xfrm>
            <a:prstGeom prst="rect">
              <a:avLst/>
            </a:prstGeom>
          </p:spPr>
        </p:pic>
        <p:pic>
          <p:nvPicPr>
            <p:cNvPr id="6" name="Afbeelding 5" descr="speciation mode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58" t="14331" r="-383"/>
            <a:stretch/>
          </p:blipFill>
          <p:spPr>
            <a:xfrm>
              <a:off x="6379020" y="1728369"/>
              <a:ext cx="974573" cy="3481570"/>
            </a:xfrm>
            <a:prstGeom prst="rect">
              <a:avLst/>
            </a:prstGeom>
          </p:spPr>
        </p:pic>
      </p:grpSp>
      <p:sp>
        <p:nvSpPr>
          <p:cNvPr id="7" name="Tekstvak 6"/>
          <p:cNvSpPr txBox="1"/>
          <p:nvPr/>
        </p:nvSpPr>
        <p:spPr>
          <a:xfrm>
            <a:off x="6637867" y="6126163"/>
            <a:ext cx="237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Allopatric	      Sympatric</a:t>
            </a: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457200" y="274637"/>
            <a:ext cx="8240674" cy="1283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u="sng" dirty="0"/>
              <a:t>Should an individual based mechanism be implemented in the protracted birth death model?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38212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17133"/>
            <a:ext cx="8229600" cy="3462867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 better understanding of speciation</a:t>
            </a:r>
          </a:p>
          <a:p>
            <a:endParaRPr lang="en-GB" sz="2800" dirty="0" smtClean="0"/>
          </a:p>
          <a:p>
            <a:r>
              <a:rPr lang="en-GB" sz="2800" dirty="0" smtClean="0"/>
              <a:t>Focus on unique scenarios</a:t>
            </a:r>
          </a:p>
          <a:p>
            <a:endParaRPr lang="en-GB" sz="2800" dirty="0" smtClean="0"/>
          </a:p>
          <a:p>
            <a:r>
              <a:rPr lang="en-GB" sz="2800" dirty="0" smtClean="0"/>
              <a:t>Most simplistic model with an ecological and a sexual trait</a:t>
            </a:r>
            <a:endParaRPr lang="en-GB" sz="2800" dirty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/>
          </a:p>
        </p:txBody>
      </p:sp>
      <p:sp>
        <p:nvSpPr>
          <p:cNvPr id="8" name="Rechthoek 7"/>
          <p:cNvSpPr/>
          <p:nvPr/>
        </p:nvSpPr>
        <p:spPr>
          <a:xfrm>
            <a:off x="0" y="5688449"/>
            <a:ext cx="8686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400" dirty="0" smtClean="0"/>
              <a:t>G. Sander van </a:t>
            </a:r>
            <a:r>
              <a:rPr lang="en-GB" sz="1400" dirty="0" err="1" smtClean="0"/>
              <a:t>Doorn</a:t>
            </a:r>
            <a:r>
              <a:rPr lang="en-GB" sz="1400" dirty="0" smtClean="0"/>
              <a:t> &amp; Franz J. </a:t>
            </a:r>
            <a:r>
              <a:rPr lang="en-GB" sz="1400" dirty="0" err="1" smtClean="0"/>
              <a:t>Weissing</a:t>
            </a:r>
            <a:r>
              <a:rPr lang="en-GB" sz="1400" dirty="0" smtClean="0"/>
              <a:t>. (2001) </a:t>
            </a:r>
            <a:r>
              <a:rPr lang="en-GB" sz="1400" i="1" dirty="0" smtClean="0"/>
              <a:t>”Ecological versus Sexual Selection models of Sympatric speciation: a Synthesis."</a:t>
            </a:r>
            <a:r>
              <a:rPr lang="en-GB" sz="1400" dirty="0" smtClean="0"/>
              <a:t> Selection 2, p. 17-40.</a:t>
            </a:r>
          </a:p>
          <a:p>
            <a:endParaRPr lang="en-GB" sz="1400" dirty="0" smtClean="0"/>
          </a:p>
          <a:p>
            <a:r>
              <a:rPr lang="en-GB" sz="1400" dirty="0" smtClean="0"/>
              <a:t>Sergey </a:t>
            </a:r>
            <a:r>
              <a:rPr lang="en-GB" sz="1400" dirty="0" err="1" smtClean="0"/>
              <a:t>Gavrilets</a:t>
            </a:r>
            <a:r>
              <a:rPr lang="en-GB" sz="1400" dirty="0" smtClean="0"/>
              <a:t>. (2003) “</a:t>
            </a:r>
            <a:r>
              <a:rPr lang="en-GB" sz="1400" i="1" dirty="0" smtClean="0"/>
              <a:t>Perspective: Models of Speciation: What have we learned in 40 years?” </a:t>
            </a:r>
            <a:r>
              <a:rPr lang="en-GB" sz="1400" dirty="0" smtClean="0"/>
              <a:t>Evolution, 57(10), p.2179-2215</a:t>
            </a:r>
          </a:p>
        </p:txBody>
      </p:sp>
    </p:spTree>
    <p:extLst>
      <p:ext uri="{BB962C8B-B14F-4D97-AF65-F5344CB8AC3E}">
        <p14:creationId xmlns:p14="http://schemas.microsoft.com/office/powerpoint/2010/main" val="422515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What is (not) known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17133"/>
            <a:ext cx="8229600" cy="232833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Sympatric speciation is possible</a:t>
            </a:r>
          </a:p>
          <a:p>
            <a:r>
              <a:rPr lang="en-GB" sz="2800" dirty="0" smtClean="0"/>
              <a:t>Few details known</a:t>
            </a:r>
            <a:endParaRPr lang="en-GB" sz="2800" dirty="0"/>
          </a:p>
          <a:p>
            <a:r>
              <a:rPr lang="en-GB" sz="2800" dirty="0" smtClean="0"/>
              <a:t>Pull of the present slowed by PBD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9" name="Rechthoek 8"/>
          <p:cNvSpPr/>
          <p:nvPr/>
        </p:nvSpPr>
        <p:spPr>
          <a:xfrm>
            <a:off x="0" y="5042118"/>
            <a:ext cx="8686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400" dirty="0" smtClean="0"/>
              <a:t>G. Sander van </a:t>
            </a:r>
            <a:r>
              <a:rPr lang="en-GB" sz="1400" dirty="0" err="1" smtClean="0"/>
              <a:t>Doorn</a:t>
            </a:r>
            <a:r>
              <a:rPr lang="en-GB" sz="1400" dirty="0" smtClean="0"/>
              <a:t> &amp; Franz J. </a:t>
            </a:r>
            <a:r>
              <a:rPr lang="en-GB" sz="1400" dirty="0" err="1" smtClean="0"/>
              <a:t>Weissing</a:t>
            </a:r>
            <a:r>
              <a:rPr lang="en-GB" sz="1400" dirty="0" smtClean="0"/>
              <a:t>. (2001) </a:t>
            </a:r>
            <a:r>
              <a:rPr lang="en-GB" sz="1400" i="1" dirty="0" smtClean="0"/>
              <a:t>”Ecological versus Sexual Selection models of Sympatric speciation: a Synthesis."</a:t>
            </a:r>
            <a:r>
              <a:rPr lang="en-GB" sz="1400" dirty="0" smtClean="0"/>
              <a:t> Selection 2, p. 17-40.</a:t>
            </a:r>
          </a:p>
          <a:p>
            <a:endParaRPr lang="en-GB" sz="1400" dirty="0" smtClean="0"/>
          </a:p>
          <a:p>
            <a:r>
              <a:rPr lang="en-GB" sz="1400" dirty="0" smtClean="0"/>
              <a:t>Sergey </a:t>
            </a:r>
            <a:r>
              <a:rPr lang="en-GB" sz="1400" dirty="0" err="1" smtClean="0"/>
              <a:t>Gavrilets</a:t>
            </a:r>
            <a:r>
              <a:rPr lang="en-GB" sz="1400" dirty="0" smtClean="0"/>
              <a:t>. (2003) “</a:t>
            </a:r>
            <a:r>
              <a:rPr lang="en-GB" sz="1400" i="1" dirty="0" smtClean="0"/>
              <a:t>Perspective: Models of Speciation: What have we learned in 40 years?” </a:t>
            </a:r>
            <a:r>
              <a:rPr lang="en-GB" sz="1400" dirty="0" smtClean="0"/>
              <a:t>Evolution, 57(10), p.2179-2215</a:t>
            </a:r>
          </a:p>
        </p:txBody>
      </p:sp>
      <p:sp>
        <p:nvSpPr>
          <p:cNvPr id="10" name="Rechthoek 9"/>
          <p:cNvSpPr/>
          <p:nvPr/>
        </p:nvSpPr>
        <p:spPr>
          <a:xfrm>
            <a:off x="0" y="6333658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400" dirty="0" smtClean="0"/>
              <a:t>R.S. Etienne, and J. </a:t>
            </a:r>
            <a:r>
              <a:rPr lang="en-GB" sz="1400" dirty="0" err="1" smtClean="0"/>
              <a:t>Rosindell</a:t>
            </a:r>
            <a:r>
              <a:rPr lang="en-GB" sz="1400" dirty="0" smtClean="0"/>
              <a:t>. (2011) </a:t>
            </a:r>
            <a:r>
              <a:rPr lang="en-GB" sz="1400" i="1" dirty="0" smtClean="0"/>
              <a:t>"Prolonging the past counteracts the pull of the present: protracted speciation can explain observed slowdowns in diversification."</a:t>
            </a:r>
            <a:r>
              <a:rPr lang="en-GB" sz="1400" dirty="0" smtClean="0"/>
              <a:t> Systematic Biology: syr091.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6785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Biological context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17133"/>
            <a:ext cx="8686800" cy="2446867"/>
          </a:xfrm>
        </p:spPr>
        <p:txBody>
          <a:bodyPr>
            <a:normAutofit/>
          </a:bodyPr>
          <a:lstStyle/>
          <a:p>
            <a:r>
              <a:rPr lang="en-GB" sz="2800" dirty="0" smtClean="0"/>
              <a:t>Number of new species increases slower through time</a:t>
            </a:r>
            <a:endParaRPr lang="en-GB" sz="2800" dirty="0"/>
          </a:p>
          <a:p>
            <a:pPr lvl="1"/>
            <a:r>
              <a:rPr lang="en-GB" sz="2400" dirty="0" smtClean="0"/>
              <a:t>Time</a:t>
            </a:r>
          </a:p>
          <a:p>
            <a:pPr lvl="1"/>
            <a:r>
              <a:rPr lang="en-GB" sz="2400" dirty="0" smtClean="0"/>
              <a:t>Niches are being filled</a:t>
            </a:r>
          </a:p>
          <a:p>
            <a:pPr lvl="1"/>
            <a:r>
              <a:rPr lang="en-GB" sz="2400" dirty="0" smtClean="0"/>
              <a:t>Speciation takes time</a:t>
            </a:r>
          </a:p>
        </p:txBody>
      </p:sp>
      <p:pic>
        <p:nvPicPr>
          <p:cNvPr id="5" name="Afbeelding 4" descr="Schermafbeelding 2016-10-25 om 11.38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3" t="3078" r="49729" b="57562"/>
          <a:stretch/>
        </p:blipFill>
        <p:spPr>
          <a:xfrm>
            <a:off x="5655728" y="3054745"/>
            <a:ext cx="2727272" cy="1520569"/>
          </a:xfrm>
          <a:prstGeom prst="rect">
            <a:avLst/>
          </a:prstGeom>
        </p:spPr>
      </p:pic>
      <p:pic>
        <p:nvPicPr>
          <p:cNvPr id="6" name="Afbeelding 5" descr="Schermafbeelding 2016-10-25 om 11.38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2" t="3079" r="15400" b="56578"/>
          <a:stretch/>
        </p:blipFill>
        <p:spPr>
          <a:xfrm>
            <a:off x="5655728" y="4558381"/>
            <a:ext cx="2727272" cy="1553030"/>
          </a:xfrm>
          <a:prstGeom prst="rect">
            <a:avLst/>
          </a:prstGeom>
        </p:spPr>
      </p:pic>
      <p:pic>
        <p:nvPicPr>
          <p:cNvPr id="7" name="Afbeelding 6" descr="Schermafbeelding 2016-10-25 om 11.38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3" t="42930" r="15400" b="14374"/>
          <a:stretch/>
        </p:blipFill>
        <p:spPr>
          <a:xfrm>
            <a:off x="457200" y="4558381"/>
            <a:ext cx="5198528" cy="1553030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0" y="6333658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400" dirty="0" smtClean="0"/>
              <a:t>R.S. Etienne, and J. </a:t>
            </a:r>
            <a:r>
              <a:rPr lang="en-GB" sz="1400" dirty="0" err="1" smtClean="0"/>
              <a:t>Rosindell</a:t>
            </a:r>
            <a:r>
              <a:rPr lang="en-GB" sz="1400" dirty="0" smtClean="0"/>
              <a:t>. (2011) </a:t>
            </a:r>
            <a:r>
              <a:rPr lang="en-GB" sz="1400" i="1" dirty="0" smtClean="0"/>
              <a:t>"Prolonging the past counteracts the pull of the present: protracted speciation can explain observed slowdowns in diversification."</a:t>
            </a:r>
            <a:r>
              <a:rPr lang="en-GB" sz="1400" dirty="0" smtClean="0"/>
              <a:t> Systematic Biology: syr091.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97119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3" descr="Schermafbeelding 2016-10-20 om 14.29.3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" r="829" b="-369"/>
          <a:stretch/>
        </p:blipFill>
        <p:spPr>
          <a:xfrm rot="16200000">
            <a:off x="1948228" y="2640967"/>
            <a:ext cx="1979413" cy="496147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Method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17133"/>
            <a:ext cx="8229600" cy="2091267"/>
          </a:xfrm>
        </p:spPr>
        <p:txBody>
          <a:bodyPr>
            <a:normAutofit/>
          </a:bodyPr>
          <a:lstStyle/>
          <a:p>
            <a:r>
              <a:rPr lang="en-GB" sz="2800" dirty="0" smtClean="0"/>
              <a:t>Find parameters for ESS model</a:t>
            </a:r>
          </a:p>
          <a:p>
            <a:r>
              <a:rPr lang="en-GB" sz="2800" dirty="0" smtClean="0"/>
              <a:t>Find number of species to cut off simulations</a:t>
            </a:r>
          </a:p>
          <a:p>
            <a:r>
              <a:rPr lang="en-GB" sz="2800" dirty="0" smtClean="0"/>
              <a:t>Run ESS model to find parameters for PBD model</a:t>
            </a:r>
          </a:p>
          <a:p>
            <a:r>
              <a:rPr lang="en-GB" sz="2800" dirty="0" smtClean="0"/>
              <a:t>Analyse outcomes with </a:t>
            </a:r>
            <a:r>
              <a:rPr lang="en-GB" sz="2800" dirty="0" err="1" smtClean="0"/>
              <a:t>nLTT</a:t>
            </a:r>
            <a:endParaRPr lang="en-GB" sz="2800" dirty="0" smtClean="0"/>
          </a:p>
        </p:txBody>
      </p:sp>
      <p:sp>
        <p:nvSpPr>
          <p:cNvPr id="8" name="Rechthoek 7"/>
          <p:cNvSpPr/>
          <p:nvPr/>
        </p:nvSpPr>
        <p:spPr>
          <a:xfrm>
            <a:off x="0" y="633478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T. Janzen, S. </a:t>
            </a:r>
            <a:r>
              <a:rPr lang="en-GB" sz="1400" dirty="0" err="1" smtClean="0"/>
              <a:t>H</a:t>
            </a:r>
            <a:r>
              <a:rPr lang="en-GB" sz="1400" dirty="0" err="1" smtClean="0"/>
              <a:t>öhna</a:t>
            </a:r>
            <a:r>
              <a:rPr lang="en-GB" sz="1400" dirty="0" smtClean="0"/>
              <a:t>, R.S. Etienne</a:t>
            </a:r>
            <a:r>
              <a:rPr lang="en-GB" sz="1400" dirty="0" smtClean="0"/>
              <a:t>. (2015) </a:t>
            </a:r>
            <a:r>
              <a:rPr lang="en-GB" sz="1400" i="1" dirty="0" smtClean="0"/>
              <a:t>“</a:t>
            </a:r>
            <a:r>
              <a:rPr lang="en-GB" sz="1400" i="1" dirty="0"/>
              <a:t>Approximate Bayesian Computation of diversification rates from molecular phylogenies: introducing a new efficient summary statistic, the </a:t>
            </a:r>
            <a:r>
              <a:rPr lang="en-GB" sz="1400" i="1" dirty="0" err="1"/>
              <a:t>nLTT</a:t>
            </a:r>
            <a:r>
              <a:rPr lang="en-GB" sz="1400" i="1" dirty="0"/>
              <a:t> </a:t>
            </a:r>
            <a:r>
              <a:rPr lang="en-GB" sz="1400" i="1" dirty="0" smtClean="0"/>
              <a:t>“</a:t>
            </a:r>
            <a:r>
              <a:rPr lang="en-GB" sz="1400" dirty="0" smtClean="0"/>
              <a:t>. Methods in Ecology and Evolution, 6 p.566-575</a:t>
            </a:r>
            <a:endParaRPr lang="en-GB" sz="1400" i="1" dirty="0"/>
          </a:p>
        </p:txBody>
      </p:sp>
      <p:pic>
        <p:nvPicPr>
          <p:cNvPr id="15" name="Afbeelding 14" descr="Figure-1-Normalized-LTT-curves-for-three-phylogenetic-trees-generated-using-th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67" y="3415061"/>
            <a:ext cx="3014133" cy="269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60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Hypothesis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17133"/>
            <a:ext cx="8229600" cy="452596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PBD </a:t>
            </a:r>
            <a:r>
              <a:rPr lang="en-GB" sz="2800" dirty="0"/>
              <a:t>can also be </a:t>
            </a:r>
            <a:r>
              <a:rPr lang="en-GB" sz="2800" dirty="0" smtClean="0"/>
              <a:t>sympatric</a:t>
            </a:r>
          </a:p>
          <a:p>
            <a:endParaRPr lang="en-GB" dirty="0" smtClean="0"/>
          </a:p>
          <a:p>
            <a:r>
              <a:rPr lang="en-GB" sz="2800" dirty="0" smtClean="0"/>
              <a:t>Needs individuals</a:t>
            </a:r>
          </a:p>
          <a:p>
            <a:pPr lvl="1"/>
            <a:endParaRPr lang="en-GB" sz="2400" dirty="0" smtClean="0"/>
          </a:p>
          <a:p>
            <a:endParaRPr lang="en-GB" sz="2800" dirty="0"/>
          </a:p>
        </p:txBody>
      </p:sp>
      <p:sp>
        <p:nvSpPr>
          <p:cNvPr id="7" name="Rechthoek 6"/>
          <p:cNvSpPr/>
          <p:nvPr/>
        </p:nvSpPr>
        <p:spPr>
          <a:xfrm>
            <a:off x="0" y="6333658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400" dirty="0" smtClean="0"/>
              <a:t>R.S. Etienne, and J. </a:t>
            </a:r>
            <a:r>
              <a:rPr lang="en-GB" sz="1400" dirty="0" err="1" smtClean="0"/>
              <a:t>Rosindell</a:t>
            </a:r>
            <a:r>
              <a:rPr lang="en-GB" sz="1400" dirty="0" smtClean="0"/>
              <a:t>. (2011) </a:t>
            </a:r>
            <a:r>
              <a:rPr lang="en-GB" sz="1400" i="1" dirty="0" smtClean="0"/>
              <a:t>"Prolonging the past counteracts the pull of the present: protracted speciation can explain observed slowdowns in diversification."</a:t>
            </a:r>
            <a:r>
              <a:rPr lang="en-GB" sz="1400" dirty="0" smtClean="0"/>
              <a:t> Systematic Biology: syr091.</a:t>
            </a:r>
            <a:endParaRPr lang="en-GB" sz="1400" dirty="0"/>
          </a:p>
        </p:txBody>
      </p:sp>
      <p:pic>
        <p:nvPicPr>
          <p:cNvPr id="9" name="Afbeelding 8" descr="Schermafbeelding 2016-10-25 om 11.38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2" t="3079" r="15400" b="56578"/>
          <a:stretch/>
        </p:blipFill>
        <p:spPr>
          <a:xfrm>
            <a:off x="457200" y="3867447"/>
            <a:ext cx="3996262" cy="2275649"/>
          </a:xfrm>
          <a:prstGeom prst="rect">
            <a:avLst/>
          </a:prstGeom>
        </p:spPr>
      </p:pic>
      <p:pic>
        <p:nvPicPr>
          <p:cNvPr id="10" name="Afbeelding 9" descr="FIGURE-3-The-birth-death-model-with-and-without-protracted-speciation-a-A-birth-death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2" r="24336"/>
          <a:stretch/>
        </p:blipFill>
        <p:spPr>
          <a:xfrm>
            <a:off x="5903150" y="1644612"/>
            <a:ext cx="2275650" cy="449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01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Zwa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Zwart .thmx</Template>
  <TotalTime>10136</TotalTime>
  <Words>613</Words>
  <Application>Microsoft Macintosh PowerPoint</Application>
  <PresentationFormat>Diavoorstelling (4:3)</PresentationFormat>
  <Paragraphs>91</Paragraphs>
  <Slides>10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Zwart</vt:lpstr>
      <vt:lpstr>Master Research</vt:lpstr>
      <vt:lpstr>Protracted Birth Death (PBD) Model</vt:lpstr>
      <vt:lpstr>Ecological and Sexual Selection (ESS) model</vt:lpstr>
      <vt:lpstr>PowerPoint-presentatie</vt:lpstr>
      <vt:lpstr>Why?</vt:lpstr>
      <vt:lpstr>What is (not) known</vt:lpstr>
      <vt:lpstr>Biological context</vt:lpstr>
      <vt:lpstr>Method</vt:lpstr>
      <vt:lpstr>Hypothesis</vt:lpstr>
      <vt:lpstr>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Kees Wesselink</dc:creator>
  <cp:lastModifiedBy>Kees Wesselink</cp:lastModifiedBy>
  <cp:revision>22</cp:revision>
  <dcterms:created xsi:type="dcterms:W3CDTF">2016-10-24T13:12:23Z</dcterms:created>
  <dcterms:modified xsi:type="dcterms:W3CDTF">2016-10-31T14:08:41Z</dcterms:modified>
</cp:coreProperties>
</file>