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1270" y="970915"/>
            <a:ext cx="45694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2829" y="970915"/>
            <a:ext cx="654634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079" y="1863598"/>
            <a:ext cx="10365841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5508" y="5953255"/>
            <a:ext cx="1173479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47933" y="6029455"/>
            <a:ext cx="195579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atlearnin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Dataanalytics/CUAMM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5508" y="5935776"/>
            <a:ext cx="1173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Wednesday,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August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28,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35" dirty="0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759" y="795527"/>
            <a:ext cx="10713720" cy="5181600"/>
            <a:chOff x="746759" y="795527"/>
            <a:chExt cx="10713720" cy="5181600"/>
          </a:xfrm>
        </p:grpSpPr>
        <p:sp>
          <p:nvSpPr>
            <p:cNvPr id="5" name="object 5"/>
            <p:cNvSpPr/>
            <p:nvPr/>
          </p:nvSpPr>
          <p:spPr>
            <a:xfrm>
              <a:off x="754379" y="803147"/>
              <a:ext cx="10698480" cy="5166360"/>
            </a:xfrm>
            <a:custGeom>
              <a:avLst/>
              <a:gdLst/>
              <a:ahLst/>
              <a:cxnLst/>
              <a:rect l="l" t="t" r="r" b="b"/>
              <a:pathLst>
                <a:path w="10698480" h="5166360">
                  <a:moveTo>
                    <a:pt x="10698480" y="0"/>
                  </a:moveTo>
                  <a:lnTo>
                    <a:pt x="0" y="0"/>
                  </a:lnTo>
                  <a:lnTo>
                    <a:pt x="0" y="5166360"/>
                  </a:lnTo>
                  <a:lnTo>
                    <a:pt x="10698480" y="5166360"/>
                  </a:lnTo>
                  <a:lnTo>
                    <a:pt x="10698480" y="0"/>
                  </a:lnTo>
                  <a:close/>
                </a:path>
              </a:pathLst>
            </a:custGeom>
            <a:solidFill>
              <a:srgbClr val="A9D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379" y="803147"/>
              <a:ext cx="10698480" cy="5166360"/>
            </a:xfrm>
            <a:custGeom>
              <a:avLst/>
              <a:gdLst/>
              <a:ahLst/>
              <a:cxnLst/>
              <a:rect l="l" t="t" r="r" b="b"/>
              <a:pathLst>
                <a:path w="10698480" h="5166360">
                  <a:moveTo>
                    <a:pt x="0" y="5166360"/>
                  </a:moveTo>
                  <a:lnTo>
                    <a:pt x="10698480" y="5166360"/>
                  </a:lnTo>
                  <a:lnTo>
                    <a:pt x="10698480" y="0"/>
                  </a:lnTo>
                  <a:lnTo>
                    <a:pt x="0" y="0"/>
                  </a:lnTo>
                  <a:lnTo>
                    <a:pt x="0" y="51663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88563" y="1621028"/>
            <a:ext cx="523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Applied Malaria Modeling </a:t>
            </a:r>
            <a:r>
              <a:rPr sz="3600" spc="-885" dirty="0"/>
              <a:t> </a:t>
            </a:r>
            <a:r>
              <a:rPr sz="3600" spc="-5" dirty="0"/>
              <a:t>Network</a:t>
            </a:r>
            <a:r>
              <a:rPr sz="3600" spc="-10" dirty="0"/>
              <a:t> </a:t>
            </a:r>
            <a:r>
              <a:rPr sz="3600" dirty="0"/>
              <a:t>(AMMNet)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673098" y="3250438"/>
            <a:ext cx="8862060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Presents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Training</a:t>
            </a:r>
            <a:r>
              <a:rPr sz="3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3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Malaria</a:t>
            </a:r>
            <a:r>
              <a:rPr sz="3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Modeling</a:t>
            </a:r>
            <a:r>
              <a:rPr sz="3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in</a:t>
            </a:r>
            <a:r>
              <a:rPr sz="3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&amp;</a:t>
            </a:r>
            <a:r>
              <a:rPr sz="36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RStudio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2060" y="1171955"/>
            <a:ext cx="9796780" cy="1556385"/>
            <a:chOff x="1242060" y="1171955"/>
            <a:chExt cx="9796780" cy="15563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060" y="1199387"/>
              <a:ext cx="1714500" cy="15285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1171955"/>
              <a:ext cx="1741931" cy="1528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907" y="1685543"/>
              <a:ext cx="8308847" cy="3852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7" y="694944"/>
              <a:ext cx="1571244" cy="13060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4704" y="4748783"/>
              <a:ext cx="1229868" cy="10104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1988" y="694944"/>
              <a:ext cx="8595360" cy="990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10</a:t>
            </a:fld>
            <a:endParaRPr spc="-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316" y="1348740"/>
              <a:ext cx="9511283" cy="4200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7" y="694944"/>
              <a:ext cx="1571244" cy="13060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4704" y="4748783"/>
              <a:ext cx="1229868" cy="101041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11</a:t>
            </a:fld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57428"/>
            <a:ext cx="10319004" cy="5212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12</a:t>
            </a:fld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Malaria</a:t>
            </a:r>
            <a:r>
              <a:rPr sz="4000" spc="-35" dirty="0"/>
              <a:t> </a:t>
            </a:r>
            <a:r>
              <a:rPr sz="4000" spc="15" dirty="0"/>
              <a:t>Modeling</a:t>
            </a:r>
            <a:r>
              <a:rPr sz="4000" spc="-25" dirty="0"/>
              <a:t> </a:t>
            </a:r>
            <a:r>
              <a:rPr sz="4000" spc="40" dirty="0"/>
              <a:t>using </a:t>
            </a:r>
            <a:r>
              <a:rPr sz="4000" spc="45" dirty="0"/>
              <a:t> </a:t>
            </a:r>
            <a:r>
              <a:rPr sz="4000" spc="-5" dirty="0"/>
              <a:t>Machine</a:t>
            </a:r>
            <a:r>
              <a:rPr sz="4000" spc="-35" dirty="0"/>
              <a:t> </a:t>
            </a:r>
            <a:r>
              <a:rPr sz="4000" spc="-30" dirty="0"/>
              <a:t>Learning</a:t>
            </a:r>
            <a:r>
              <a:rPr sz="4000" spc="-35" dirty="0"/>
              <a:t> </a:t>
            </a:r>
            <a:r>
              <a:rPr sz="4000" spc="-50" dirty="0"/>
              <a:t>Algorithms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13180" y="2506472"/>
            <a:ext cx="99542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 Learning (ML)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sometimes </a:t>
            </a:r>
            <a:r>
              <a:rPr sz="2000" spc="-5" dirty="0">
                <a:latin typeface="Times New Roman"/>
                <a:cs typeface="Times New Roman"/>
              </a:rPr>
              <a:t>referred to as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Statistical Learning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subfield of artificial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intelligence </a:t>
            </a:r>
            <a:r>
              <a:rPr sz="2000" spc="-10" dirty="0">
                <a:latin typeface="Times New Roman"/>
                <a:cs typeface="Times New Roman"/>
              </a:rPr>
              <a:t>(AI) </a:t>
            </a:r>
            <a:r>
              <a:rPr sz="2000" spc="-5" dirty="0">
                <a:latin typeface="Times New Roman"/>
                <a:cs typeface="Times New Roman"/>
              </a:rPr>
              <a:t>that focuses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development of </a:t>
            </a:r>
            <a:r>
              <a:rPr sz="2000" spc="-10" dirty="0">
                <a:latin typeface="Times New Roman"/>
                <a:cs typeface="Times New Roman"/>
              </a:rPr>
              <a:t>algorithms </a:t>
            </a:r>
            <a:r>
              <a:rPr sz="2000" spc="-5" dirty="0">
                <a:latin typeface="Times New Roman"/>
                <a:cs typeface="Times New Roman"/>
              </a:rPr>
              <a:t>capable of learning and making </a:t>
            </a:r>
            <a:r>
              <a:rPr sz="2000" dirty="0">
                <a:latin typeface="Times New Roman"/>
                <a:cs typeface="Times New Roman"/>
              </a:rPr>
              <a:t> predictions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5600" algn="l"/>
                <a:tab pos="920750" algn="l"/>
                <a:tab pos="1850389" algn="l"/>
                <a:tab pos="2231390" algn="l"/>
                <a:tab pos="3528695" algn="l"/>
                <a:tab pos="3811904" algn="l"/>
                <a:tab pos="4839335" algn="l"/>
                <a:tab pos="5839460" algn="l"/>
                <a:tab pos="6640830" algn="l"/>
                <a:tab pos="7474584" algn="l"/>
                <a:tab pos="8094980" algn="l"/>
                <a:tab pos="8575040" algn="l"/>
                <a:tab pos="9742805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ess	of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vel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a	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ach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ne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ni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	beg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preprocessing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5600" algn="l"/>
                <a:tab pos="1001394" algn="l"/>
                <a:tab pos="2577465" algn="l"/>
                <a:tab pos="3587750" algn="l"/>
                <a:tab pos="4178300" algn="l"/>
                <a:tab pos="5266055" algn="l"/>
                <a:tab pos="6986905" algn="l"/>
                <a:tab pos="8479155" algn="l"/>
                <a:tab pos="9742805" algn="l"/>
              </a:tabLst>
            </a:pPr>
            <a:r>
              <a:rPr sz="2000" dirty="0">
                <a:latin typeface="Times New Roman"/>
                <a:cs typeface="Times New Roman"/>
              </a:rPr>
              <a:t>Data	pre</a:t>
            </a:r>
            <a:r>
              <a:rPr sz="2000" spc="-10" dirty="0">
                <a:latin typeface="Times New Roman"/>
                <a:cs typeface="Times New Roman"/>
              </a:rPr>
              <a:t>pr</a:t>
            </a:r>
            <a:r>
              <a:rPr sz="2000" dirty="0">
                <a:latin typeface="Times New Roman"/>
                <a:cs typeface="Times New Roman"/>
              </a:rPr>
              <a:t>oc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nc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udes	d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ta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g,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ran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n,	o</a:t>
            </a:r>
            <a:r>
              <a:rPr sz="2000" spc="-5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gan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za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n,	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&amp;  labeling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7344" y="981455"/>
            <a:ext cx="10674350" cy="5000625"/>
            <a:chOff x="847344" y="981455"/>
            <a:chExt cx="10674350" cy="5000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981455"/>
              <a:ext cx="1571244" cy="1304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3096" y="4971288"/>
              <a:ext cx="1228344" cy="10104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535" y="775461"/>
            <a:ext cx="7397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980" marR="5080" indent="-58991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 </a:t>
            </a:r>
            <a:r>
              <a:rPr sz="2800" spc="-10" dirty="0"/>
              <a:t>relationship between </a:t>
            </a:r>
            <a:r>
              <a:rPr sz="2800" spc="-5" dirty="0"/>
              <a:t>AI, Machine Learning, </a:t>
            </a:r>
            <a:r>
              <a:rPr sz="2800" spc="-685" dirty="0"/>
              <a:t> </a:t>
            </a:r>
            <a:r>
              <a:rPr sz="2800" dirty="0"/>
              <a:t>and</a:t>
            </a:r>
            <a:r>
              <a:rPr sz="2800" spc="-5" dirty="0"/>
              <a:t> </a:t>
            </a:r>
            <a:r>
              <a:rPr sz="2800" spc="-10" dirty="0"/>
              <a:t>Deep</a:t>
            </a:r>
            <a:r>
              <a:rPr sz="2800" spc="20" dirty="0"/>
              <a:t> </a:t>
            </a:r>
            <a:r>
              <a:rPr sz="2800" spc="-5" dirty="0"/>
              <a:t>Learning</a:t>
            </a:r>
            <a:r>
              <a:rPr sz="2800" spc="5" dirty="0"/>
              <a:t> </a:t>
            </a:r>
            <a:r>
              <a:rPr sz="2800" spc="-5" dirty="0"/>
              <a:t>is summarized</a:t>
            </a:r>
            <a:r>
              <a:rPr sz="2800" spc="25" dirty="0"/>
              <a:t> </a:t>
            </a:r>
            <a:r>
              <a:rPr sz="2800" spc="-5" dirty="0"/>
              <a:t>below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14755" y="754380"/>
            <a:ext cx="10868025" cy="4663440"/>
            <a:chOff x="714755" y="754380"/>
            <a:chExt cx="10868025" cy="4663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3" y="1883663"/>
              <a:ext cx="10213848" cy="35341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5" y="754380"/>
              <a:ext cx="1228344" cy="10104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25508" y="5935776"/>
            <a:ext cx="1172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Wednesday,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August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28,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3333" y="6029455"/>
            <a:ext cx="14478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000" spc="-35" dirty="0">
                <a:latin typeface="Times New Roman"/>
                <a:cs typeface="Times New Roman"/>
              </a:rPr>
              <a:t>14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5718" y="6105655"/>
            <a:ext cx="26352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000" spc="-35" dirty="0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683" y="5755335"/>
            <a:ext cx="3688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Credit:</a:t>
            </a: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Hefin</a:t>
            </a: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I.</a:t>
            </a: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Rhys(2020)</a:t>
            </a:r>
            <a:r>
              <a:rPr sz="1800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rights</a:t>
            </a: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reserved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4248" y="984884"/>
            <a:ext cx="66871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3300" algn="l"/>
              </a:tabLst>
            </a:pPr>
            <a:r>
              <a:rPr sz="4400" spc="10" dirty="0">
                <a:solidFill>
                  <a:srgbClr val="252525"/>
                </a:solidFill>
              </a:rPr>
              <a:t>Types</a:t>
            </a:r>
            <a:r>
              <a:rPr sz="4400" dirty="0">
                <a:solidFill>
                  <a:srgbClr val="252525"/>
                </a:solidFill>
              </a:rPr>
              <a:t> </a:t>
            </a:r>
            <a:r>
              <a:rPr sz="4400" spc="-20" dirty="0">
                <a:solidFill>
                  <a:srgbClr val="252525"/>
                </a:solidFill>
              </a:rPr>
              <a:t>of	</a:t>
            </a:r>
            <a:r>
              <a:rPr sz="4400" dirty="0">
                <a:solidFill>
                  <a:srgbClr val="252525"/>
                </a:solidFill>
              </a:rPr>
              <a:t>Machine</a:t>
            </a:r>
            <a:r>
              <a:rPr sz="4400" spc="-75" dirty="0">
                <a:solidFill>
                  <a:srgbClr val="252525"/>
                </a:solidFill>
              </a:rPr>
              <a:t> </a:t>
            </a:r>
            <a:r>
              <a:rPr sz="4400" spc="-30" dirty="0">
                <a:solidFill>
                  <a:srgbClr val="252525"/>
                </a:solidFill>
              </a:rPr>
              <a:t>Learning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68146" y="2554681"/>
            <a:ext cx="10257155" cy="330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dirty="0">
                <a:latin typeface="Times New Roman"/>
                <a:cs typeface="Times New Roman"/>
              </a:rPr>
              <a:t> learning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categorized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5" dirty="0">
                <a:latin typeface="Times New Roman"/>
                <a:cs typeface="Times New Roman"/>
              </a:rPr>
              <a:t> perform.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ts val="2840"/>
              </a:lnSpc>
              <a:buFont typeface="Wingdings"/>
              <a:buChar char=""/>
              <a:tabLst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Supervised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models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learn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labeled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data</a:t>
            </a:r>
            <a:r>
              <a:rPr sz="2400" spc="260" dirty="0">
                <a:latin typeface="Microsoft Sans Serif"/>
                <a:cs typeface="Microsoft Sans Serif"/>
              </a:rPr>
              <a:t>……</a:t>
            </a:r>
            <a:r>
              <a:rPr sz="2400" spc="26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40"/>
              </a:lnSpc>
              <a:buFont typeface="Wingdings"/>
              <a:buChar char="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ts val="2840"/>
              </a:lnSpc>
              <a:buFont typeface="Wingdings"/>
              <a:buChar char=""/>
              <a:tabLst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Unsupervised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discovers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hidden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patterns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within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unlabeled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data,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useful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in</a:t>
            </a:r>
            <a:r>
              <a:rPr sz="2400" spc="315" dirty="0">
                <a:latin typeface="Microsoft Sans Serif"/>
                <a:cs typeface="Microsoft Sans Serif"/>
              </a:rPr>
              <a:t>…</a:t>
            </a:r>
            <a:endParaRPr sz="24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Font typeface="Wingdings"/>
              <a:buChar char="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Dimension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40"/>
              </a:lnSpc>
              <a:buFont typeface="Wingdings"/>
              <a:buChar char="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ts val="2840"/>
              </a:lnSpc>
              <a:buFont typeface="Wingdings"/>
              <a:buChar char=""/>
              <a:tabLst>
                <a:tab pos="299720" algn="l"/>
                <a:tab pos="2284730" algn="l"/>
                <a:tab pos="3458845" algn="l"/>
                <a:tab pos="4487545" algn="l"/>
                <a:tab pos="5411470" algn="l"/>
                <a:tab pos="5833110" algn="l"/>
                <a:tab pos="6635115" algn="l"/>
                <a:tab pos="7892415" algn="l"/>
                <a:tab pos="8348345" algn="l"/>
                <a:tab pos="8979535" algn="l"/>
                <a:tab pos="95891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Reinforcement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	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eaches	</a:t>
            </a:r>
            <a:r>
              <a:rPr sz="2400" spc="-45" dirty="0">
                <a:latin typeface="Times New Roman"/>
                <a:cs typeface="Times New Roman"/>
              </a:rPr>
              <a:t>agents	</a:t>
            </a:r>
            <a:r>
              <a:rPr sz="2400" spc="25" dirty="0">
                <a:latin typeface="Times New Roman"/>
                <a:cs typeface="Times New Roman"/>
              </a:rPr>
              <a:t>to	</a:t>
            </a:r>
            <a:r>
              <a:rPr sz="2400" spc="-70" dirty="0">
                <a:latin typeface="Times New Roman"/>
                <a:cs typeface="Times New Roman"/>
              </a:rPr>
              <a:t>make	</a:t>
            </a:r>
            <a:r>
              <a:rPr sz="2400" spc="-50" dirty="0">
                <a:latin typeface="Times New Roman"/>
                <a:cs typeface="Times New Roman"/>
              </a:rPr>
              <a:t>decisions	</a:t>
            </a:r>
            <a:r>
              <a:rPr sz="2400" spc="-110" dirty="0">
                <a:latin typeface="Times New Roman"/>
                <a:cs typeface="Times New Roman"/>
              </a:rPr>
              <a:t>by	</a:t>
            </a:r>
            <a:r>
              <a:rPr sz="2400" spc="-60" dirty="0">
                <a:latin typeface="Times New Roman"/>
                <a:cs typeface="Times New Roman"/>
              </a:rPr>
              <a:t>trial	</a:t>
            </a:r>
            <a:r>
              <a:rPr sz="2400" spc="-25" dirty="0">
                <a:latin typeface="Times New Roman"/>
                <a:cs typeface="Times New Roman"/>
              </a:rPr>
              <a:t>and	error,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755" y="765048"/>
            <a:ext cx="10791825" cy="1330960"/>
            <a:chOff x="714755" y="765048"/>
            <a:chExt cx="10791825" cy="1330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7855" y="765048"/>
              <a:ext cx="1228344" cy="10088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4658" y="5878572"/>
            <a:ext cx="382587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50"/>
              </a:lnSpc>
            </a:pPr>
            <a:r>
              <a:rPr sz="2400" spc="-80" dirty="0">
                <a:latin typeface="Times New Roman"/>
                <a:cs typeface="Times New Roman"/>
              </a:rPr>
              <a:t>valuable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autonomous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15</a:t>
            </a:fld>
            <a:endParaRPr spc="-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8947" y="691895"/>
              <a:ext cx="8788907" cy="52776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5" y="790956"/>
              <a:ext cx="1571244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7564" y="691896"/>
              <a:ext cx="1228344" cy="10104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16</a:t>
            </a:fld>
            <a:endParaRPr spc="-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083" y="634365"/>
            <a:ext cx="546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Model</a:t>
            </a:r>
            <a:r>
              <a:rPr sz="3600" spc="-15" dirty="0"/>
              <a:t> </a:t>
            </a:r>
            <a:r>
              <a:rPr sz="3600" spc="-55" dirty="0"/>
              <a:t>Training</a:t>
            </a:r>
            <a:r>
              <a:rPr sz="3600" spc="-10" dirty="0"/>
              <a:t> </a:t>
            </a:r>
            <a:r>
              <a:rPr sz="3600" spc="-35" dirty="0"/>
              <a:t>and</a:t>
            </a:r>
            <a:r>
              <a:rPr sz="3600" spc="-40" dirty="0"/>
              <a:t> </a:t>
            </a:r>
            <a:r>
              <a:rPr sz="3600" dirty="0"/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83336" y="754380"/>
            <a:ext cx="10782300" cy="5278120"/>
            <a:chOff x="783336" y="754380"/>
            <a:chExt cx="10782300" cy="5278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336" y="754380"/>
              <a:ext cx="1571244" cy="931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7292" y="4934712"/>
              <a:ext cx="1228344" cy="100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2096" y="1299972"/>
              <a:ext cx="8080248" cy="47320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17</a:t>
            </a:fld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9134" y="970915"/>
            <a:ext cx="470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252525"/>
                </a:solidFill>
              </a:rPr>
              <a:t>Cross</a:t>
            </a:r>
            <a:r>
              <a:rPr sz="4000" spc="-25" dirty="0">
                <a:solidFill>
                  <a:srgbClr val="252525"/>
                </a:solidFill>
              </a:rPr>
              <a:t> </a:t>
            </a:r>
            <a:r>
              <a:rPr sz="4000" spc="-90" dirty="0">
                <a:solidFill>
                  <a:srgbClr val="252525"/>
                </a:solidFill>
              </a:rPr>
              <a:t>Validation</a:t>
            </a:r>
            <a:r>
              <a:rPr sz="4000" spc="-20" dirty="0">
                <a:solidFill>
                  <a:srgbClr val="252525"/>
                </a:solidFill>
              </a:rPr>
              <a:t> </a:t>
            </a:r>
            <a:r>
              <a:rPr sz="4000" spc="-65" dirty="0">
                <a:solidFill>
                  <a:srgbClr val="252525"/>
                </a:solidFill>
              </a:rPr>
              <a:t>(CV)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17498" y="2500376"/>
            <a:ext cx="99606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"/>
              <a:tabLst>
                <a:tab pos="355600" algn="l"/>
                <a:tab pos="909955" algn="l"/>
                <a:tab pos="1251585" algn="l"/>
                <a:tab pos="1524635" algn="l"/>
                <a:tab pos="2762250" algn="l"/>
                <a:tab pos="4046854" algn="l"/>
                <a:tab pos="5367020" algn="l"/>
                <a:tab pos="6063615" algn="l"/>
                <a:tab pos="6436995" algn="l"/>
                <a:tab pos="7320915" algn="l"/>
                <a:tab pos="7829550" algn="l"/>
                <a:tab pos="9505315" algn="l"/>
              </a:tabLst>
            </a:pP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powerful	</a:t>
            </a:r>
            <a:r>
              <a:rPr sz="2400" spc="-5" dirty="0">
                <a:latin typeface="Times New Roman"/>
                <a:cs typeface="Times New Roman"/>
              </a:rPr>
              <a:t>sta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ical	tech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ue	used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assess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perfor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ance	and  </a:t>
            </a:r>
            <a:r>
              <a:rPr sz="2400" spc="-5" dirty="0">
                <a:latin typeface="Times New Roman"/>
                <a:cs typeface="Times New Roman"/>
              </a:rPr>
              <a:t>generalization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ensure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generalizes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unseen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subsets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cross-validation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prevent overfitting, </a:t>
            </a:r>
            <a:r>
              <a:rPr sz="2400" dirty="0">
                <a:latin typeface="Times New Roman"/>
                <a:cs typeface="Times New Roman"/>
              </a:rPr>
              <a:t>ensuring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unseen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Common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cross-validation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approaches:</a:t>
            </a:r>
            <a:endParaRPr sz="240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Holdout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cross-validation</a:t>
            </a:r>
            <a:endParaRPr sz="240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K-fold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cross-validation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755" y="754380"/>
            <a:ext cx="10868025" cy="1341120"/>
            <a:chOff x="714755" y="754380"/>
            <a:chExt cx="10868025" cy="1341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5" y="754380"/>
              <a:ext cx="1228344" cy="10104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17498" y="5823358"/>
            <a:ext cx="29781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0"/>
              </a:lnSpc>
            </a:pPr>
            <a:r>
              <a:rPr sz="2400" dirty="0">
                <a:latin typeface="Wingdings"/>
                <a:cs typeface="Wingdings"/>
              </a:rPr>
              <a:t>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8973" y="5825742"/>
            <a:ext cx="382587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" dirty="0">
                <a:latin typeface="Times New Roman"/>
                <a:cs typeface="Times New Roman"/>
              </a:rPr>
              <a:t>Leave-one-out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cross-validation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18</a:t>
            </a:fld>
            <a:endParaRPr spc="-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1810" y="1240358"/>
            <a:ext cx="6089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5" dirty="0">
                <a:solidFill>
                  <a:srgbClr val="252525"/>
                </a:solidFill>
              </a:rPr>
              <a:t>Holdout</a:t>
            </a:r>
            <a:r>
              <a:rPr sz="4400" spc="-95" dirty="0">
                <a:solidFill>
                  <a:srgbClr val="252525"/>
                </a:solidFill>
              </a:rPr>
              <a:t> </a:t>
            </a:r>
            <a:r>
              <a:rPr sz="4400" spc="-75" dirty="0">
                <a:solidFill>
                  <a:srgbClr val="252525"/>
                </a:solidFill>
              </a:rPr>
              <a:t>Cross-Validation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714755" y="754380"/>
            <a:ext cx="10868025" cy="5215255"/>
            <a:chOff x="714755" y="754380"/>
            <a:chExt cx="10868025" cy="5215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601468"/>
              <a:ext cx="10005060" cy="3368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4055" y="754380"/>
              <a:ext cx="1228344" cy="10104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19</a:t>
            </a:fld>
            <a:endParaRPr spc="-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60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5" y="3147060"/>
              <a:ext cx="2455163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3050" y="2042287"/>
            <a:ext cx="68300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2669" marR="5080" indent="-10306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</a:t>
            </a:r>
            <a:r>
              <a:rPr spc="-15" dirty="0"/>
              <a:t> </a:t>
            </a:r>
            <a:r>
              <a:rPr spc="-25" dirty="0"/>
              <a:t>Visualization</a:t>
            </a:r>
            <a:r>
              <a:rPr dirty="0"/>
              <a:t> </a:t>
            </a:r>
            <a:r>
              <a:rPr spc="-100" dirty="0"/>
              <a:t>&amp;</a:t>
            </a:r>
            <a:r>
              <a:rPr spc="-20" dirty="0"/>
              <a:t> </a:t>
            </a:r>
            <a:r>
              <a:rPr spc="-95" dirty="0"/>
              <a:t>Malaria</a:t>
            </a:r>
            <a:r>
              <a:rPr spc="-5" dirty="0"/>
              <a:t> </a:t>
            </a:r>
            <a:r>
              <a:rPr spc="15" dirty="0"/>
              <a:t>Modeling </a:t>
            </a:r>
            <a:r>
              <a:rPr spc="-785" dirty="0"/>
              <a:t> </a:t>
            </a:r>
            <a:r>
              <a:rPr spc="5" dirty="0"/>
              <a:t>Techniques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80" dirty="0"/>
              <a:t>R</a:t>
            </a:r>
            <a:r>
              <a:rPr spc="10" dirty="0"/>
              <a:t> </a:t>
            </a:r>
            <a:r>
              <a:rPr spc="-100" dirty="0"/>
              <a:t>&amp;</a:t>
            </a:r>
            <a:r>
              <a:rPr spc="-15" dirty="0"/>
              <a:t> </a:t>
            </a:r>
            <a:r>
              <a:rPr spc="-40" dirty="0"/>
              <a:t>RStudio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35755" y="3875951"/>
            <a:ext cx="5166615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800" b="1" i="1" spc="-40" dirty="0">
                <a:latin typeface="Times New Roman"/>
                <a:cs typeface="Times New Roman"/>
              </a:rPr>
              <a:t>Dennis</a:t>
            </a:r>
            <a:r>
              <a:rPr lang="en-US" sz="3800" b="1" i="1" spc="-80" dirty="0">
                <a:latin typeface="Times New Roman"/>
                <a:cs typeface="Times New Roman"/>
              </a:rPr>
              <a:t> </a:t>
            </a:r>
            <a:r>
              <a:rPr lang="en-US" sz="3800" b="1" i="1" spc="-60" dirty="0">
                <a:latin typeface="Times New Roman"/>
                <a:cs typeface="Times New Roman"/>
              </a:rPr>
              <a:t>K.</a:t>
            </a:r>
            <a:r>
              <a:rPr lang="en-US" sz="3800" b="1" i="1" spc="-55" dirty="0">
                <a:latin typeface="Times New Roman"/>
                <a:cs typeface="Times New Roman"/>
              </a:rPr>
              <a:t> </a:t>
            </a:r>
            <a:r>
              <a:rPr lang="en-US" sz="3800" b="1" i="1" spc="-75" dirty="0">
                <a:latin typeface="Times New Roman"/>
                <a:cs typeface="Times New Roman"/>
              </a:rPr>
              <a:t>Muriithi, </a:t>
            </a:r>
            <a:r>
              <a:rPr lang="en-US" sz="3800" b="1" i="1" spc="-45" dirty="0">
                <a:latin typeface="Times New Roman"/>
                <a:cs typeface="Times New Roman"/>
              </a:rPr>
              <a:t>Ph.D.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8890" y="4965953"/>
            <a:ext cx="1173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FF0000"/>
                </a:solidFill>
                <a:latin typeface="Times New Roman"/>
                <a:cs typeface="Times New Roman"/>
              </a:rPr>
              <a:t>Wednesday,</a:t>
            </a:r>
            <a:r>
              <a:rPr sz="1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Times New Roman"/>
                <a:cs typeface="Times New Roman"/>
              </a:rPr>
              <a:t>August </a:t>
            </a:r>
            <a:r>
              <a:rPr sz="1000" spc="-35" dirty="0">
                <a:solidFill>
                  <a:srgbClr val="FF0000"/>
                </a:solidFill>
                <a:latin typeface="Times New Roman"/>
                <a:cs typeface="Times New Roman"/>
              </a:rPr>
              <a:t>28,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35" dirty="0">
                <a:solidFill>
                  <a:srgbClr val="FF0000"/>
                </a:solidFill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7416" y="5010403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355" y="1528572"/>
            <a:ext cx="11869420" cy="1529080"/>
            <a:chOff x="181355" y="1528572"/>
            <a:chExt cx="11869420" cy="15290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5832" y="1528572"/>
              <a:ext cx="1964435" cy="15285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355" y="1528572"/>
              <a:ext cx="1810512" cy="1528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752982"/>
            <a:ext cx="5573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solidFill>
                  <a:srgbClr val="252525"/>
                </a:solidFill>
              </a:rPr>
              <a:t>K-fold</a:t>
            </a:r>
            <a:r>
              <a:rPr sz="4400" spc="-65" dirty="0">
                <a:solidFill>
                  <a:srgbClr val="252525"/>
                </a:solidFill>
              </a:rPr>
              <a:t> </a:t>
            </a:r>
            <a:r>
              <a:rPr sz="4400" spc="-75" dirty="0">
                <a:solidFill>
                  <a:srgbClr val="252525"/>
                </a:solidFill>
              </a:rPr>
              <a:t>Cross-Validation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714755" y="754380"/>
            <a:ext cx="10868025" cy="5308600"/>
            <a:chOff x="714755" y="754380"/>
            <a:chExt cx="10868025" cy="530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127" y="1638300"/>
              <a:ext cx="9989819" cy="44241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5" y="754380"/>
              <a:ext cx="1228344" cy="10104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20</a:t>
            </a:fld>
            <a:endParaRPr spc="-3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296924"/>
            <a:ext cx="10509504" cy="4523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101" y="646938"/>
            <a:ext cx="612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Leave-one-out</a:t>
            </a:r>
            <a:r>
              <a:rPr sz="3600" spc="-65" dirty="0">
                <a:solidFill>
                  <a:srgbClr val="000000"/>
                </a:solidFill>
              </a:rPr>
              <a:t> Cross-Validation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714755" y="754380"/>
            <a:ext cx="10868025" cy="802005"/>
            <a:chOff x="714755" y="754380"/>
            <a:chExt cx="10868025" cy="8020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5" y="754380"/>
              <a:ext cx="1228344" cy="801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755" y="790956"/>
              <a:ext cx="1571244" cy="7650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21</a:t>
            </a:fld>
            <a:endParaRPr spc="-3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336" y="754380"/>
            <a:ext cx="10700385" cy="5318760"/>
            <a:chOff x="783336" y="754380"/>
            <a:chExt cx="10700385" cy="5318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527" y="763524"/>
              <a:ext cx="7943088" cy="53096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36" y="754380"/>
              <a:ext cx="1571244" cy="1304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4995" y="4948427"/>
              <a:ext cx="1228344" cy="10088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22</a:t>
            </a:fld>
            <a:endParaRPr spc="-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894" y="1703578"/>
            <a:ext cx="10475595" cy="406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equally.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issue</a:t>
            </a: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manifest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various</a:t>
            </a: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real-world</a:t>
            </a: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scenarios,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such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fraud</a:t>
            </a:r>
            <a:r>
              <a:rPr sz="2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detection,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medical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diagnosis,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classification,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recognition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  <a:tab pos="1096010" algn="l"/>
                <a:tab pos="2508885" algn="l"/>
                <a:tab pos="2877820" algn="l"/>
                <a:tab pos="3178175" algn="l"/>
                <a:tab pos="4406265" algn="l"/>
                <a:tab pos="5011420" algn="l"/>
                <a:tab pos="6020435" algn="l"/>
                <a:tab pos="7349490" algn="l"/>
                <a:tab pos="7752080" algn="l"/>
                <a:tab pos="8288655" algn="l"/>
                <a:tab pos="9010650" algn="l"/>
                <a:tab pos="9429115" algn="l"/>
              </a:tabLst>
            </a:pPr>
            <a:r>
              <a:rPr sz="2400" dirty="0">
                <a:latin typeface="Times New Roman"/>
                <a:cs typeface="Times New Roman"/>
              </a:rPr>
              <a:t>Data	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lance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on	and	cri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c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enge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fi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ld	of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ach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  learning.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imbalance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lead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biased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well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majority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poorly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minority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354965" algn="l"/>
                <a:tab pos="355600" algn="l"/>
                <a:tab pos="1560830" algn="l"/>
                <a:tab pos="2698115" algn="l"/>
                <a:tab pos="4138295" algn="l"/>
                <a:tab pos="4652010" algn="l"/>
                <a:tab pos="5872480" algn="l"/>
                <a:tab pos="6250940" algn="l"/>
                <a:tab pos="7454900" algn="l"/>
                <a:tab pos="8437880" algn="l"/>
                <a:tab pos="9715500" algn="l"/>
              </a:tabLst>
            </a:pPr>
            <a:r>
              <a:rPr sz="2400" dirty="0">
                <a:latin typeface="Times New Roman"/>
                <a:cs typeface="Times New Roman"/>
              </a:rPr>
              <a:t>Machine	le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lgor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are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sign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ize	o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rall	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cura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which 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favor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result,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minority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underrepresented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model's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process,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leading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skewed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predictions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 poor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generalization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minority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729" y="942594"/>
            <a:ext cx="598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/>
              <a:t>What</a:t>
            </a:r>
            <a:r>
              <a:rPr sz="4400" spc="-50" dirty="0"/>
              <a:t> </a:t>
            </a:r>
            <a:r>
              <a:rPr sz="4400" spc="65" dirty="0"/>
              <a:t>is</a:t>
            </a:r>
            <a:r>
              <a:rPr sz="4400" spc="-25" dirty="0"/>
              <a:t> </a:t>
            </a:r>
            <a:r>
              <a:rPr sz="4400" dirty="0"/>
              <a:t>Imbalance</a:t>
            </a:r>
            <a:r>
              <a:rPr sz="4400" spc="-55" dirty="0"/>
              <a:t> </a:t>
            </a:r>
            <a:r>
              <a:rPr sz="4400" spc="-80" dirty="0"/>
              <a:t>Data?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665987" y="691895"/>
            <a:ext cx="10781030" cy="1077595"/>
            <a:chOff x="665987" y="691895"/>
            <a:chExt cx="10781030" cy="10775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691895"/>
              <a:ext cx="1572768" cy="928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6895" y="760475"/>
              <a:ext cx="1229868" cy="1008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23</a:t>
            </a:fld>
            <a:endParaRPr spc="-3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303" y="918210"/>
            <a:ext cx="5570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 </a:t>
            </a:r>
            <a:r>
              <a:rPr sz="2800" dirty="0"/>
              <a:t>of</a:t>
            </a:r>
            <a:r>
              <a:rPr sz="2800" spc="-5" dirty="0"/>
              <a:t> Imbalance</a:t>
            </a:r>
            <a:r>
              <a:rPr sz="2800" spc="-15" dirty="0"/>
              <a:t> </a:t>
            </a:r>
            <a:r>
              <a:rPr sz="2800" spc="-5" dirty="0"/>
              <a:t>Malaria</a:t>
            </a:r>
            <a:r>
              <a:rPr sz="2800" spc="-25" dirty="0"/>
              <a:t> </a:t>
            </a:r>
            <a:r>
              <a:rPr sz="2800" spc="-5" dirty="0"/>
              <a:t>Data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65987" y="691895"/>
            <a:ext cx="10808335" cy="5168265"/>
            <a:chOff x="665987" y="691895"/>
            <a:chExt cx="10808335" cy="5168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691895"/>
              <a:ext cx="1572768" cy="928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0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7651" y="1728215"/>
              <a:ext cx="8421624" cy="413156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24</a:t>
            </a:fld>
            <a:endParaRPr spc="-3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311" y="1965960"/>
            <a:ext cx="6987540" cy="3602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6384" y="918210"/>
            <a:ext cx="5652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 </a:t>
            </a:r>
            <a:r>
              <a:rPr sz="2800" dirty="0"/>
              <a:t>of </a:t>
            </a:r>
            <a:r>
              <a:rPr sz="2800" spc="-5" dirty="0"/>
              <a:t>Imbalance</a:t>
            </a:r>
            <a:r>
              <a:rPr sz="2800" spc="-15" dirty="0"/>
              <a:t> </a:t>
            </a:r>
            <a:r>
              <a:rPr sz="2800" spc="-5" dirty="0"/>
              <a:t>Diabetes</a:t>
            </a:r>
            <a:r>
              <a:rPr sz="2800" dirty="0"/>
              <a:t> </a:t>
            </a:r>
            <a:r>
              <a:rPr sz="2800" spc="-5" dirty="0"/>
              <a:t>Data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272540"/>
            <a:chOff x="707136" y="719327"/>
            <a:chExt cx="10767060" cy="1272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6" y="760475"/>
              <a:ext cx="1572768" cy="1231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328" y="719327"/>
              <a:ext cx="1229868" cy="1008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25</a:t>
            </a:fld>
            <a:endParaRPr spc="-3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745107"/>
            <a:ext cx="1027112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Distribution: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 (majority)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(minority).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Impact</a:t>
            </a:r>
            <a:r>
              <a:rPr sz="2000" b="1" spc="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000" b="1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Models:</a:t>
            </a:r>
            <a:r>
              <a:rPr sz="2000" b="1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5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r>
              <a:rPr sz="2000" spc="5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algorithms</a:t>
            </a:r>
            <a:r>
              <a:rPr sz="2000" spc="5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</a:t>
            </a:r>
            <a:r>
              <a:rPr sz="2000" spc="5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biased</a:t>
            </a:r>
            <a:r>
              <a:rPr sz="2000" spc="5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toward</a:t>
            </a:r>
            <a:r>
              <a:rPr sz="2000" spc="5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poor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minority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Evaluation Metrics</a:t>
            </a:r>
            <a:r>
              <a:rPr sz="2000" spc="-5" dirty="0">
                <a:latin typeface="Times New Roman"/>
                <a:cs typeface="Times New Roman"/>
              </a:rPr>
              <a:t>: Accuracy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reliable metric for imbalanced datasets. Instead, metrics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precision,</a:t>
            </a:r>
            <a:r>
              <a:rPr sz="2000" dirty="0">
                <a:latin typeface="Times New Roman"/>
                <a:cs typeface="Times New Roman"/>
              </a:rPr>
              <a:t> recall,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F1-score,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ROC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(AUC-ROC)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 informative.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Techniques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Handle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Imbalance: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Resampling:</a:t>
            </a:r>
            <a:r>
              <a:rPr sz="2000" b="1" spc="10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Techniques</a:t>
            </a:r>
            <a:r>
              <a:rPr sz="2000" spc="10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10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oversampling</a:t>
            </a:r>
            <a:r>
              <a:rPr sz="2000" spc="1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minority</a:t>
            </a:r>
            <a:r>
              <a:rPr sz="2000" spc="10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10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(e.g.,</a:t>
            </a:r>
            <a:r>
              <a:rPr sz="2000" spc="1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SMOTE)  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undersampling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812800" marR="6350" lvl="1" indent="-342900">
              <a:lnSpc>
                <a:spcPct val="100000"/>
              </a:lnSpc>
              <a:buFont typeface="Wingdings"/>
              <a:buChar char=""/>
              <a:tabLst>
                <a:tab pos="813435" algn="l"/>
                <a:tab pos="2281555" algn="l"/>
                <a:tab pos="3906520" algn="l"/>
                <a:tab pos="5152390" algn="l"/>
                <a:tab pos="6394450" algn="l"/>
                <a:tab pos="6749415" algn="l"/>
                <a:tab pos="7699375" algn="l"/>
                <a:tab pos="8154670" algn="l"/>
                <a:tab pos="9419590" algn="l"/>
                <a:tab pos="10045065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Algor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ic	Ad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tm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:	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fy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th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account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balance,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5" dirty="0">
                <a:latin typeface="Times New Roman"/>
                <a:cs typeface="Times New Roman"/>
              </a:rPr>
              <a:t>as  </a:t>
            </a:r>
            <a:r>
              <a:rPr sz="2000" dirty="0">
                <a:latin typeface="Times New Roman"/>
                <a:cs typeface="Times New Roman"/>
              </a:rPr>
              <a:t>adjusting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weights.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Synthetic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Generation: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synthetic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Anomaly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Detection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anomalies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outliers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2698" y="780033"/>
            <a:ext cx="616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Points</a:t>
            </a:r>
            <a:r>
              <a:rPr spc="-204" dirty="0"/>
              <a:t> </a:t>
            </a:r>
            <a:r>
              <a:rPr dirty="0"/>
              <a:t>About</a:t>
            </a:r>
            <a:r>
              <a:rPr spc="-10" dirty="0"/>
              <a:t> </a:t>
            </a:r>
            <a:r>
              <a:rPr dirty="0"/>
              <a:t>Imbalanced</a:t>
            </a:r>
            <a:r>
              <a:rPr spc="-25" dirty="0"/>
              <a:t> </a:t>
            </a:r>
            <a:r>
              <a:rPr dirty="0"/>
              <a:t>Da</a:t>
            </a:r>
            <a:r>
              <a:rPr spc="5" dirty="0"/>
              <a:t>t</a:t>
            </a:r>
            <a:r>
              <a:rPr dirty="0"/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26</a:t>
            </a:fld>
            <a:endParaRPr spc="-3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879" y="871728"/>
              <a:ext cx="8133588" cy="5114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705612"/>
              <a:ext cx="1571244" cy="926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6895" y="760476"/>
              <a:ext cx="1229868" cy="10088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27</a:t>
            </a:fld>
            <a:endParaRPr spc="-3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" y="1884679"/>
            <a:ext cx="1040765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Model Bias: </a:t>
            </a:r>
            <a:r>
              <a:rPr sz="2800" spc="-5" dirty="0">
                <a:latin typeface="Times New Roman"/>
                <a:cs typeface="Times New Roman"/>
              </a:rPr>
              <a:t>Imbalanced data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lead to model bias, where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model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influenced </a:t>
            </a:r>
            <a:r>
              <a:rPr sz="2800" dirty="0">
                <a:latin typeface="Times New Roman"/>
                <a:cs typeface="Times New Roman"/>
              </a:rPr>
              <a:t>by the </a:t>
            </a:r>
            <a:r>
              <a:rPr sz="2800" spc="-5" dirty="0">
                <a:latin typeface="Times New Roman"/>
                <a:cs typeface="Times New Roman"/>
              </a:rPr>
              <a:t>majority class. It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struggle 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spc="-5" dirty="0">
                <a:latin typeface="Times New Roman"/>
                <a:cs typeface="Times New Roman"/>
              </a:rPr>
              <a:t>accurate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minority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 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Accuracy,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Low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Performance: </a:t>
            </a:r>
            <a:r>
              <a:rPr sz="2800" spc="-5" dirty="0">
                <a:latin typeface="Times New Roman"/>
                <a:cs typeface="Times New Roman"/>
              </a:rPr>
              <a:t>A model </a:t>
            </a:r>
            <a:r>
              <a:rPr sz="2800" dirty="0">
                <a:latin typeface="Times New Roman"/>
                <a:cs typeface="Times New Roman"/>
              </a:rPr>
              <a:t>trained on </a:t>
            </a:r>
            <a:r>
              <a:rPr sz="2800" spc="-5" dirty="0">
                <a:latin typeface="Times New Roman"/>
                <a:cs typeface="Times New Roman"/>
              </a:rPr>
              <a:t>imbalanced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malaria</a:t>
            </a:r>
            <a:r>
              <a:rPr sz="2800" dirty="0">
                <a:latin typeface="Times New Roman"/>
                <a:cs typeface="Times New Roman"/>
              </a:rPr>
              <a:t> 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appear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accuracy</a:t>
            </a:r>
            <a:r>
              <a:rPr sz="2800" dirty="0">
                <a:latin typeface="Times New Roman"/>
                <a:cs typeface="Times New Roman"/>
              </a:rPr>
              <a:t> but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poorly</a:t>
            </a:r>
            <a:r>
              <a:rPr sz="2800" spc="-5" dirty="0">
                <a:latin typeface="Times New Roman"/>
                <a:cs typeface="Times New Roman"/>
              </a:rPr>
              <a:t> 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minority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classes.</a:t>
            </a:r>
            <a:endParaRPr sz="2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Missed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Insights: </a:t>
            </a:r>
            <a:r>
              <a:rPr sz="2800" spc="-5" dirty="0">
                <a:latin typeface="Times New Roman"/>
                <a:cs typeface="Times New Roman"/>
              </a:rPr>
              <a:t>Data imbalance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result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loss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important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insights and patterns present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minority class, leading to </a:t>
            </a:r>
            <a:r>
              <a:rPr sz="2800" spc="-10" dirty="0">
                <a:latin typeface="Times New Roman"/>
                <a:cs typeface="Times New Roman"/>
              </a:rPr>
              <a:t>missed </a:t>
            </a:r>
            <a:r>
              <a:rPr sz="2800" spc="-5" dirty="0">
                <a:latin typeface="Times New Roman"/>
                <a:cs typeface="Times New Roman"/>
              </a:rPr>
              <a:t> opportunities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critical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0342" y="776986"/>
            <a:ext cx="7207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Consequences</a:t>
            </a:r>
            <a:r>
              <a:rPr sz="4000" spc="15" dirty="0"/>
              <a:t>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spc="-5" dirty="0"/>
              <a:t>Imbalance Data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28</a:t>
            </a:fld>
            <a:endParaRPr spc="-3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305" y="1386585"/>
            <a:ext cx="104070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trained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imbalanced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show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accuracy rate,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they are </a:t>
            </a:r>
            <a:r>
              <a:rPr sz="2400" spc="-10" dirty="0">
                <a:latin typeface="Times New Roman"/>
                <a:cs typeface="Times New Roman"/>
              </a:rPr>
              <a:t>ineffective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identifying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correctly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classifying </a:t>
            </a:r>
            <a:r>
              <a:rPr sz="2400" dirty="0">
                <a:latin typeface="Times New Roman"/>
                <a:cs typeface="Times New Roman"/>
              </a:rPr>
              <a:t> instances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minority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spc="-85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address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challenges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posed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imbalance,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various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techniques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and 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strategies</a:t>
            </a:r>
            <a:r>
              <a:rPr sz="24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been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developed.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rebalance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adjust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model's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process,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specialized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reflect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imbalanced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selection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most appropriate approach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depends on the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specific problem,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dataset,</a:t>
            </a:r>
            <a:r>
              <a:rPr sz="24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desired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outcome.</a:t>
            </a:r>
            <a:endParaRPr sz="24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During</a:t>
            </a:r>
            <a:r>
              <a:rPr sz="2400" spc="7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training,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7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explore</a:t>
            </a:r>
            <a:r>
              <a:rPr sz="2400" spc="7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7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7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7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handling</a:t>
            </a:r>
            <a:r>
              <a:rPr sz="2400" spc="7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imbalance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learning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effectively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7136" y="719327"/>
            <a:ext cx="10767060" cy="782320"/>
            <a:chOff x="707136" y="719327"/>
            <a:chExt cx="10767060" cy="782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7406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74066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3510" y="5809859"/>
            <a:ext cx="259461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malaria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29</a:t>
            </a:fld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722376"/>
              <a:ext cx="10762488" cy="52760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156335" marR="5080" indent="-116014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Resampling</a:t>
            </a:r>
            <a:r>
              <a:rPr spc="-5" dirty="0"/>
              <a:t> </a:t>
            </a:r>
            <a:r>
              <a:rPr spc="5" dirty="0"/>
              <a:t>Techniques</a:t>
            </a:r>
            <a:r>
              <a:rPr spc="-35" dirty="0"/>
              <a:t> </a:t>
            </a:r>
            <a:r>
              <a:rPr spc="-105" dirty="0"/>
              <a:t>for</a:t>
            </a:r>
            <a:r>
              <a:rPr spc="-40" dirty="0"/>
              <a:t> </a:t>
            </a:r>
            <a:r>
              <a:rPr spc="30" dirty="0"/>
              <a:t>Handling </a:t>
            </a:r>
            <a:r>
              <a:rPr spc="-785" dirty="0"/>
              <a:t> </a:t>
            </a:r>
            <a:r>
              <a:rPr spc="-95" dirty="0"/>
              <a:t>Malaria</a:t>
            </a:r>
            <a:r>
              <a:rPr spc="-5" dirty="0"/>
              <a:t> Imbalance</a:t>
            </a:r>
            <a:r>
              <a:rPr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169" y="2713482"/>
            <a:ext cx="10366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2036445" algn="l"/>
                <a:tab pos="3564890" algn="l"/>
                <a:tab pos="4077335" algn="l"/>
                <a:tab pos="4351655" algn="l"/>
                <a:tab pos="5554345" algn="l"/>
                <a:tab pos="6034405" algn="l"/>
                <a:tab pos="6427470" algn="l"/>
                <a:tab pos="7718425" algn="l"/>
                <a:tab pos="8416290" algn="l"/>
                <a:tab pos="8792845" algn="l"/>
                <a:tab pos="984631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Resampl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iques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are	a	co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of	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ad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ress</a:t>
            </a:r>
            <a:r>
              <a:rPr sz="2400" dirty="0">
                <a:latin typeface="Times New Roman"/>
                <a:cs typeface="Times New Roman"/>
              </a:rPr>
              <a:t>	d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ta  </a:t>
            </a:r>
            <a:r>
              <a:rPr sz="2400" spc="-5" dirty="0">
                <a:latin typeface="Times New Roman"/>
                <a:cs typeface="Times New Roman"/>
              </a:rPr>
              <a:t>imbalance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modifying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either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increasing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418" y="3810761"/>
            <a:ext cx="413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reducing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169" y="3810761"/>
            <a:ext cx="60274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minority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(over-sampling)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 (under-sampling).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resampling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techniques:</a:t>
            </a:r>
            <a:endParaRPr sz="2400">
              <a:latin typeface="Times New Roman"/>
              <a:cs typeface="Times New Roman"/>
            </a:endParaRPr>
          </a:p>
          <a:p>
            <a:pPr marL="1346200" lvl="1" indent="-419734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1345565" algn="l"/>
                <a:tab pos="1346835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Over-sampling</a:t>
            </a:r>
            <a:endParaRPr sz="2400">
              <a:latin typeface="Times New Roman"/>
              <a:cs typeface="Times New Roman"/>
            </a:endParaRPr>
          </a:p>
          <a:p>
            <a:pPr marL="1346200" lvl="1" indent="-419734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1345565" algn="l"/>
                <a:tab pos="1346835" algn="l"/>
              </a:tabLst>
            </a:pPr>
            <a:r>
              <a:rPr sz="2400" spc="-5" dirty="0">
                <a:latin typeface="Times New Roman"/>
                <a:cs typeface="Times New Roman"/>
              </a:rPr>
              <a:t>Under-sampling</a:t>
            </a:r>
            <a:endParaRPr sz="2400">
              <a:latin typeface="Times New Roman"/>
              <a:cs typeface="Times New Roman"/>
            </a:endParaRPr>
          </a:p>
          <a:p>
            <a:pPr marL="1346200" lvl="1" indent="-419734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1345565" algn="l"/>
                <a:tab pos="13468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Combined(Hybrid)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Resampling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30</a:t>
            </a:fld>
            <a:endParaRPr spc="-3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572" y="1741423"/>
            <a:ext cx="1031176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Over-sampling: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25" dirty="0">
                <a:latin typeface="Times New Roman"/>
                <a:cs typeface="Times New Roman"/>
              </a:rPr>
              <a:t>In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this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method,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random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instances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from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minority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are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duplicated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until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balanced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distribution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achieved.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While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can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balance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distribution,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may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lead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overfitting.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SMOTE (Synthetic</a:t>
            </a:r>
            <a:r>
              <a:rPr sz="1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Minority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Over-sampling</a:t>
            </a:r>
            <a:r>
              <a:rPr sz="1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Technique):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SMOTE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generates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synthetic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instances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minority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by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interpolating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between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neighboring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instances.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approach </a:t>
            </a:r>
            <a:r>
              <a:rPr sz="1800" spc="-40" dirty="0">
                <a:latin typeface="Times New Roman"/>
                <a:cs typeface="Times New Roman"/>
              </a:rPr>
              <a:t>creates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new,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realistic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data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points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helps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prevent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overfitting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compared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random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oversampling.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ADASYN</a:t>
            </a:r>
            <a:r>
              <a:rPr sz="1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(Adaptive</a:t>
            </a:r>
            <a:r>
              <a:rPr sz="1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Synthetic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Sampling)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Description:</a:t>
            </a:r>
            <a:r>
              <a:rPr sz="18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extension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SMOTE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35" dirty="0">
                <a:latin typeface="Times New Roman"/>
                <a:cs typeface="Times New Roman"/>
              </a:rPr>
              <a:t>focuses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generating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more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synthetic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data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minority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  <a:tab pos="2070100" algn="l"/>
                <a:tab pos="3045460" algn="l"/>
                <a:tab pos="3453765" algn="l"/>
                <a:tab pos="4064000" algn="l"/>
                <a:tab pos="4426585" algn="l"/>
                <a:tab pos="5247640" algn="l"/>
                <a:tab pos="6129020" algn="l"/>
                <a:tab pos="6666865" algn="l"/>
                <a:tab pos="7657465" algn="l"/>
                <a:tab pos="8710930" algn="l"/>
                <a:tab pos="9744075" algn="l"/>
              </a:tabLst>
            </a:pPr>
            <a:r>
              <a:rPr sz="1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sz="1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ant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Times New Roman"/>
                <a:cs typeface="Times New Roman"/>
              </a:rPr>
              <a:t>Imp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0" dirty="0">
                <a:latin typeface="Times New Roman"/>
                <a:cs typeface="Times New Roman"/>
              </a:rPr>
              <a:t>v</a:t>
            </a:r>
            <a:r>
              <a:rPr sz="1800" spc="-6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t</a:t>
            </a:r>
            <a:r>
              <a:rPr sz="1800" spc="15" dirty="0">
                <a:latin typeface="Times New Roman"/>
                <a:cs typeface="Times New Roman"/>
              </a:rPr>
              <a:t>h</a:t>
            </a:r>
            <a:r>
              <a:rPr sz="1800" spc="-5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oc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o</a:t>
            </a:r>
            <a:r>
              <a:rPr sz="1800" spc="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Times New Roman"/>
                <a:cs typeface="Times New Roman"/>
              </a:rPr>
              <a:t>di</a:t>
            </a:r>
            <a:r>
              <a:rPr sz="1800" spc="-45" dirty="0">
                <a:latin typeface="Times New Roman"/>
                <a:cs typeface="Times New Roman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f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100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lt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75" dirty="0">
                <a:latin typeface="Times New Roman"/>
                <a:cs typeface="Times New Roman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-55" dirty="0">
                <a:latin typeface="Times New Roman"/>
                <a:cs typeface="Times New Roman"/>
              </a:rPr>
              <a:t>rit</a:t>
            </a:r>
            <a:r>
              <a:rPr sz="1800" spc="-8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Times New Roman"/>
                <a:cs typeface="Times New Roman"/>
              </a:rPr>
              <a:t>c</a:t>
            </a:r>
            <a:r>
              <a:rPr sz="1800" spc="-65" dirty="0">
                <a:latin typeface="Times New Roman"/>
                <a:cs typeface="Times New Roman"/>
              </a:rPr>
              <a:t>lass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xa</a:t>
            </a:r>
            <a:r>
              <a:rPr sz="1800" spc="-65" dirty="0">
                <a:latin typeface="Times New Roman"/>
                <a:cs typeface="Times New Roman"/>
              </a:rPr>
              <a:t>m</a:t>
            </a:r>
            <a:r>
              <a:rPr sz="1800" spc="15" dirty="0">
                <a:latin typeface="Times New Roman"/>
                <a:cs typeface="Times New Roman"/>
              </a:rPr>
              <a:t>p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100" dirty="0">
                <a:latin typeface="Times New Roman"/>
                <a:cs typeface="Times New Roman"/>
              </a:rPr>
              <a:t>e</a:t>
            </a:r>
            <a:r>
              <a:rPr sz="1800" spc="-105" dirty="0">
                <a:latin typeface="Times New Roman"/>
                <a:cs typeface="Times New Roman"/>
              </a:rPr>
              <a:t>s</a:t>
            </a:r>
            <a:r>
              <a:rPr sz="1800" spc="-60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p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te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spc="-80" dirty="0">
                <a:latin typeface="Times New Roman"/>
                <a:cs typeface="Times New Roman"/>
              </a:rPr>
              <a:t>tially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Times New Roman"/>
                <a:cs typeface="Times New Roman"/>
              </a:rPr>
              <a:t>e</a:t>
            </a:r>
            <a:r>
              <a:rPr sz="1800" spc="15" dirty="0">
                <a:latin typeface="Times New Roman"/>
                <a:cs typeface="Times New Roman"/>
              </a:rPr>
              <a:t>nh</a:t>
            </a:r>
            <a:r>
              <a:rPr sz="1800" spc="-85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n</a:t>
            </a:r>
            <a:r>
              <a:rPr sz="1800" spc="-60" dirty="0">
                <a:latin typeface="Times New Roman"/>
                <a:cs typeface="Times New Roman"/>
              </a:rPr>
              <a:t>c</a:t>
            </a:r>
            <a:r>
              <a:rPr sz="1800" spc="-55" dirty="0">
                <a:latin typeface="Times New Roman"/>
                <a:cs typeface="Times New Roman"/>
              </a:rPr>
              <a:t>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-30" dirty="0">
                <a:latin typeface="Times New Roman"/>
                <a:cs typeface="Times New Roman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l  </a:t>
            </a:r>
            <a:r>
              <a:rPr sz="1800" spc="-20" dirty="0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Disadvantages: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Similar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SMOTE,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can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introduce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noise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if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not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applied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carefully.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SMOTEN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SVM-SMOTE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oversampler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K-means-SMOTE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5886" y="678002"/>
            <a:ext cx="34658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Oversamplin</a:t>
            </a:r>
            <a:r>
              <a:rPr sz="4400" spc="5" dirty="0"/>
              <a:t>g</a:t>
            </a:r>
            <a:r>
              <a:rPr sz="18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31</a:t>
            </a:fld>
            <a:endParaRPr spc="-3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676" y="886968"/>
              <a:ext cx="7325868" cy="49682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6" y="760476"/>
              <a:ext cx="1572768" cy="972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328" y="719328"/>
              <a:ext cx="1229868" cy="10134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32</a:t>
            </a:fld>
            <a:endParaRPr spc="-3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" y="1886203"/>
            <a:ext cx="104197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Under-sampling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Description: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Involves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reducing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instances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majority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class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balance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dataset.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done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randomly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selecting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removing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examples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majority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until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distribution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balanced 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Advantages:</a:t>
            </a:r>
            <a:r>
              <a:rPr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Reduces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size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dataset,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making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training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process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faster.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Disadvantages</a:t>
            </a:r>
            <a:r>
              <a:rPr sz="1800" spc="-45" dirty="0">
                <a:latin typeface="Times New Roman"/>
                <a:cs typeface="Times New Roman"/>
              </a:rPr>
              <a:t>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lead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loss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valuable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under-fitting.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Tomek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endParaRPr sz="1800">
              <a:latin typeface="Times New Roman"/>
              <a:cs typeface="Times New Roman"/>
            </a:endParaRPr>
          </a:p>
          <a:p>
            <a:pPr marL="469900" marR="925194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Description: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Under-sampling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technique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used</a:t>
            </a:r>
            <a:r>
              <a:rPr sz="1800" spc="20" dirty="0">
                <a:latin typeface="Times New Roman"/>
                <a:cs typeface="Times New Roman"/>
              </a:rPr>
              <a:t> 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identify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remove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overlapping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instances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dataset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Advantages:</a:t>
            </a:r>
            <a:r>
              <a:rPr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Helps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clean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boundary</a:t>
            </a:r>
            <a:r>
              <a:rPr sz="1800" spc="-35" dirty="0">
                <a:latin typeface="Times New Roman"/>
                <a:cs typeface="Times New Roman"/>
              </a:rPr>
              <a:t> between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classes,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improving </a:t>
            </a:r>
            <a:r>
              <a:rPr sz="1800" spc="-30" dirty="0">
                <a:latin typeface="Times New Roman"/>
                <a:cs typeface="Times New Roman"/>
              </a:rPr>
              <a:t>model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performance.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Disadvantages: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Only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removes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small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number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majority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class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examples,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may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fully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balance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under-sampler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NearMiss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condensed</a:t>
            </a:r>
            <a:r>
              <a:rPr sz="1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Nearest</a:t>
            </a:r>
            <a:r>
              <a:rPr sz="1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Neighbour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Edited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Nearest</a:t>
            </a:r>
            <a:r>
              <a:rPr sz="1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Neaghbour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0710" y="608152"/>
            <a:ext cx="4058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Unders</a:t>
            </a:r>
            <a:r>
              <a:rPr sz="4800" spc="5" dirty="0"/>
              <a:t>a</a:t>
            </a:r>
            <a:r>
              <a:rPr sz="4800" dirty="0"/>
              <a:t>mpling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33</a:t>
            </a:fld>
            <a:endParaRPr spc="-3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0448" y="1018031"/>
              <a:ext cx="8066532" cy="44409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6" y="760476"/>
              <a:ext cx="1572768" cy="972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328" y="719328"/>
              <a:ext cx="1229868" cy="10134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596" y="1824608"/>
            <a:ext cx="104324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Hybrid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939165" marR="21590" indent="-457200" algn="just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Combining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resampling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powerful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strategy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imbalance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machine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  <a:p>
            <a:pPr marL="939165" marR="17780" indent="-457200" algn="just">
              <a:lnSpc>
                <a:spcPct val="100000"/>
              </a:lnSpc>
              <a:buFont typeface="Wingdings"/>
              <a:buChar char=""/>
              <a:tabLst>
                <a:tab pos="93980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nvolves </a:t>
            </a:r>
            <a:r>
              <a:rPr sz="2800" spc="-5" dirty="0">
                <a:latin typeface="Times New Roman"/>
                <a:cs typeface="Times New Roman"/>
              </a:rPr>
              <a:t>using both oversampling and undersampling techniques </a:t>
            </a:r>
            <a:r>
              <a:rPr sz="2800" dirty="0">
                <a:latin typeface="Times New Roman"/>
                <a:cs typeface="Times New Roman"/>
              </a:rPr>
              <a:t> to</a:t>
            </a:r>
            <a:r>
              <a:rPr sz="2800" spc="-5" dirty="0">
                <a:latin typeface="Times New Roman"/>
                <a:cs typeface="Times New Roman"/>
              </a:rPr>
              <a:t> handle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imbalanced datasets.</a:t>
            </a:r>
            <a:endParaRPr sz="2800">
              <a:latin typeface="Times New Roman"/>
              <a:cs typeface="Times New Roman"/>
            </a:endParaRPr>
          </a:p>
          <a:p>
            <a:pPr marL="939165" marR="18415" indent="-457200" algn="just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9398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method leverages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strengths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both approaches to create 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representative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dataset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learning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 marL="25400" marR="225425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Advantages: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a more balanced and </a:t>
            </a:r>
            <a:r>
              <a:rPr sz="2800" spc="-10" dirty="0">
                <a:latin typeface="Times New Roman"/>
                <a:cs typeface="Times New Roman"/>
              </a:rPr>
              <a:t>effective </a:t>
            </a:r>
            <a:r>
              <a:rPr sz="2800" spc="-5" dirty="0">
                <a:latin typeface="Times New Roman"/>
                <a:cs typeface="Times New Roman"/>
              </a:rPr>
              <a:t>approach.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Disad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antage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ex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ire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1500" spc="-1125" baseline="-19444" dirty="0">
                <a:latin typeface="Times New Roman"/>
                <a:cs typeface="Times New Roman"/>
              </a:rPr>
              <a:t>W</a:t>
            </a:r>
            <a:r>
              <a:rPr sz="2800" spc="-570" dirty="0">
                <a:latin typeface="Times New Roman"/>
                <a:cs typeface="Times New Roman"/>
              </a:rPr>
              <a:t>c</a:t>
            </a:r>
            <a:r>
              <a:rPr sz="1500" spc="-44" baseline="-19444" dirty="0">
                <a:latin typeface="Times New Roman"/>
                <a:cs typeface="Times New Roman"/>
              </a:rPr>
              <a:t>e</a:t>
            </a:r>
            <a:r>
              <a:rPr sz="1500" spc="-547" baseline="-19444" dirty="0">
                <a:latin typeface="Times New Roman"/>
                <a:cs typeface="Times New Roman"/>
              </a:rPr>
              <a:t>d</a:t>
            </a:r>
            <a:r>
              <a:rPr sz="2800" spc="-890" dirty="0">
                <a:latin typeface="Times New Roman"/>
                <a:cs typeface="Times New Roman"/>
              </a:rPr>
              <a:t>a</a:t>
            </a:r>
            <a:r>
              <a:rPr sz="1500" baseline="-19444" dirty="0">
                <a:latin typeface="Times New Roman"/>
                <a:cs typeface="Times New Roman"/>
              </a:rPr>
              <a:t>n</a:t>
            </a:r>
            <a:r>
              <a:rPr sz="1500" spc="-120" baseline="-19444" dirty="0">
                <a:latin typeface="Times New Roman"/>
                <a:cs typeface="Times New Roman"/>
              </a:rPr>
              <a:t>e</a:t>
            </a:r>
            <a:r>
              <a:rPr sz="2800" spc="-885" dirty="0">
                <a:latin typeface="Times New Roman"/>
                <a:cs typeface="Times New Roman"/>
              </a:rPr>
              <a:t>r</a:t>
            </a:r>
            <a:r>
              <a:rPr sz="1500" spc="-52" baseline="-19444" dirty="0">
                <a:latin typeface="Times New Roman"/>
                <a:cs typeface="Times New Roman"/>
              </a:rPr>
              <a:t>s</a:t>
            </a:r>
            <a:r>
              <a:rPr sz="1500" baseline="-19444" dirty="0">
                <a:latin typeface="Times New Roman"/>
                <a:cs typeface="Times New Roman"/>
              </a:rPr>
              <a:t>d</a:t>
            </a:r>
            <a:r>
              <a:rPr sz="1500" spc="-644" baseline="-19444" dirty="0">
                <a:latin typeface="Times New Roman"/>
                <a:cs typeface="Times New Roman"/>
              </a:rPr>
              <a:t>a</a:t>
            </a:r>
            <a:r>
              <a:rPr sz="2800" spc="-855" dirty="0">
                <a:latin typeface="Times New Roman"/>
                <a:cs typeface="Times New Roman"/>
              </a:rPr>
              <a:t>e</a:t>
            </a:r>
            <a:r>
              <a:rPr sz="1500" spc="-135" baseline="-19444" dirty="0">
                <a:latin typeface="Times New Roman"/>
                <a:cs typeface="Times New Roman"/>
              </a:rPr>
              <a:t>y</a:t>
            </a:r>
            <a:r>
              <a:rPr sz="1500" spc="-52" baseline="-19444" dirty="0">
                <a:latin typeface="Times New Roman"/>
                <a:cs typeface="Times New Roman"/>
              </a:rPr>
              <a:t>,</a:t>
            </a:r>
            <a:r>
              <a:rPr sz="1500" spc="-60" baseline="-19444" dirty="0">
                <a:latin typeface="Times New Roman"/>
                <a:cs typeface="Times New Roman"/>
              </a:rPr>
              <a:t> </a:t>
            </a:r>
            <a:r>
              <a:rPr sz="2800" spc="-900" dirty="0">
                <a:latin typeface="Times New Roman"/>
                <a:cs typeface="Times New Roman"/>
              </a:rPr>
              <a:t>f</a:t>
            </a:r>
            <a:r>
              <a:rPr sz="1500" spc="-82" baseline="-19444" dirty="0">
                <a:latin typeface="Times New Roman"/>
                <a:cs typeface="Times New Roman"/>
              </a:rPr>
              <a:t>A</a:t>
            </a:r>
            <a:r>
              <a:rPr sz="1500" spc="-427" baseline="-19444" dirty="0">
                <a:latin typeface="Times New Roman"/>
                <a:cs typeface="Times New Roman"/>
              </a:rPr>
              <a:t>u</a:t>
            </a:r>
            <a:r>
              <a:rPr sz="2800" spc="-1135" dirty="0">
                <a:latin typeface="Times New Roman"/>
                <a:cs typeface="Times New Roman"/>
              </a:rPr>
              <a:t>u</a:t>
            </a:r>
            <a:r>
              <a:rPr sz="1500" spc="-60" baseline="-19444" dirty="0">
                <a:latin typeface="Times New Roman"/>
                <a:cs typeface="Times New Roman"/>
              </a:rPr>
              <a:t>g</a:t>
            </a:r>
            <a:r>
              <a:rPr sz="1500" spc="-52" baseline="-19444" dirty="0">
                <a:latin typeface="Times New Roman"/>
                <a:cs typeface="Times New Roman"/>
              </a:rPr>
              <a:t>u</a:t>
            </a:r>
            <a:r>
              <a:rPr sz="1500" spc="-292" baseline="-19444" dirty="0">
                <a:latin typeface="Times New Roman"/>
                <a:cs typeface="Times New Roman"/>
              </a:rPr>
              <a:t>s</a:t>
            </a:r>
            <a:r>
              <a:rPr sz="2800" spc="-625" dirty="0">
                <a:latin typeface="Times New Roman"/>
                <a:cs typeface="Times New Roman"/>
              </a:rPr>
              <a:t>l</a:t>
            </a:r>
            <a:r>
              <a:rPr sz="1500" spc="15" baseline="-19444" dirty="0">
                <a:latin typeface="Times New Roman"/>
                <a:cs typeface="Times New Roman"/>
              </a:rPr>
              <a:t>t</a:t>
            </a:r>
            <a:r>
              <a:rPr sz="1500" baseline="-19444" dirty="0">
                <a:latin typeface="Times New Roman"/>
                <a:cs typeface="Times New Roman"/>
              </a:rPr>
              <a:t> </a:t>
            </a:r>
            <a:r>
              <a:rPr sz="1500" spc="-52" baseline="-19444" dirty="0">
                <a:latin typeface="Times New Roman"/>
                <a:cs typeface="Times New Roman"/>
              </a:rPr>
              <a:t>2</a:t>
            </a:r>
            <a:r>
              <a:rPr sz="1500" spc="-284" baseline="-19444" dirty="0">
                <a:latin typeface="Times New Roman"/>
                <a:cs typeface="Times New Roman"/>
              </a:rPr>
              <a:t>8</a:t>
            </a:r>
            <a:r>
              <a:rPr sz="2800" spc="-630" dirty="0">
                <a:latin typeface="Times New Roman"/>
                <a:cs typeface="Times New Roman"/>
              </a:rPr>
              <a:t>t</a:t>
            </a:r>
            <a:r>
              <a:rPr sz="1500" spc="-52" baseline="-19444" dirty="0">
                <a:latin typeface="Times New Roman"/>
                <a:cs typeface="Times New Roman"/>
              </a:rPr>
              <a:t>,</a:t>
            </a:r>
            <a:r>
              <a:rPr sz="1500" baseline="-19444" dirty="0">
                <a:latin typeface="Times New Roman"/>
                <a:cs typeface="Times New Roman"/>
              </a:rPr>
              <a:t> </a:t>
            </a:r>
            <a:r>
              <a:rPr sz="1500" spc="-150" baseline="-1944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0814" y="803859"/>
            <a:ext cx="4979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Combined</a:t>
            </a:r>
            <a:r>
              <a:rPr sz="4000" spc="-15" dirty="0"/>
              <a:t> </a:t>
            </a:r>
            <a:r>
              <a:rPr sz="4000" spc="-5" dirty="0"/>
              <a:t>Resampling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73333" y="6029455"/>
            <a:ext cx="14478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000" spc="-35" dirty="0">
                <a:latin typeface="Times New Roman"/>
                <a:cs typeface="Times New Roman"/>
              </a:rPr>
              <a:t>35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5718" y="6105655"/>
            <a:ext cx="26352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sz="1000" spc="-35" dirty="0">
                <a:latin typeface="Times New Roman"/>
                <a:cs typeface="Times New Roman"/>
              </a:rPr>
              <a:t>2024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63" y="1878584"/>
            <a:ext cx="101015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Balanced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Dataset: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38200" algn="l"/>
                <a:tab pos="2475230" algn="l"/>
                <a:tab pos="3736975" algn="l"/>
                <a:tab pos="4274185" algn="l"/>
                <a:tab pos="5029835" algn="l"/>
                <a:tab pos="6530975" algn="l"/>
                <a:tab pos="7118350" algn="l"/>
                <a:tab pos="8279130" algn="l"/>
                <a:tab pos="88157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Boundaries:	</a:t>
            </a:r>
            <a:r>
              <a:rPr sz="2400" spc="-5" dirty="0">
                <a:latin typeface="Times New Roman"/>
                <a:cs typeface="Times New Roman"/>
              </a:rPr>
              <a:t>Cleaning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class	boundaries	</a:t>
            </a:r>
            <a:r>
              <a:rPr sz="2400" dirty="0">
                <a:latin typeface="Times New Roman"/>
                <a:cs typeface="Times New Roman"/>
              </a:rPr>
              <a:t>can	</a:t>
            </a:r>
            <a:r>
              <a:rPr sz="2400" spc="-5" dirty="0">
                <a:latin typeface="Times New Roman"/>
                <a:cs typeface="Times New Roman"/>
              </a:rPr>
              <a:t>enhance	the	classifier's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distinguish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Robust</a:t>
            </a:r>
            <a:r>
              <a:rPr sz="2400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Models:</a:t>
            </a:r>
            <a:r>
              <a:rPr sz="2400" spc="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trained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resampled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unseen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Enhanced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Model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Performance: </a:t>
            </a:r>
            <a:r>
              <a:rPr sz="2400" spc="-5" dirty="0">
                <a:latin typeface="Times New Roman"/>
                <a:cs typeface="Times New Roman"/>
              </a:rPr>
              <a:t>Models trained on </a:t>
            </a:r>
            <a:r>
              <a:rPr sz="2400" dirty="0">
                <a:latin typeface="Times New Roman"/>
                <a:cs typeface="Times New Roman"/>
              </a:rPr>
              <a:t>balanced, </a:t>
            </a:r>
            <a:r>
              <a:rPr sz="2400" spc="-5" dirty="0">
                <a:latin typeface="Times New Roman"/>
                <a:cs typeface="Times New Roman"/>
              </a:rPr>
              <a:t>informative datasets </a:t>
            </a:r>
            <a:r>
              <a:rPr sz="2400" dirty="0">
                <a:latin typeface="Times New Roman"/>
                <a:cs typeface="Times New Roman"/>
              </a:rPr>
              <a:t> often </a:t>
            </a:r>
            <a:r>
              <a:rPr sz="2400" spc="-5" dirty="0">
                <a:latin typeface="Times New Roman"/>
                <a:cs typeface="Times New Roman"/>
              </a:rPr>
              <a:t>demonstrate better performance, particularly </a:t>
            </a:r>
            <a:r>
              <a:rPr sz="2400" dirty="0">
                <a:latin typeface="Times New Roman"/>
                <a:cs typeface="Times New Roman"/>
              </a:rPr>
              <a:t>when working with </a:t>
            </a:r>
            <a:r>
              <a:rPr sz="2400" spc="-5" dirty="0">
                <a:latin typeface="Times New Roman"/>
                <a:cs typeface="Times New Roman"/>
              </a:rPr>
              <a:t>imbalanced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7502" y="839850"/>
            <a:ext cx="709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Benefits of</a:t>
            </a:r>
            <a:r>
              <a:rPr sz="2800" spc="15" dirty="0"/>
              <a:t> </a:t>
            </a:r>
            <a:r>
              <a:rPr sz="2800" spc="-5" dirty="0"/>
              <a:t>Combining</a:t>
            </a:r>
            <a:r>
              <a:rPr sz="2800" spc="10" dirty="0"/>
              <a:t> </a:t>
            </a:r>
            <a:r>
              <a:rPr sz="2800" spc="-5" dirty="0"/>
              <a:t>Resampling</a:t>
            </a:r>
            <a:r>
              <a:rPr sz="2800" spc="-35" dirty="0"/>
              <a:t> </a:t>
            </a:r>
            <a:r>
              <a:rPr sz="2800" spc="-30" dirty="0"/>
              <a:t>Techniques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1013460"/>
            <a:chOff x="707136" y="719327"/>
            <a:chExt cx="1076706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972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8" cy="1013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7569" y="1608531"/>
            <a:ext cx="1008697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choice of combining resampling techniques should be guided </a:t>
            </a:r>
            <a:r>
              <a:rPr sz="2800" dirty="0">
                <a:latin typeface="Times New Roman"/>
                <a:cs typeface="Times New Roman"/>
              </a:rPr>
              <a:t> by the </a:t>
            </a:r>
            <a:r>
              <a:rPr sz="2800" spc="-5" dirty="0">
                <a:latin typeface="Times New Roman"/>
                <a:cs typeface="Times New Roman"/>
              </a:rPr>
              <a:t>characteristics</a:t>
            </a:r>
            <a:r>
              <a:rPr sz="2800" dirty="0">
                <a:latin typeface="Times New Roman"/>
                <a:cs typeface="Times New Roman"/>
              </a:rPr>
              <a:t> of the </a:t>
            </a:r>
            <a:r>
              <a:rPr sz="2800" spc="-5" dirty="0">
                <a:latin typeface="Times New Roman"/>
                <a:cs typeface="Times New Roman"/>
              </a:rPr>
              <a:t>dataset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problem.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dirty="0">
                <a:latin typeface="Times New Roman"/>
                <a:cs typeface="Times New Roman"/>
              </a:rPr>
              <a:t> 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situations.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Depending </a:t>
            </a:r>
            <a:r>
              <a:rPr sz="2800" dirty="0">
                <a:latin typeface="Times New Roman"/>
                <a:cs typeface="Times New Roman"/>
              </a:rPr>
              <a:t>on the </a:t>
            </a:r>
            <a:r>
              <a:rPr sz="2800" spc="-5" dirty="0">
                <a:latin typeface="Times New Roman"/>
                <a:cs typeface="Times New Roman"/>
              </a:rPr>
              <a:t>problem,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also experiment with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 combinations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oversampling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undersampling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balance.</a:t>
            </a:r>
            <a:endParaRPr sz="2800">
              <a:latin typeface="Times New Roman"/>
              <a:cs typeface="Times New Roman"/>
            </a:endParaRPr>
          </a:p>
          <a:p>
            <a:pPr marL="469900" marR="5715" indent="-457834" algn="just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470534" algn="l"/>
              </a:tabLst>
            </a:pPr>
            <a:r>
              <a:rPr sz="2800" spc="-10" dirty="0">
                <a:latin typeface="Times New Roman"/>
                <a:cs typeface="Times New Roman"/>
              </a:rPr>
              <a:t>Care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taken when selecting and </a:t>
            </a:r>
            <a:r>
              <a:rPr sz="2800" dirty="0">
                <a:latin typeface="Times New Roman"/>
                <a:cs typeface="Times New Roman"/>
              </a:rPr>
              <a:t>fine-tuning the </a:t>
            </a:r>
            <a:r>
              <a:rPr sz="2800" spc="-5" dirty="0">
                <a:latin typeface="Times New Roman"/>
                <a:cs typeface="Times New Roman"/>
              </a:rPr>
              <a:t>specific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resampling methods and their parameters to achieve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desired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model performance.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3626" y="672465"/>
            <a:ext cx="329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Considerations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707136" y="719327"/>
            <a:ext cx="10767060" cy="899160"/>
            <a:chOff x="707136" y="719327"/>
            <a:chExt cx="10767060" cy="899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760475"/>
              <a:ext cx="1572768" cy="801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719327"/>
              <a:ext cx="1229867" cy="899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2183891"/>
            <a:ext cx="8897112" cy="3622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1298" y="822452"/>
            <a:ext cx="749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Evaluation</a:t>
            </a:r>
            <a:r>
              <a:rPr sz="2800" spc="-5" dirty="0"/>
              <a:t> Metrics</a:t>
            </a:r>
            <a:r>
              <a:rPr sz="2800" dirty="0"/>
              <a:t> </a:t>
            </a:r>
            <a:r>
              <a:rPr sz="2800" spc="-5" dirty="0"/>
              <a:t>for</a:t>
            </a:r>
            <a:r>
              <a:rPr sz="2800" spc="-45" dirty="0"/>
              <a:t> </a:t>
            </a:r>
            <a:r>
              <a:rPr sz="2800" spc="-5" dirty="0"/>
              <a:t>Handling</a:t>
            </a:r>
            <a:r>
              <a:rPr sz="2800" dirty="0"/>
              <a:t> </a:t>
            </a:r>
            <a:r>
              <a:rPr sz="2800" spc="-5" dirty="0"/>
              <a:t>Data</a:t>
            </a:r>
            <a:r>
              <a:rPr sz="2800" spc="15" dirty="0"/>
              <a:t> </a:t>
            </a:r>
            <a:r>
              <a:rPr sz="2800" spc="-5" dirty="0"/>
              <a:t>Imbalance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723900" y="733044"/>
            <a:ext cx="10736580" cy="1096010"/>
            <a:chOff x="723900" y="733044"/>
            <a:chExt cx="10736580" cy="10960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870204"/>
              <a:ext cx="1432560" cy="9265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0611" y="733044"/>
              <a:ext cx="1229868" cy="1095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62303" y="1752980"/>
            <a:ext cx="274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Confusion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Matrix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3" y="714883"/>
            <a:ext cx="642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Evaluation</a:t>
            </a:r>
            <a:r>
              <a:rPr sz="2400" spc="-25" dirty="0"/>
              <a:t> </a:t>
            </a:r>
            <a:r>
              <a:rPr sz="2400" dirty="0"/>
              <a:t>Metrics</a:t>
            </a:r>
            <a:r>
              <a:rPr sz="2400" spc="-25" dirty="0"/>
              <a:t> </a:t>
            </a:r>
            <a:r>
              <a:rPr sz="2400" dirty="0"/>
              <a:t>for</a:t>
            </a:r>
            <a:r>
              <a:rPr sz="2400" spc="-60" dirty="0"/>
              <a:t> </a:t>
            </a:r>
            <a:r>
              <a:rPr sz="2400" dirty="0"/>
              <a:t>Handling</a:t>
            </a:r>
            <a:r>
              <a:rPr sz="2400" spc="-20" dirty="0"/>
              <a:t> </a:t>
            </a:r>
            <a:r>
              <a:rPr sz="2400" dirty="0"/>
              <a:t>Data Imbalance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310639" y="678180"/>
            <a:ext cx="10180320" cy="5259705"/>
            <a:chOff x="1310639" y="678180"/>
            <a:chExt cx="10180320" cy="5259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1255776"/>
              <a:ext cx="9525000" cy="46817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399" y="678180"/>
              <a:ext cx="1432559" cy="928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0611" y="4853939"/>
              <a:ext cx="1229868" cy="899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733044"/>
            <a:ext cx="10619232" cy="53919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7" y="859536"/>
              <a:ext cx="8926068" cy="50093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328" y="4826508"/>
              <a:ext cx="1229868" cy="899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9" y="678180"/>
              <a:ext cx="1295400" cy="9281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40</a:t>
            </a:fld>
            <a:endParaRPr spc="-3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275" y="1006551"/>
            <a:ext cx="83223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Application</a:t>
            </a:r>
            <a:r>
              <a:rPr sz="2800" spc="20" dirty="0"/>
              <a:t> </a:t>
            </a:r>
            <a:r>
              <a:rPr sz="2800" spc="-5" dirty="0"/>
              <a:t>of</a:t>
            </a:r>
            <a:r>
              <a:rPr sz="2800" spc="10" dirty="0"/>
              <a:t> </a:t>
            </a:r>
            <a:r>
              <a:rPr sz="2800" spc="-5" dirty="0"/>
              <a:t>Machine</a:t>
            </a:r>
            <a:r>
              <a:rPr sz="2800" dirty="0"/>
              <a:t> </a:t>
            </a:r>
            <a:r>
              <a:rPr sz="2800" spc="-5" dirty="0"/>
              <a:t>Learning</a:t>
            </a:r>
            <a:r>
              <a:rPr sz="2800" spc="10" dirty="0"/>
              <a:t> </a:t>
            </a:r>
            <a:r>
              <a:rPr sz="2800" spc="-5" dirty="0"/>
              <a:t>in</a:t>
            </a:r>
            <a:r>
              <a:rPr sz="2800" spc="35" dirty="0"/>
              <a:t> </a:t>
            </a:r>
            <a:r>
              <a:rPr sz="2800" spc="-5" dirty="0"/>
              <a:t>Malaria</a:t>
            </a:r>
            <a:r>
              <a:rPr sz="2800" dirty="0"/>
              <a:t> </a:t>
            </a:r>
            <a:r>
              <a:rPr sz="2800" spc="-5" dirty="0"/>
              <a:t>Modeling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81000" algn="l"/>
              </a:tabLst>
            </a:pP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Disease</a:t>
            </a:r>
            <a:r>
              <a:rPr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Diagnosis:</a:t>
            </a:r>
            <a:r>
              <a:rPr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ML</a:t>
            </a:r>
            <a:r>
              <a:rPr spc="114" dirty="0"/>
              <a:t> </a:t>
            </a:r>
            <a:r>
              <a:rPr spc="-5" dirty="0"/>
              <a:t>algorithms</a:t>
            </a:r>
            <a:r>
              <a:rPr spc="195" dirty="0"/>
              <a:t> </a:t>
            </a:r>
            <a:r>
              <a:rPr spc="-5" dirty="0"/>
              <a:t>can</a:t>
            </a:r>
            <a:r>
              <a:rPr spc="180" dirty="0"/>
              <a:t> </a:t>
            </a:r>
            <a:r>
              <a:rPr spc="-5" dirty="0"/>
              <a:t>analyze</a:t>
            </a:r>
            <a:r>
              <a:rPr spc="195" dirty="0"/>
              <a:t> </a:t>
            </a:r>
            <a:r>
              <a:rPr spc="-5" dirty="0"/>
              <a:t>medical</a:t>
            </a:r>
            <a:r>
              <a:rPr spc="180" dirty="0"/>
              <a:t> </a:t>
            </a:r>
            <a:r>
              <a:rPr spc="-5" dirty="0"/>
              <a:t>images</a:t>
            </a:r>
            <a:r>
              <a:rPr spc="190" dirty="0"/>
              <a:t> </a:t>
            </a:r>
            <a:r>
              <a:rPr spc="-5" dirty="0"/>
              <a:t>(like</a:t>
            </a:r>
            <a:r>
              <a:rPr spc="185" dirty="0"/>
              <a:t> </a:t>
            </a:r>
            <a:r>
              <a:rPr spc="-5" dirty="0"/>
              <a:t>blood</a:t>
            </a:r>
            <a:r>
              <a:rPr spc="180" dirty="0"/>
              <a:t> </a:t>
            </a:r>
            <a:r>
              <a:rPr spc="-5" dirty="0"/>
              <a:t>smears)</a:t>
            </a:r>
            <a:r>
              <a:rPr spc="190" dirty="0"/>
              <a:t> </a:t>
            </a:r>
            <a:r>
              <a:rPr spc="-5" dirty="0"/>
              <a:t>and</a:t>
            </a:r>
            <a:r>
              <a:rPr spc="190" dirty="0"/>
              <a:t> </a:t>
            </a:r>
            <a:r>
              <a:rPr spc="-5" dirty="0"/>
              <a:t>predict </a:t>
            </a:r>
            <a:r>
              <a:rPr spc="-484" dirty="0"/>
              <a:t> </a:t>
            </a:r>
            <a:r>
              <a:rPr spc="-5" dirty="0"/>
              <a:t>malaria</a:t>
            </a:r>
            <a:r>
              <a:rPr spc="-15" dirty="0"/>
              <a:t> </a:t>
            </a:r>
            <a:r>
              <a:rPr dirty="0"/>
              <a:t>presence</a:t>
            </a:r>
            <a:r>
              <a:rPr spc="-3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high</a:t>
            </a:r>
            <a:r>
              <a:rPr spc="-10" dirty="0"/>
              <a:t> </a:t>
            </a:r>
            <a:r>
              <a:rPr spc="-15" dirty="0"/>
              <a:t>accuracy.</a:t>
            </a:r>
          </a:p>
          <a:p>
            <a:pPr marL="2540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"/>
            </a:pPr>
            <a:endParaRPr sz="2050"/>
          </a:p>
          <a:p>
            <a:pPr marL="380365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81000" algn="l"/>
              </a:tabLst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Epidemiological</a:t>
            </a:r>
            <a:r>
              <a:rPr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Predictions:</a:t>
            </a:r>
            <a:r>
              <a:rPr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ML</a:t>
            </a:r>
            <a:r>
              <a:rPr spc="130" dirty="0"/>
              <a:t> </a:t>
            </a:r>
            <a:r>
              <a:rPr spc="-5" dirty="0"/>
              <a:t>models</a:t>
            </a:r>
            <a:r>
              <a:rPr spc="180" dirty="0"/>
              <a:t> </a:t>
            </a:r>
            <a:r>
              <a:rPr spc="-5" dirty="0"/>
              <a:t>can</a:t>
            </a:r>
            <a:r>
              <a:rPr spc="200" dirty="0"/>
              <a:t> </a:t>
            </a:r>
            <a:r>
              <a:rPr spc="-5" dirty="0"/>
              <a:t>forecast</a:t>
            </a:r>
            <a:r>
              <a:rPr spc="190" dirty="0"/>
              <a:t> </a:t>
            </a:r>
            <a:r>
              <a:rPr spc="-5" dirty="0"/>
              <a:t>malaria</a:t>
            </a:r>
            <a:r>
              <a:rPr spc="180" dirty="0"/>
              <a:t> </a:t>
            </a:r>
            <a:r>
              <a:rPr spc="-5" dirty="0"/>
              <a:t>outbreaks</a:t>
            </a:r>
            <a:r>
              <a:rPr spc="190" dirty="0"/>
              <a:t> </a:t>
            </a:r>
            <a:r>
              <a:rPr dirty="0"/>
              <a:t>by</a:t>
            </a:r>
            <a:r>
              <a:rPr spc="200" dirty="0"/>
              <a:t> </a:t>
            </a:r>
            <a:r>
              <a:rPr spc="-5" dirty="0"/>
              <a:t>analyzing</a:t>
            </a:r>
            <a:r>
              <a:rPr spc="204" dirty="0"/>
              <a:t> </a:t>
            </a:r>
            <a:r>
              <a:rPr spc="-5" dirty="0"/>
              <a:t>patterns </a:t>
            </a:r>
            <a:r>
              <a:rPr spc="-484" dirty="0"/>
              <a:t> </a:t>
            </a:r>
            <a:r>
              <a:rPr spc="-5" dirty="0"/>
              <a:t>in climate,</a:t>
            </a:r>
            <a:r>
              <a:rPr dirty="0"/>
              <a:t> population</a:t>
            </a:r>
            <a:r>
              <a:rPr spc="-45" dirty="0"/>
              <a:t> </a:t>
            </a:r>
            <a:r>
              <a:rPr spc="-5" dirty="0"/>
              <a:t>movements,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historical</a:t>
            </a:r>
            <a:r>
              <a:rPr spc="-35" dirty="0"/>
              <a:t> </a:t>
            </a:r>
            <a:r>
              <a:rPr dirty="0"/>
              <a:t>data.</a:t>
            </a:r>
          </a:p>
          <a:p>
            <a:pPr marL="25400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"/>
            </a:pPr>
            <a:endParaRPr sz="2050"/>
          </a:p>
          <a:p>
            <a:pPr marL="380365" marR="6350" indent="-342900">
              <a:lnSpc>
                <a:spcPct val="100000"/>
              </a:lnSpc>
              <a:buFont typeface="Wingdings"/>
              <a:buChar char=""/>
              <a:tabLst>
                <a:tab pos="381000" algn="l"/>
              </a:tabLst>
            </a:pP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Drug</a:t>
            </a:r>
            <a:r>
              <a:rPr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Discovery:</a:t>
            </a:r>
            <a:r>
              <a:rPr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ML</a:t>
            </a:r>
            <a:r>
              <a:rPr spc="-15" dirty="0"/>
              <a:t> </a:t>
            </a:r>
            <a:r>
              <a:rPr spc="-5" dirty="0"/>
              <a:t>can</a:t>
            </a:r>
            <a:r>
              <a:rPr spc="60" dirty="0"/>
              <a:t> </a:t>
            </a:r>
            <a:r>
              <a:rPr spc="-5" dirty="0"/>
              <a:t>accelerate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5" dirty="0"/>
              <a:t>discovery</a:t>
            </a:r>
            <a:r>
              <a:rPr spc="55" dirty="0"/>
              <a:t> </a:t>
            </a:r>
            <a:r>
              <a:rPr spc="-5" dirty="0"/>
              <a:t>of</a:t>
            </a:r>
            <a:r>
              <a:rPr spc="50" dirty="0"/>
              <a:t> </a:t>
            </a:r>
            <a:r>
              <a:rPr dirty="0"/>
              <a:t>new</a:t>
            </a:r>
            <a:r>
              <a:rPr spc="60" dirty="0"/>
              <a:t> </a:t>
            </a:r>
            <a:r>
              <a:rPr spc="-5" dirty="0"/>
              <a:t>antimalarial</a:t>
            </a:r>
            <a:r>
              <a:rPr spc="40" dirty="0"/>
              <a:t> </a:t>
            </a:r>
            <a:r>
              <a:rPr spc="-5" dirty="0"/>
              <a:t>drugs</a:t>
            </a:r>
            <a:r>
              <a:rPr spc="50" dirty="0"/>
              <a:t> </a:t>
            </a:r>
            <a:r>
              <a:rPr dirty="0"/>
              <a:t>by</a:t>
            </a:r>
            <a:r>
              <a:rPr spc="55" dirty="0"/>
              <a:t> </a:t>
            </a:r>
            <a:r>
              <a:rPr spc="-5" dirty="0"/>
              <a:t>predicting</a:t>
            </a:r>
            <a:r>
              <a:rPr spc="65" dirty="0"/>
              <a:t> </a:t>
            </a:r>
            <a:r>
              <a:rPr spc="-5" dirty="0"/>
              <a:t>which </a:t>
            </a:r>
            <a:r>
              <a:rPr spc="-484" dirty="0"/>
              <a:t> </a:t>
            </a:r>
            <a:r>
              <a:rPr dirty="0"/>
              <a:t>compounds</a:t>
            </a:r>
            <a:r>
              <a:rPr spc="-5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most</a:t>
            </a:r>
            <a:r>
              <a:rPr dirty="0"/>
              <a:t> </a:t>
            </a:r>
            <a:r>
              <a:rPr spc="-5" dirty="0"/>
              <a:t>likely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effective.</a:t>
            </a:r>
          </a:p>
          <a:p>
            <a:pPr marL="25400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"/>
            </a:pPr>
            <a:endParaRPr sz="2050"/>
          </a:p>
          <a:p>
            <a:pPr marL="380365" marR="6985" indent="-342900">
              <a:lnSpc>
                <a:spcPct val="100000"/>
              </a:lnSpc>
              <a:buFont typeface="Wingdings"/>
              <a:buChar char=""/>
              <a:tabLst>
                <a:tab pos="381000" algn="l"/>
                <a:tab pos="1661160" algn="l"/>
                <a:tab pos="3313429" algn="l"/>
                <a:tab pos="4840605" algn="l"/>
                <a:tab pos="5944235" algn="l"/>
                <a:tab pos="6626859" algn="l"/>
                <a:tab pos="7352665" algn="l"/>
                <a:tab pos="7753350" algn="l"/>
                <a:tab pos="8590280" algn="l"/>
                <a:tab pos="9159875" algn="l"/>
                <a:tab pos="9504680" algn="l"/>
              </a:tabLst>
            </a:pPr>
            <a:r>
              <a:rPr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tme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	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/>
              <a:t>:	Pe</a:t>
            </a:r>
            <a:r>
              <a:rPr spc="-10" dirty="0"/>
              <a:t>r</a:t>
            </a:r>
            <a:r>
              <a:rPr dirty="0"/>
              <a:t>sona</a:t>
            </a:r>
            <a:r>
              <a:rPr spc="-10" dirty="0"/>
              <a:t>l</a:t>
            </a:r>
            <a:r>
              <a:rPr dirty="0"/>
              <a:t>i</a:t>
            </a:r>
            <a:r>
              <a:rPr spc="-10" dirty="0"/>
              <a:t>z</a:t>
            </a:r>
            <a:r>
              <a:rPr spc="-20" dirty="0"/>
              <a:t>i</a:t>
            </a:r>
            <a:r>
              <a:rPr dirty="0"/>
              <a:t>ng	trea</a:t>
            </a:r>
            <a:r>
              <a:rPr spc="-10" dirty="0"/>
              <a:t>t</a:t>
            </a:r>
            <a:r>
              <a:rPr spc="-25" dirty="0"/>
              <a:t>m</a:t>
            </a:r>
            <a:r>
              <a:rPr dirty="0"/>
              <a:t>ent	pl</a:t>
            </a:r>
            <a:r>
              <a:rPr spc="-15" dirty="0"/>
              <a:t>a</a:t>
            </a:r>
            <a:r>
              <a:rPr dirty="0"/>
              <a:t>ns	b</a:t>
            </a:r>
            <a:r>
              <a:rPr spc="-10" dirty="0"/>
              <a:t>a</a:t>
            </a:r>
            <a:r>
              <a:rPr dirty="0"/>
              <a:t>sed	</a:t>
            </a:r>
            <a:r>
              <a:rPr spc="-10" dirty="0"/>
              <a:t>o</a:t>
            </a:r>
            <a:r>
              <a:rPr dirty="0"/>
              <a:t>n	p</a:t>
            </a:r>
            <a:r>
              <a:rPr spc="-10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ent	data	</a:t>
            </a:r>
            <a:r>
              <a:rPr spc="-5" dirty="0"/>
              <a:t>t</a:t>
            </a:r>
            <a:r>
              <a:rPr dirty="0"/>
              <a:t>o	i</a:t>
            </a:r>
            <a:r>
              <a:rPr spc="-30" dirty="0"/>
              <a:t>m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ove  outcomes</a:t>
            </a:r>
            <a:r>
              <a:rPr spc="-3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reduce</a:t>
            </a:r>
            <a:r>
              <a:rPr spc="-15" dirty="0"/>
              <a:t> </a:t>
            </a:r>
            <a:r>
              <a:rPr dirty="0"/>
              <a:t>drug</a:t>
            </a:r>
            <a:r>
              <a:rPr spc="-20" dirty="0"/>
              <a:t> </a:t>
            </a:r>
            <a:r>
              <a:rPr dirty="0"/>
              <a:t>resistance.</a:t>
            </a:r>
          </a:p>
          <a:p>
            <a:pPr marL="25400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"/>
            </a:pPr>
            <a:endParaRPr sz="2050"/>
          </a:p>
          <a:p>
            <a:pPr marL="380365" indent="-342900">
              <a:lnSpc>
                <a:spcPct val="100000"/>
              </a:lnSpc>
              <a:buFont typeface="Wingdings"/>
              <a:buChar char=""/>
              <a:tabLst>
                <a:tab pos="381000" algn="l"/>
              </a:tabLst>
            </a:pP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Vector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Control:</a:t>
            </a:r>
            <a:r>
              <a:rPr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ML</a:t>
            </a:r>
            <a:r>
              <a:rPr spc="-55" dirty="0"/>
              <a:t> </a:t>
            </a:r>
            <a:r>
              <a:rPr spc="-5" dirty="0"/>
              <a:t>models</a:t>
            </a:r>
            <a:r>
              <a:rPr spc="20" dirty="0"/>
              <a:t> </a:t>
            </a:r>
            <a:r>
              <a:rPr spc="-5" dirty="0"/>
              <a:t>can</a:t>
            </a:r>
            <a:r>
              <a:rPr spc="20" dirty="0"/>
              <a:t> </a:t>
            </a:r>
            <a:r>
              <a:rPr spc="-5" dirty="0"/>
              <a:t>predict</a:t>
            </a:r>
            <a:r>
              <a:rPr spc="20" dirty="0"/>
              <a:t> </a:t>
            </a:r>
            <a:r>
              <a:rPr spc="-10" dirty="0"/>
              <a:t>mosquito</a:t>
            </a:r>
            <a:r>
              <a:rPr spc="25" dirty="0"/>
              <a:t> </a:t>
            </a:r>
            <a:r>
              <a:rPr spc="-5" dirty="0"/>
              <a:t>population</a:t>
            </a:r>
            <a:r>
              <a:rPr spc="25" dirty="0"/>
              <a:t> </a:t>
            </a:r>
            <a:r>
              <a:rPr spc="-5" dirty="0"/>
              <a:t>dynamics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breeding</a:t>
            </a:r>
            <a:r>
              <a:rPr spc="25" dirty="0"/>
              <a:t> </a:t>
            </a:r>
            <a:r>
              <a:rPr spc="-10" dirty="0"/>
              <a:t>sites,</a:t>
            </a:r>
            <a:r>
              <a:rPr spc="25" dirty="0"/>
              <a:t> </a:t>
            </a:r>
            <a:r>
              <a:rPr spc="-5" dirty="0"/>
              <a:t>aiding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5987" y="609600"/>
            <a:ext cx="10916920" cy="1010919"/>
            <a:chOff x="665987" y="609600"/>
            <a:chExt cx="10916920" cy="10109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691896"/>
              <a:ext cx="1272539" cy="928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6" y="609600"/>
              <a:ext cx="1228344" cy="10104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81430" y="5854099"/>
            <a:ext cx="36487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targeted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41</a:t>
            </a:fld>
            <a:endParaRPr spc="-3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322" y="711834"/>
            <a:ext cx="7693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Malaria</a:t>
            </a:r>
            <a:r>
              <a:rPr spc="-45" dirty="0"/>
              <a:t> </a:t>
            </a:r>
            <a:r>
              <a:rPr dirty="0"/>
              <a:t>Modeling/Diagnosis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5987" y="609600"/>
            <a:ext cx="10916920" cy="5360035"/>
            <a:chOff x="665987" y="609600"/>
            <a:chExt cx="10916920" cy="5360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" y="1620011"/>
              <a:ext cx="10140696" cy="4349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691896"/>
              <a:ext cx="1572768" cy="928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4056" y="609600"/>
              <a:ext cx="1228344" cy="1010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42</a:t>
            </a:fld>
            <a:endParaRPr spc="-3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691896"/>
              <a:ext cx="1572768" cy="9281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6" y="609600"/>
              <a:ext cx="1228344" cy="10104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955" y="2299715"/>
              <a:ext cx="5276088" cy="22585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43</a:t>
            </a:fld>
            <a:endParaRPr spc="-3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Important</a:t>
            </a:r>
            <a:r>
              <a:rPr spc="-25" dirty="0"/>
              <a:t> </a:t>
            </a:r>
            <a:r>
              <a:rPr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4755" y="754380"/>
            <a:ext cx="10868025" cy="1341120"/>
            <a:chOff x="714755" y="754380"/>
            <a:chExt cx="10868025" cy="134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790956"/>
              <a:ext cx="1571244" cy="1304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4055" y="754380"/>
              <a:ext cx="1228344" cy="10104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57122" y="2964560"/>
            <a:ext cx="88982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9305" marR="5080" indent="-2047239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latin typeface="Times New Roman"/>
                <a:cs typeface="Times New Roman"/>
              </a:rPr>
              <a:t>1.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Introduction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4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10" dirty="0">
                <a:latin typeface="Times New Roman"/>
                <a:cs typeface="Times New Roman"/>
              </a:rPr>
              <a:t>Statistical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Learning,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2nd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edition </a:t>
            </a:r>
            <a:r>
              <a:rPr sz="3600" spc="-885" dirty="0">
                <a:solidFill>
                  <a:srgbClr val="A8BE4D"/>
                </a:solidFill>
                <a:latin typeface="Times New Roman"/>
                <a:cs typeface="Times New Roman"/>
              </a:rPr>
              <a:t> </a:t>
            </a:r>
            <a:r>
              <a:rPr sz="3600" u="heavy" spc="-5" dirty="0">
                <a:solidFill>
                  <a:srgbClr val="A8BE4D"/>
                </a:solidFill>
                <a:uFill>
                  <a:solidFill>
                    <a:srgbClr val="A8BE4D"/>
                  </a:solidFill>
                </a:uFill>
                <a:latin typeface="Times New Roman"/>
                <a:cs typeface="Times New Roman"/>
                <a:hlinkClick r:id="rId4"/>
              </a:rPr>
              <a:t>https://www.statlearning.com/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44</a:t>
            </a:fld>
            <a:endParaRPr spc="-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35" y="1431747"/>
            <a:ext cx="10380345" cy="44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science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clearly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effectively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involves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transforming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raw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meaningful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understandable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graphics,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maps.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75"/>
              </a:lnSpc>
              <a:buClr>
                <a:srgbClr val="FF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114" dirty="0">
                <a:latin typeface="Times New Roman"/>
                <a:cs typeface="Times New Roman"/>
              </a:rPr>
              <a:t>Why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it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important?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Clarity: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Insights: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trends,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visible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Storytelling: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Data-driven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narratives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Decision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Making: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dirty="0">
                <a:latin typeface="Times New Roman"/>
                <a:cs typeface="Times New Roman"/>
              </a:rPr>
              <a:t> 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evidence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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Focus</a:t>
            </a:r>
            <a:r>
              <a:rPr sz="28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will</a:t>
            </a:r>
            <a:r>
              <a:rPr sz="28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on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 20%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that</a:t>
            </a:r>
            <a:r>
              <a:rPr sz="28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8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useful</a:t>
            </a:r>
            <a:r>
              <a:rPr sz="2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80%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572" y="724027"/>
            <a:ext cx="9671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235" dirty="0"/>
              <a:t>A</a:t>
            </a:r>
            <a:r>
              <a:rPr spc="-245" dirty="0"/>
              <a:t>T</a:t>
            </a:r>
            <a:r>
              <a:rPr dirty="0"/>
              <a:t>A</a:t>
            </a:r>
            <a:r>
              <a:rPr spc="-235" dirty="0"/>
              <a:t> </a:t>
            </a:r>
            <a:r>
              <a:rPr dirty="0"/>
              <a:t>VISUALIZ</a:t>
            </a:r>
            <a:r>
              <a:rPr spc="-235" dirty="0"/>
              <a:t>A</a:t>
            </a:r>
            <a:r>
              <a:rPr dirty="0"/>
              <a:t>TION:</a:t>
            </a:r>
            <a:r>
              <a:rPr spc="-10" dirty="0"/>
              <a:t> </a:t>
            </a:r>
            <a:r>
              <a:rPr sz="3600" spc="-340" dirty="0">
                <a:solidFill>
                  <a:srgbClr val="006FC0"/>
                </a:solidFill>
              </a:rPr>
              <a:t>T</a:t>
            </a:r>
            <a:r>
              <a:rPr sz="3600" spc="-5" dirty="0">
                <a:solidFill>
                  <a:srgbClr val="006FC0"/>
                </a:solidFill>
              </a:rPr>
              <a:t>urning</a:t>
            </a:r>
            <a:r>
              <a:rPr sz="3600" dirty="0">
                <a:solidFill>
                  <a:srgbClr val="006FC0"/>
                </a:solidFill>
              </a:rPr>
              <a:t> Data into </a:t>
            </a:r>
            <a:r>
              <a:rPr sz="3600" spc="-5" dirty="0">
                <a:solidFill>
                  <a:srgbClr val="006FC0"/>
                </a:solidFill>
              </a:rPr>
              <a:t>Stories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432" y="770077"/>
            <a:ext cx="7143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/>
              <a:t>Types</a:t>
            </a:r>
            <a:r>
              <a:rPr sz="4800" spc="-35" dirty="0"/>
              <a:t> </a:t>
            </a:r>
            <a:r>
              <a:rPr sz="4800" dirty="0"/>
              <a:t>of</a:t>
            </a:r>
            <a:r>
              <a:rPr sz="4800" spc="-25" dirty="0"/>
              <a:t> </a:t>
            </a:r>
            <a:r>
              <a:rPr sz="4800" dirty="0"/>
              <a:t>Data</a:t>
            </a:r>
            <a:r>
              <a:rPr sz="4800" spc="-114" dirty="0"/>
              <a:t> </a:t>
            </a:r>
            <a:r>
              <a:rPr sz="4800" spc="-15" dirty="0"/>
              <a:t>Visualization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498219" y="1986229"/>
            <a:ext cx="917003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Charts: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Graphs: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Scatter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plots,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bubble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histograms,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box plots,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Maps: </a:t>
            </a:r>
            <a:r>
              <a:rPr sz="2800" spc="-5" dirty="0">
                <a:latin typeface="Times New Roman"/>
                <a:cs typeface="Times New Roman"/>
              </a:rPr>
              <a:t>Geographic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visualization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Infographics: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text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storytelling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Dashboards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Interactive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displays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visualizations.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5048" y="708659"/>
            <a:ext cx="10756900" cy="5273040"/>
            <a:chOff x="765048" y="708659"/>
            <a:chExt cx="10756900" cy="5273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48" y="708659"/>
              <a:ext cx="1572768" cy="1304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3095" y="4971288"/>
              <a:ext cx="1228344" cy="1010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3095" y="4971288"/>
            <a:ext cx="1228344" cy="10104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7344" y="704087"/>
            <a:ext cx="9265920" cy="5527675"/>
            <a:chOff x="847344" y="704087"/>
            <a:chExt cx="9265920" cy="5527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540" y="704087"/>
              <a:ext cx="7697723" cy="5527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44" y="981455"/>
              <a:ext cx="1571244" cy="1304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189" y="1240358"/>
            <a:ext cx="6121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DATA</a:t>
            </a:r>
            <a:r>
              <a:rPr sz="4400" spc="-45" dirty="0"/>
              <a:t> </a:t>
            </a:r>
            <a:r>
              <a:rPr sz="4400" spc="-50" dirty="0"/>
              <a:t>VISUALIZATION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57325" y="2667762"/>
            <a:ext cx="7052309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three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plotting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systems: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Clr>
                <a:srgbClr val="FF0000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graphics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Clr>
                <a:srgbClr val="FF0000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ggplot2</a:t>
            </a:r>
            <a:endParaRPr sz="32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Clr>
                <a:srgbClr val="FF0000"/>
              </a:buClr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Leaflet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tmap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7344" y="981455"/>
            <a:ext cx="10511155" cy="1304925"/>
            <a:chOff x="847344" y="981455"/>
            <a:chExt cx="10511155" cy="1304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981455"/>
              <a:ext cx="1571244" cy="1304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0027" y="1027175"/>
              <a:ext cx="1228344" cy="10104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8</a:t>
            </a:fld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7386" y="900125"/>
            <a:ext cx="3144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Prerequisites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160"/>
              </a:lnSpc>
            </a:pPr>
            <a:r>
              <a:rPr spc="-35" dirty="0"/>
              <a:t>Wednesday,</a:t>
            </a:r>
            <a:r>
              <a:rPr spc="-25" dirty="0"/>
              <a:t> </a:t>
            </a:r>
            <a:r>
              <a:rPr spc="-30" dirty="0"/>
              <a:t>August</a:t>
            </a:r>
            <a:r>
              <a:rPr spc="-15" dirty="0"/>
              <a:t> </a:t>
            </a:r>
            <a:r>
              <a:rPr spc="-35" dirty="0"/>
              <a:t>28,</a:t>
            </a:r>
          </a:p>
          <a:p>
            <a:pPr marR="5080" algn="r">
              <a:lnSpc>
                <a:spcPct val="100000"/>
              </a:lnSpc>
            </a:pPr>
            <a:r>
              <a:rPr spc="-35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9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580133" y="1578991"/>
            <a:ext cx="933005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Install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RStudio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Install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ggplot2,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leaflet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&amp;tmap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5" dirty="0">
                <a:latin typeface="Times New Roman"/>
                <a:cs typeface="Times New Roman"/>
              </a:rPr>
              <a:t> 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265" marR="574040" indent="-45720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repository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Github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5" dirty="0">
                <a:latin typeface="Times New Roman"/>
                <a:cs typeface="Times New Roman"/>
              </a:rPr>
              <a:t> source,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important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materials.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URL: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A8BE4D"/>
                </a:solidFill>
                <a:uFill>
                  <a:solidFill>
                    <a:srgbClr val="A8BE4D"/>
                  </a:solidFill>
                </a:uFill>
                <a:latin typeface="Times New Roman"/>
                <a:cs typeface="Times New Roman"/>
                <a:hlinkClick r:id="rId2"/>
              </a:rPr>
              <a:t>https://github.com/CUDataanalytics/CUAMMnet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BE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2127</Words>
  <Application>Microsoft Office PowerPoint</Application>
  <PresentationFormat>Widescreen</PresentationFormat>
  <Paragraphs>297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 MT</vt:lpstr>
      <vt:lpstr>Calibri</vt:lpstr>
      <vt:lpstr>Microsoft Sans Serif</vt:lpstr>
      <vt:lpstr>Times New Roman</vt:lpstr>
      <vt:lpstr>Wingdings</vt:lpstr>
      <vt:lpstr>Office Theme</vt:lpstr>
      <vt:lpstr>Applied Malaria Modeling  Network (AMMNet)</vt:lpstr>
      <vt:lpstr>Data Visualization &amp; Malaria Modeling  Techniques in R &amp; RStudio</vt:lpstr>
      <vt:lpstr>PowerPoint Presentation</vt:lpstr>
      <vt:lpstr>PowerPoint Presentation</vt:lpstr>
      <vt:lpstr>DATA VISUALIZATION: Turning Data into Stories</vt:lpstr>
      <vt:lpstr>Types of Data Visualization</vt:lpstr>
      <vt:lpstr>PowerPoint Presentation</vt:lpstr>
      <vt:lpstr>DATA VISUALIZATION</vt:lpstr>
      <vt:lpstr>Prerequisites</vt:lpstr>
      <vt:lpstr>PowerPoint Presentation</vt:lpstr>
      <vt:lpstr>PowerPoint Presentation</vt:lpstr>
      <vt:lpstr>PowerPoint Presentation</vt:lpstr>
      <vt:lpstr>Malaria Modeling using  Machine Learning Algorithms</vt:lpstr>
      <vt:lpstr>The relationship between AI, Machine Learning,  and Deep Learning is summarized below</vt:lpstr>
      <vt:lpstr>Types of Machine Learning</vt:lpstr>
      <vt:lpstr>PowerPoint Presentation</vt:lpstr>
      <vt:lpstr>Model Training and Testing</vt:lpstr>
      <vt:lpstr>Cross Validation (CV)</vt:lpstr>
      <vt:lpstr>Holdout Cross-Validation</vt:lpstr>
      <vt:lpstr>K-fold Cross-Validation</vt:lpstr>
      <vt:lpstr>Leave-one-out Cross-Validation</vt:lpstr>
      <vt:lpstr>PowerPoint Presentation</vt:lpstr>
      <vt:lpstr>What is Imbalance Data?</vt:lpstr>
      <vt:lpstr>Example of Imbalance Malaria Data</vt:lpstr>
      <vt:lpstr>Example of Imbalance Diabetes Data</vt:lpstr>
      <vt:lpstr>Key Points About Imbalanced Data</vt:lpstr>
      <vt:lpstr>PowerPoint Presentation</vt:lpstr>
      <vt:lpstr>Consequences of Imbalance Data</vt:lpstr>
      <vt:lpstr>PowerPoint Presentation</vt:lpstr>
      <vt:lpstr>Resampling Techniques for Handling  Malaria Imbalance Data</vt:lpstr>
      <vt:lpstr>Oversampling:</vt:lpstr>
      <vt:lpstr>PowerPoint Presentation</vt:lpstr>
      <vt:lpstr>Undersampling</vt:lpstr>
      <vt:lpstr>PowerPoint Presentation</vt:lpstr>
      <vt:lpstr>Combined Resampling</vt:lpstr>
      <vt:lpstr>Benefits of Combining Resampling Techniques</vt:lpstr>
      <vt:lpstr>Considerations</vt:lpstr>
      <vt:lpstr>Evaluation Metrics for Handling Data Imbalance</vt:lpstr>
      <vt:lpstr>Evaluation Metrics for Handling Data Imbalance</vt:lpstr>
      <vt:lpstr>PowerPoint Presentation</vt:lpstr>
      <vt:lpstr>Application of Machine Learning in Malaria Modeling</vt:lpstr>
      <vt:lpstr>Applications to Malaria Modeling/Diagnosis</vt:lpstr>
      <vt:lpstr>PowerPoint Presentation</vt:lpstr>
      <vt:lpstr>Important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classification/Prediction</dc:title>
  <dc:creator>Prof DK</dc:creator>
  <cp:lastModifiedBy>lumumba victor</cp:lastModifiedBy>
  <cp:revision>1</cp:revision>
  <dcterms:created xsi:type="dcterms:W3CDTF">2024-08-29T19:31:30Z</dcterms:created>
  <dcterms:modified xsi:type="dcterms:W3CDTF">2024-08-29T19:33:18Z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2024-08-29T00:00:00Z</vt:filetime>
  </property>
</Properties>
</file>