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9FC5-5391-4897-9B58-86B7C16A2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042016-41D5-4BF3-AB62-3B4C3944E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D7ACB5-F7F6-42B3-AC40-0771324118E5}"/>
              </a:ext>
            </a:extLst>
          </p:cNvPr>
          <p:cNvSpPr>
            <a:spLocks noGrp="1"/>
          </p:cNvSpPr>
          <p:nvPr>
            <p:ph type="dt" sz="half" idx="10"/>
          </p:nvPr>
        </p:nvSpPr>
        <p:spPr/>
        <p:txBody>
          <a:bodyPr/>
          <a:lstStyle/>
          <a:p>
            <a:fld id="{02F9ABE5-5B21-450F-8514-7EC4CED1B385}" type="datetimeFigureOut">
              <a:rPr lang="en-US" smtClean="0"/>
              <a:t>5/1/2024</a:t>
            </a:fld>
            <a:endParaRPr lang="en-US"/>
          </a:p>
        </p:txBody>
      </p:sp>
      <p:sp>
        <p:nvSpPr>
          <p:cNvPr id="5" name="Footer Placeholder 4">
            <a:extLst>
              <a:ext uri="{FF2B5EF4-FFF2-40B4-BE49-F238E27FC236}">
                <a16:creationId xmlns:a16="http://schemas.microsoft.com/office/drawing/2014/main" id="{4E1F3DC5-46BD-4428-865B-41DDFD9F1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3DEB5-EDD3-44A5-9A68-6DEF0CA7BDAA}"/>
              </a:ext>
            </a:extLst>
          </p:cNvPr>
          <p:cNvSpPr>
            <a:spLocks noGrp="1"/>
          </p:cNvSpPr>
          <p:nvPr>
            <p:ph type="sldNum" sz="quarter" idx="12"/>
          </p:nvPr>
        </p:nvSpPr>
        <p:spPr/>
        <p:txBody>
          <a:bodyPr/>
          <a:lstStyle/>
          <a:p>
            <a:fld id="{6EBFD08B-755B-4ACF-A75B-37F8008C469A}" type="slidenum">
              <a:rPr lang="en-US" smtClean="0"/>
              <a:t>‹#›</a:t>
            </a:fld>
            <a:endParaRPr lang="en-US"/>
          </a:p>
        </p:txBody>
      </p:sp>
    </p:spTree>
    <p:extLst>
      <p:ext uri="{BB962C8B-B14F-4D97-AF65-F5344CB8AC3E}">
        <p14:creationId xmlns:p14="http://schemas.microsoft.com/office/powerpoint/2010/main" val="292037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ED53-80E4-417B-AB7C-2972FF4470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32010B-9450-4CEA-B76B-B1E4A8708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BD687-8852-4E8B-A4A8-00C841C7D5DE}"/>
              </a:ext>
            </a:extLst>
          </p:cNvPr>
          <p:cNvSpPr>
            <a:spLocks noGrp="1"/>
          </p:cNvSpPr>
          <p:nvPr>
            <p:ph type="dt" sz="half" idx="10"/>
          </p:nvPr>
        </p:nvSpPr>
        <p:spPr/>
        <p:txBody>
          <a:bodyPr/>
          <a:lstStyle/>
          <a:p>
            <a:fld id="{02F9ABE5-5B21-450F-8514-7EC4CED1B385}" type="datetimeFigureOut">
              <a:rPr lang="en-US" smtClean="0"/>
              <a:t>5/1/2024</a:t>
            </a:fld>
            <a:endParaRPr lang="en-US"/>
          </a:p>
        </p:txBody>
      </p:sp>
      <p:sp>
        <p:nvSpPr>
          <p:cNvPr id="5" name="Footer Placeholder 4">
            <a:extLst>
              <a:ext uri="{FF2B5EF4-FFF2-40B4-BE49-F238E27FC236}">
                <a16:creationId xmlns:a16="http://schemas.microsoft.com/office/drawing/2014/main" id="{5019D269-6028-4E32-B8FF-C779418C7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882E8-9E3E-4161-AE3F-EF467B31D8E2}"/>
              </a:ext>
            </a:extLst>
          </p:cNvPr>
          <p:cNvSpPr>
            <a:spLocks noGrp="1"/>
          </p:cNvSpPr>
          <p:nvPr>
            <p:ph type="sldNum" sz="quarter" idx="12"/>
          </p:nvPr>
        </p:nvSpPr>
        <p:spPr/>
        <p:txBody>
          <a:bodyPr/>
          <a:lstStyle/>
          <a:p>
            <a:fld id="{6EBFD08B-755B-4ACF-A75B-37F8008C469A}" type="slidenum">
              <a:rPr lang="en-US" smtClean="0"/>
              <a:t>‹#›</a:t>
            </a:fld>
            <a:endParaRPr lang="en-US"/>
          </a:p>
        </p:txBody>
      </p:sp>
    </p:spTree>
    <p:extLst>
      <p:ext uri="{BB962C8B-B14F-4D97-AF65-F5344CB8AC3E}">
        <p14:creationId xmlns:p14="http://schemas.microsoft.com/office/powerpoint/2010/main" val="379885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6AB335-01C2-46BD-9EC5-805ADB7A33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32776-05D0-410E-BCBD-210E180070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DA984-5416-4E74-B975-5CEA076FDAB0}"/>
              </a:ext>
            </a:extLst>
          </p:cNvPr>
          <p:cNvSpPr>
            <a:spLocks noGrp="1"/>
          </p:cNvSpPr>
          <p:nvPr>
            <p:ph type="dt" sz="half" idx="10"/>
          </p:nvPr>
        </p:nvSpPr>
        <p:spPr/>
        <p:txBody>
          <a:bodyPr/>
          <a:lstStyle/>
          <a:p>
            <a:fld id="{02F9ABE5-5B21-450F-8514-7EC4CED1B385}" type="datetimeFigureOut">
              <a:rPr lang="en-US" smtClean="0"/>
              <a:t>5/1/2024</a:t>
            </a:fld>
            <a:endParaRPr lang="en-US"/>
          </a:p>
        </p:txBody>
      </p:sp>
      <p:sp>
        <p:nvSpPr>
          <p:cNvPr id="5" name="Footer Placeholder 4">
            <a:extLst>
              <a:ext uri="{FF2B5EF4-FFF2-40B4-BE49-F238E27FC236}">
                <a16:creationId xmlns:a16="http://schemas.microsoft.com/office/drawing/2014/main" id="{D795EF60-018D-4F04-998D-2FA9728A4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85937-3C9E-45FF-B3BB-A9A21C500089}"/>
              </a:ext>
            </a:extLst>
          </p:cNvPr>
          <p:cNvSpPr>
            <a:spLocks noGrp="1"/>
          </p:cNvSpPr>
          <p:nvPr>
            <p:ph type="sldNum" sz="quarter" idx="12"/>
          </p:nvPr>
        </p:nvSpPr>
        <p:spPr/>
        <p:txBody>
          <a:bodyPr/>
          <a:lstStyle/>
          <a:p>
            <a:fld id="{6EBFD08B-755B-4ACF-A75B-37F8008C469A}" type="slidenum">
              <a:rPr lang="en-US" smtClean="0"/>
              <a:t>‹#›</a:t>
            </a:fld>
            <a:endParaRPr lang="en-US"/>
          </a:p>
        </p:txBody>
      </p:sp>
    </p:spTree>
    <p:extLst>
      <p:ext uri="{BB962C8B-B14F-4D97-AF65-F5344CB8AC3E}">
        <p14:creationId xmlns:p14="http://schemas.microsoft.com/office/powerpoint/2010/main" val="2190302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0A32-CF14-4B75-9C34-BEEDA724D4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E611F-688D-4575-8E83-CAA68FFEA8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E0E03-B29D-472E-B6B6-2397BB6C5CAB}"/>
              </a:ext>
            </a:extLst>
          </p:cNvPr>
          <p:cNvSpPr>
            <a:spLocks noGrp="1"/>
          </p:cNvSpPr>
          <p:nvPr>
            <p:ph type="dt" sz="half" idx="10"/>
          </p:nvPr>
        </p:nvSpPr>
        <p:spPr/>
        <p:txBody>
          <a:bodyPr/>
          <a:lstStyle/>
          <a:p>
            <a:fld id="{02F9ABE5-5B21-450F-8514-7EC4CED1B385}" type="datetimeFigureOut">
              <a:rPr lang="en-US" smtClean="0"/>
              <a:t>5/1/2024</a:t>
            </a:fld>
            <a:endParaRPr lang="en-US"/>
          </a:p>
        </p:txBody>
      </p:sp>
      <p:sp>
        <p:nvSpPr>
          <p:cNvPr id="5" name="Footer Placeholder 4">
            <a:extLst>
              <a:ext uri="{FF2B5EF4-FFF2-40B4-BE49-F238E27FC236}">
                <a16:creationId xmlns:a16="http://schemas.microsoft.com/office/drawing/2014/main" id="{673A35D9-982D-4463-98F9-E7E5D4F21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F3E7C-DEF3-4F7B-B289-A905B9C84E39}"/>
              </a:ext>
            </a:extLst>
          </p:cNvPr>
          <p:cNvSpPr>
            <a:spLocks noGrp="1"/>
          </p:cNvSpPr>
          <p:nvPr>
            <p:ph type="sldNum" sz="quarter" idx="12"/>
          </p:nvPr>
        </p:nvSpPr>
        <p:spPr/>
        <p:txBody>
          <a:bodyPr/>
          <a:lstStyle/>
          <a:p>
            <a:fld id="{6EBFD08B-755B-4ACF-A75B-37F8008C469A}" type="slidenum">
              <a:rPr lang="en-US" smtClean="0"/>
              <a:t>‹#›</a:t>
            </a:fld>
            <a:endParaRPr lang="en-US"/>
          </a:p>
        </p:txBody>
      </p:sp>
    </p:spTree>
    <p:extLst>
      <p:ext uri="{BB962C8B-B14F-4D97-AF65-F5344CB8AC3E}">
        <p14:creationId xmlns:p14="http://schemas.microsoft.com/office/powerpoint/2010/main" val="133223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7576-6E35-4CF0-A98C-07D0435C88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453D72-791F-47A3-B7FB-B18BB95C17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66997-350B-4D4E-88C1-A5AA05BEBBA5}"/>
              </a:ext>
            </a:extLst>
          </p:cNvPr>
          <p:cNvSpPr>
            <a:spLocks noGrp="1"/>
          </p:cNvSpPr>
          <p:nvPr>
            <p:ph type="dt" sz="half" idx="10"/>
          </p:nvPr>
        </p:nvSpPr>
        <p:spPr/>
        <p:txBody>
          <a:bodyPr/>
          <a:lstStyle/>
          <a:p>
            <a:fld id="{02F9ABE5-5B21-450F-8514-7EC4CED1B385}" type="datetimeFigureOut">
              <a:rPr lang="en-US" smtClean="0"/>
              <a:t>5/1/2024</a:t>
            </a:fld>
            <a:endParaRPr lang="en-US"/>
          </a:p>
        </p:txBody>
      </p:sp>
      <p:sp>
        <p:nvSpPr>
          <p:cNvPr id="5" name="Footer Placeholder 4">
            <a:extLst>
              <a:ext uri="{FF2B5EF4-FFF2-40B4-BE49-F238E27FC236}">
                <a16:creationId xmlns:a16="http://schemas.microsoft.com/office/drawing/2014/main" id="{38752E5A-EC9F-4E70-A235-6600CC96F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F76AF-4C87-41DA-9C71-5A06F35807B7}"/>
              </a:ext>
            </a:extLst>
          </p:cNvPr>
          <p:cNvSpPr>
            <a:spLocks noGrp="1"/>
          </p:cNvSpPr>
          <p:nvPr>
            <p:ph type="sldNum" sz="quarter" idx="12"/>
          </p:nvPr>
        </p:nvSpPr>
        <p:spPr/>
        <p:txBody>
          <a:bodyPr/>
          <a:lstStyle/>
          <a:p>
            <a:fld id="{6EBFD08B-755B-4ACF-A75B-37F8008C469A}" type="slidenum">
              <a:rPr lang="en-US" smtClean="0"/>
              <a:t>‹#›</a:t>
            </a:fld>
            <a:endParaRPr lang="en-US"/>
          </a:p>
        </p:txBody>
      </p:sp>
    </p:spTree>
    <p:extLst>
      <p:ext uri="{BB962C8B-B14F-4D97-AF65-F5344CB8AC3E}">
        <p14:creationId xmlns:p14="http://schemas.microsoft.com/office/powerpoint/2010/main" val="288497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D24B-65AE-4DD0-BF1D-A88714C93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003430-EDC6-46CE-96F3-2DD4B0BE8B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85C8E5-DE65-4013-A254-AA11D7753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CAF24D-FAA5-44C1-91EA-85151A22F9AA}"/>
              </a:ext>
            </a:extLst>
          </p:cNvPr>
          <p:cNvSpPr>
            <a:spLocks noGrp="1"/>
          </p:cNvSpPr>
          <p:nvPr>
            <p:ph type="dt" sz="half" idx="10"/>
          </p:nvPr>
        </p:nvSpPr>
        <p:spPr/>
        <p:txBody>
          <a:bodyPr/>
          <a:lstStyle/>
          <a:p>
            <a:fld id="{02F9ABE5-5B21-450F-8514-7EC4CED1B385}" type="datetimeFigureOut">
              <a:rPr lang="en-US" smtClean="0"/>
              <a:t>5/1/2024</a:t>
            </a:fld>
            <a:endParaRPr lang="en-US"/>
          </a:p>
        </p:txBody>
      </p:sp>
      <p:sp>
        <p:nvSpPr>
          <p:cNvPr id="6" name="Footer Placeholder 5">
            <a:extLst>
              <a:ext uri="{FF2B5EF4-FFF2-40B4-BE49-F238E27FC236}">
                <a16:creationId xmlns:a16="http://schemas.microsoft.com/office/drawing/2014/main" id="{DB736FAB-0A1B-427F-A615-848272759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F21FCC-4713-4374-98B8-F2A3BC790C9F}"/>
              </a:ext>
            </a:extLst>
          </p:cNvPr>
          <p:cNvSpPr>
            <a:spLocks noGrp="1"/>
          </p:cNvSpPr>
          <p:nvPr>
            <p:ph type="sldNum" sz="quarter" idx="12"/>
          </p:nvPr>
        </p:nvSpPr>
        <p:spPr/>
        <p:txBody>
          <a:bodyPr/>
          <a:lstStyle/>
          <a:p>
            <a:fld id="{6EBFD08B-755B-4ACF-A75B-37F8008C469A}" type="slidenum">
              <a:rPr lang="en-US" smtClean="0"/>
              <a:t>‹#›</a:t>
            </a:fld>
            <a:endParaRPr lang="en-US"/>
          </a:p>
        </p:txBody>
      </p:sp>
    </p:spTree>
    <p:extLst>
      <p:ext uri="{BB962C8B-B14F-4D97-AF65-F5344CB8AC3E}">
        <p14:creationId xmlns:p14="http://schemas.microsoft.com/office/powerpoint/2010/main" val="287809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ECA0-A7C6-452C-ABF3-D04150EE47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C7C00-5665-4563-8ADC-F46E2F2FE3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FA129F-C884-4AB5-89AE-4F03F9E634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261DE3-47E2-4150-8B38-CB08117DF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B19631-DFBD-4149-AB94-1CD60366F8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A6580F-2882-4451-82F9-C1355E0D17B1}"/>
              </a:ext>
            </a:extLst>
          </p:cNvPr>
          <p:cNvSpPr>
            <a:spLocks noGrp="1"/>
          </p:cNvSpPr>
          <p:nvPr>
            <p:ph type="dt" sz="half" idx="10"/>
          </p:nvPr>
        </p:nvSpPr>
        <p:spPr/>
        <p:txBody>
          <a:bodyPr/>
          <a:lstStyle/>
          <a:p>
            <a:fld id="{02F9ABE5-5B21-450F-8514-7EC4CED1B385}" type="datetimeFigureOut">
              <a:rPr lang="en-US" smtClean="0"/>
              <a:t>5/1/2024</a:t>
            </a:fld>
            <a:endParaRPr lang="en-US"/>
          </a:p>
        </p:txBody>
      </p:sp>
      <p:sp>
        <p:nvSpPr>
          <p:cNvPr id="8" name="Footer Placeholder 7">
            <a:extLst>
              <a:ext uri="{FF2B5EF4-FFF2-40B4-BE49-F238E27FC236}">
                <a16:creationId xmlns:a16="http://schemas.microsoft.com/office/drawing/2014/main" id="{12535EE9-74B9-4CB1-B8CB-58949E993E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FA179C-6169-47A5-806D-90DFAB746345}"/>
              </a:ext>
            </a:extLst>
          </p:cNvPr>
          <p:cNvSpPr>
            <a:spLocks noGrp="1"/>
          </p:cNvSpPr>
          <p:nvPr>
            <p:ph type="sldNum" sz="quarter" idx="12"/>
          </p:nvPr>
        </p:nvSpPr>
        <p:spPr/>
        <p:txBody>
          <a:bodyPr/>
          <a:lstStyle/>
          <a:p>
            <a:fld id="{6EBFD08B-755B-4ACF-A75B-37F8008C469A}" type="slidenum">
              <a:rPr lang="en-US" smtClean="0"/>
              <a:t>‹#›</a:t>
            </a:fld>
            <a:endParaRPr lang="en-US"/>
          </a:p>
        </p:txBody>
      </p:sp>
    </p:spTree>
    <p:extLst>
      <p:ext uri="{BB962C8B-B14F-4D97-AF65-F5344CB8AC3E}">
        <p14:creationId xmlns:p14="http://schemas.microsoft.com/office/powerpoint/2010/main" val="202098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FEBC-AF04-4991-8D37-D7D8554F97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20DEF7-4363-48ED-8211-908FFC08CA8A}"/>
              </a:ext>
            </a:extLst>
          </p:cNvPr>
          <p:cNvSpPr>
            <a:spLocks noGrp="1"/>
          </p:cNvSpPr>
          <p:nvPr>
            <p:ph type="dt" sz="half" idx="10"/>
          </p:nvPr>
        </p:nvSpPr>
        <p:spPr/>
        <p:txBody>
          <a:bodyPr/>
          <a:lstStyle/>
          <a:p>
            <a:fld id="{02F9ABE5-5B21-450F-8514-7EC4CED1B385}" type="datetimeFigureOut">
              <a:rPr lang="en-US" smtClean="0"/>
              <a:t>5/1/2024</a:t>
            </a:fld>
            <a:endParaRPr lang="en-US"/>
          </a:p>
        </p:txBody>
      </p:sp>
      <p:sp>
        <p:nvSpPr>
          <p:cNvPr id="4" name="Footer Placeholder 3">
            <a:extLst>
              <a:ext uri="{FF2B5EF4-FFF2-40B4-BE49-F238E27FC236}">
                <a16:creationId xmlns:a16="http://schemas.microsoft.com/office/drawing/2014/main" id="{A884EA30-6273-461B-AF42-4D4665228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7F001-891B-44B3-8783-AFA0E36A1750}"/>
              </a:ext>
            </a:extLst>
          </p:cNvPr>
          <p:cNvSpPr>
            <a:spLocks noGrp="1"/>
          </p:cNvSpPr>
          <p:nvPr>
            <p:ph type="sldNum" sz="quarter" idx="12"/>
          </p:nvPr>
        </p:nvSpPr>
        <p:spPr/>
        <p:txBody>
          <a:bodyPr/>
          <a:lstStyle/>
          <a:p>
            <a:fld id="{6EBFD08B-755B-4ACF-A75B-37F8008C469A}" type="slidenum">
              <a:rPr lang="en-US" smtClean="0"/>
              <a:t>‹#›</a:t>
            </a:fld>
            <a:endParaRPr lang="en-US"/>
          </a:p>
        </p:txBody>
      </p:sp>
    </p:spTree>
    <p:extLst>
      <p:ext uri="{BB962C8B-B14F-4D97-AF65-F5344CB8AC3E}">
        <p14:creationId xmlns:p14="http://schemas.microsoft.com/office/powerpoint/2010/main" val="235666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093C54-D29F-4F5A-9E56-34FC20205250}"/>
              </a:ext>
            </a:extLst>
          </p:cNvPr>
          <p:cNvSpPr>
            <a:spLocks noGrp="1"/>
          </p:cNvSpPr>
          <p:nvPr>
            <p:ph type="dt" sz="half" idx="10"/>
          </p:nvPr>
        </p:nvSpPr>
        <p:spPr/>
        <p:txBody>
          <a:bodyPr/>
          <a:lstStyle/>
          <a:p>
            <a:fld id="{02F9ABE5-5B21-450F-8514-7EC4CED1B385}" type="datetimeFigureOut">
              <a:rPr lang="en-US" smtClean="0"/>
              <a:t>5/1/2024</a:t>
            </a:fld>
            <a:endParaRPr lang="en-US"/>
          </a:p>
        </p:txBody>
      </p:sp>
      <p:sp>
        <p:nvSpPr>
          <p:cNvPr id="3" name="Footer Placeholder 2">
            <a:extLst>
              <a:ext uri="{FF2B5EF4-FFF2-40B4-BE49-F238E27FC236}">
                <a16:creationId xmlns:a16="http://schemas.microsoft.com/office/drawing/2014/main" id="{6C94C504-847B-41E6-9850-E46EDF121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5EF703-FE66-46E4-A439-975590A109B1}"/>
              </a:ext>
            </a:extLst>
          </p:cNvPr>
          <p:cNvSpPr>
            <a:spLocks noGrp="1"/>
          </p:cNvSpPr>
          <p:nvPr>
            <p:ph type="sldNum" sz="quarter" idx="12"/>
          </p:nvPr>
        </p:nvSpPr>
        <p:spPr/>
        <p:txBody>
          <a:bodyPr/>
          <a:lstStyle/>
          <a:p>
            <a:fld id="{6EBFD08B-755B-4ACF-A75B-37F8008C469A}" type="slidenum">
              <a:rPr lang="en-US" smtClean="0"/>
              <a:t>‹#›</a:t>
            </a:fld>
            <a:endParaRPr lang="en-US"/>
          </a:p>
        </p:txBody>
      </p:sp>
    </p:spTree>
    <p:extLst>
      <p:ext uri="{BB962C8B-B14F-4D97-AF65-F5344CB8AC3E}">
        <p14:creationId xmlns:p14="http://schemas.microsoft.com/office/powerpoint/2010/main" val="273278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036-5C21-49D1-B21B-D92FABCE0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B0839-8D69-44EE-8EEA-821CE76F6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FF2BA9-B1A8-45DC-A7CC-1378EA227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3F8D97-754D-41CB-ABD1-BD7B8A462119}"/>
              </a:ext>
            </a:extLst>
          </p:cNvPr>
          <p:cNvSpPr>
            <a:spLocks noGrp="1"/>
          </p:cNvSpPr>
          <p:nvPr>
            <p:ph type="dt" sz="half" idx="10"/>
          </p:nvPr>
        </p:nvSpPr>
        <p:spPr/>
        <p:txBody>
          <a:bodyPr/>
          <a:lstStyle/>
          <a:p>
            <a:fld id="{02F9ABE5-5B21-450F-8514-7EC4CED1B385}" type="datetimeFigureOut">
              <a:rPr lang="en-US" smtClean="0"/>
              <a:t>5/1/2024</a:t>
            </a:fld>
            <a:endParaRPr lang="en-US"/>
          </a:p>
        </p:txBody>
      </p:sp>
      <p:sp>
        <p:nvSpPr>
          <p:cNvPr id="6" name="Footer Placeholder 5">
            <a:extLst>
              <a:ext uri="{FF2B5EF4-FFF2-40B4-BE49-F238E27FC236}">
                <a16:creationId xmlns:a16="http://schemas.microsoft.com/office/drawing/2014/main" id="{7992B0B5-244F-4B30-A753-2A128F087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E9B97E-7E8C-4DF8-A32B-39956A5C89A1}"/>
              </a:ext>
            </a:extLst>
          </p:cNvPr>
          <p:cNvSpPr>
            <a:spLocks noGrp="1"/>
          </p:cNvSpPr>
          <p:nvPr>
            <p:ph type="sldNum" sz="quarter" idx="12"/>
          </p:nvPr>
        </p:nvSpPr>
        <p:spPr/>
        <p:txBody>
          <a:bodyPr/>
          <a:lstStyle/>
          <a:p>
            <a:fld id="{6EBFD08B-755B-4ACF-A75B-37F8008C469A}" type="slidenum">
              <a:rPr lang="en-US" smtClean="0"/>
              <a:t>‹#›</a:t>
            </a:fld>
            <a:endParaRPr lang="en-US"/>
          </a:p>
        </p:txBody>
      </p:sp>
    </p:spTree>
    <p:extLst>
      <p:ext uri="{BB962C8B-B14F-4D97-AF65-F5344CB8AC3E}">
        <p14:creationId xmlns:p14="http://schemas.microsoft.com/office/powerpoint/2010/main" val="228498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C712-509A-4E4C-A59F-A31FA0415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634895-C853-4B2A-906D-8F14D27C0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6BCC3E-16A5-4445-AFA0-90100339E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DE5CA-486C-4D4B-B6D3-785FFDD2C2DC}"/>
              </a:ext>
            </a:extLst>
          </p:cNvPr>
          <p:cNvSpPr>
            <a:spLocks noGrp="1"/>
          </p:cNvSpPr>
          <p:nvPr>
            <p:ph type="dt" sz="half" idx="10"/>
          </p:nvPr>
        </p:nvSpPr>
        <p:spPr/>
        <p:txBody>
          <a:bodyPr/>
          <a:lstStyle/>
          <a:p>
            <a:fld id="{02F9ABE5-5B21-450F-8514-7EC4CED1B385}" type="datetimeFigureOut">
              <a:rPr lang="en-US" smtClean="0"/>
              <a:t>5/1/2024</a:t>
            </a:fld>
            <a:endParaRPr lang="en-US"/>
          </a:p>
        </p:txBody>
      </p:sp>
      <p:sp>
        <p:nvSpPr>
          <p:cNvPr id="6" name="Footer Placeholder 5">
            <a:extLst>
              <a:ext uri="{FF2B5EF4-FFF2-40B4-BE49-F238E27FC236}">
                <a16:creationId xmlns:a16="http://schemas.microsoft.com/office/drawing/2014/main" id="{499DD01C-8CA1-44FA-9435-3A7F85A18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B7816-9618-49CE-9B99-479514E09647}"/>
              </a:ext>
            </a:extLst>
          </p:cNvPr>
          <p:cNvSpPr>
            <a:spLocks noGrp="1"/>
          </p:cNvSpPr>
          <p:nvPr>
            <p:ph type="sldNum" sz="quarter" idx="12"/>
          </p:nvPr>
        </p:nvSpPr>
        <p:spPr/>
        <p:txBody>
          <a:bodyPr/>
          <a:lstStyle/>
          <a:p>
            <a:fld id="{6EBFD08B-755B-4ACF-A75B-37F8008C469A}" type="slidenum">
              <a:rPr lang="en-US" smtClean="0"/>
              <a:t>‹#›</a:t>
            </a:fld>
            <a:endParaRPr lang="en-US"/>
          </a:p>
        </p:txBody>
      </p:sp>
    </p:spTree>
    <p:extLst>
      <p:ext uri="{BB962C8B-B14F-4D97-AF65-F5344CB8AC3E}">
        <p14:creationId xmlns:p14="http://schemas.microsoft.com/office/powerpoint/2010/main" val="255785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07C8D-AA61-4245-AA97-2CF40D9859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3D2BA5-715E-44A6-9FE9-39D325C04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4A4AC-EA3F-4C82-AABA-2609AE67E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9ABE5-5B21-450F-8514-7EC4CED1B385}" type="datetimeFigureOut">
              <a:rPr lang="en-US" smtClean="0"/>
              <a:t>5/1/2024</a:t>
            </a:fld>
            <a:endParaRPr lang="en-US"/>
          </a:p>
        </p:txBody>
      </p:sp>
      <p:sp>
        <p:nvSpPr>
          <p:cNvPr id="5" name="Footer Placeholder 4">
            <a:extLst>
              <a:ext uri="{FF2B5EF4-FFF2-40B4-BE49-F238E27FC236}">
                <a16:creationId xmlns:a16="http://schemas.microsoft.com/office/drawing/2014/main" id="{5983E8C0-A099-443C-9E97-F286661356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8688D-5715-444D-A974-0EB9EDF97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FD08B-755B-4ACF-A75B-37F8008C469A}" type="slidenum">
              <a:rPr lang="en-US" smtClean="0"/>
              <a:t>‹#›</a:t>
            </a:fld>
            <a:endParaRPr lang="en-US"/>
          </a:p>
        </p:txBody>
      </p:sp>
    </p:spTree>
    <p:extLst>
      <p:ext uri="{BB962C8B-B14F-4D97-AF65-F5344CB8AC3E}">
        <p14:creationId xmlns:p14="http://schemas.microsoft.com/office/powerpoint/2010/main" val="3824964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iammustafatz/diabetes-prediction-datase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FE2D-E452-4379-AFF6-9B1C82942B47}"/>
              </a:ext>
            </a:extLst>
          </p:cNvPr>
          <p:cNvSpPr>
            <a:spLocks noGrp="1"/>
          </p:cNvSpPr>
          <p:nvPr>
            <p:ph type="ctrTitle"/>
          </p:nvPr>
        </p:nvSpPr>
        <p:spPr>
          <a:xfrm>
            <a:off x="866775" y="666750"/>
            <a:ext cx="10639425" cy="1655763"/>
          </a:xfrm>
        </p:spPr>
        <p:txBody>
          <a:bodyPr>
            <a:normAutofit fontScale="90000"/>
          </a:bodyPr>
          <a:lstStyle/>
          <a:p>
            <a:r>
              <a:rPr lang="en-US" dirty="0">
                <a:latin typeface="Bahnschrift Condensed" panose="020B0502040204020203" pitchFamily="34" charset="0"/>
              </a:rPr>
              <a:t>Modeling and Predicting Diabetes using Machine Learning Methods</a:t>
            </a:r>
          </a:p>
        </p:txBody>
      </p:sp>
      <p:sp>
        <p:nvSpPr>
          <p:cNvPr id="3" name="Subtitle 2">
            <a:extLst>
              <a:ext uri="{FF2B5EF4-FFF2-40B4-BE49-F238E27FC236}">
                <a16:creationId xmlns:a16="http://schemas.microsoft.com/office/drawing/2014/main" id="{98993651-7359-4A72-A1BD-DB0A7FA6A2E6}"/>
              </a:ext>
            </a:extLst>
          </p:cNvPr>
          <p:cNvSpPr>
            <a:spLocks noGrp="1"/>
          </p:cNvSpPr>
          <p:nvPr>
            <p:ph type="subTitle" idx="1"/>
          </p:nvPr>
        </p:nvSpPr>
        <p:spPr>
          <a:xfrm>
            <a:off x="1524000" y="2476500"/>
            <a:ext cx="9144000" cy="2781300"/>
          </a:xfrm>
        </p:spPr>
        <p:txBody>
          <a:bodyPr/>
          <a:lstStyle/>
          <a:p>
            <a:pPr marL="0" marR="0" algn="ctr"/>
            <a:r>
              <a:rPr lang="en-US" sz="2800" dirty="0">
                <a:effectLst/>
                <a:latin typeface="Bahnschrift Condensed" panose="020B0502040204020203" pitchFamily="34" charset="0"/>
                <a:ea typeface="Times New Roman" panose="02020603050405020304" pitchFamily="18" charset="0"/>
              </a:rPr>
              <a:t>Institutional Affiliation</a:t>
            </a:r>
          </a:p>
          <a:p>
            <a:pPr marL="0" marR="0" algn="ctr"/>
            <a:r>
              <a:rPr lang="en-US" sz="2800" dirty="0">
                <a:effectLst/>
                <a:latin typeface="Bahnschrift Condensed" panose="020B0502040204020203" pitchFamily="34" charset="0"/>
                <a:ea typeface="Times New Roman" panose="02020603050405020304" pitchFamily="18" charset="0"/>
              </a:rPr>
              <a:t>Student’s Name</a:t>
            </a:r>
          </a:p>
          <a:p>
            <a:pPr marL="0" marR="0" algn="ctr"/>
            <a:r>
              <a:rPr lang="en-US" sz="2800" dirty="0">
                <a:effectLst/>
                <a:latin typeface="Bahnschrift Condensed" panose="020B0502040204020203" pitchFamily="34" charset="0"/>
                <a:ea typeface="Times New Roman" panose="02020603050405020304" pitchFamily="18" charset="0"/>
              </a:rPr>
              <a:t>Professor’s Name</a:t>
            </a:r>
          </a:p>
          <a:p>
            <a:pPr marL="0" marR="0" algn="ctr"/>
            <a:r>
              <a:rPr lang="en-US" sz="2800" dirty="0">
                <a:effectLst/>
                <a:latin typeface="Bahnschrift Condensed" panose="020B0502040204020203" pitchFamily="34" charset="0"/>
                <a:ea typeface="Times New Roman" panose="02020603050405020304" pitchFamily="18" charset="0"/>
              </a:rPr>
              <a:t>Date of Submission</a:t>
            </a:r>
          </a:p>
          <a:p>
            <a:endParaRPr lang="en-US" dirty="0">
              <a:latin typeface="Bahnschrift Condensed" panose="020B0502040204020203" pitchFamily="34" charset="0"/>
            </a:endParaRPr>
          </a:p>
        </p:txBody>
      </p:sp>
    </p:spTree>
    <p:extLst>
      <p:ext uri="{BB962C8B-B14F-4D97-AF65-F5344CB8AC3E}">
        <p14:creationId xmlns:p14="http://schemas.microsoft.com/office/powerpoint/2010/main" val="340910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21FB-4D39-4A97-8035-DA1DFB4C1120}"/>
              </a:ext>
            </a:extLst>
          </p:cNvPr>
          <p:cNvSpPr>
            <a:spLocks noGrp="1"/>
          </p:cNvSpPr>
          <p:nvPr>
            <p:ph type="ctrTitle"/>
          </p:nvPr>
        </p:nvSpPr>
        <p:spPr>
          <a:xfrm>
            <a:off x="1524000" y="420689"/>
            <a:ext cx="9144000" cy="912811"/>
          </a:xfrm>
        </p:spPr>
        <p:txBody>
          <a:bodyPr>
            <a:normAutofit fontScale="90000"/>
          </a:bodyPr>
          <a:lstStyle/>
          <a:p>
            <a:r>
              <a:rPr lang="en-US" dirty="0"/>
              <a:t>Introduction</a:t>
            </a:r>
          </a:p>
        </p:txBody>
      </p:sp>
      <p:sp>
        <p:nvSpPr>
          <p:cNvPr id="3" name="Subtitle 2">
            <a:extLst>
              <a:ext uri="{FF2B5EF4-FFF2-40B4-BE49-F238E27FC236}">
                <a16:creationId xmlns:a16="http://schemas.microsoft.com/office/drawing/2014/main" id="{78842EB6-489D-4803-A6D0-69C5902FE567}"/>
              </a:ext>
            </a:extLst>
          </p:cNvPr>
          <p:cNvSpPr>
            <a:spLocks noGrp="1"/>
          </p:cNvSpPr>
          <p:nvPr>
            <p:ph type="subTitle" idx="1"/>
          </p:nvPr>
        </p:nvSpPr>
        <p:spPr>
          <a:xfrm>
            <a:off x="1524000" y="1333500"/>
            <a:ext cx="9144000" cy="3924300"/>
          </a:xfrm>
        </p:spPr>
        <p:txBody>
          <a:bodyPr/>
          <a:lstStyle/>
          <a:p>
            <a:pPr marL="285750" indent="-285750" algn="l">
              <a:buFont typeface="Wingdings" panose="05000000000000000000" pitchFamily="2" charset="2"/>
              <a:buChar char="v"/>
            </a:pPr>
            <a:r>
              <a:rPr lang="en-US" sz="1800" dirty="0">
                <a:effectLst/>
                <a:latin typeface="Times New Roman" panose="02020603050405020304" pitchFamily="18" charset="0"/>
                <a:ea typeface="Cambria" panose="02040503050406030204" pitchFamily="18" charset="0"/>
              </a:rPr>
              <a:t>Diabetes is among the current chronic condition posing danger globally. Detecting and doing an early intervention is appropriate for managing the condition. Modeling and predicting the likelihood of one having this chronic condition will be helpful in the medical and healthcare facilities.</a:t>
            </a:r>
          </a:p>
          <a:p>
            <a:pPr marL="285750" indent="-285750" algn="l">
              <a:buFont typeface="Wingdings" panose="05000000000000000000" pitchFamily="2" charset="2"/>
              <a:buChar char="v"/>
            </a:pPr>
            <a:r>
              <a:rPr lang="en-US" sz="1800" dirty="0">
                <a:effectLst/>
                <a:latin typeface="Times New Roman" panose="02020603050405020304" pitchFamily="18" charset="0"/>
                <a:ea typeface="Cambria" panose="02040503050406030204" pitchFamily="18" charset="0"/>
              </a:rPr>
              <a:t>In this paper Machine Learning (ML) algorithms for classification are utilized to model and predict the occurrence of this chronic condition based on the characteristic of patients</a:t>
            </a:r>
            <a:endParaRPr lang="en-US" sz="1800" dirty="0">
              <a:latin typeface="Times New Roman" panose="02020603050405020304" pitchFamily="18" charset="0"/>
              <a:ea typeface="Cambria" panose="02040503050406030204" pitchFamily="18" charset="0"/>
            </a:endParaRPr>
          </a:p>
          <a:p>
            <a:pPr marL="285750" indent="-285750" algn="l">
              <a:buFont typeface="Wingdings" panose="05000000000000000000" pitchFamily="2" charset="2"/>
              <a:buChar char="v"/>
            </a:pPr>
            <a:r>
              <a:rPr lang="en-US" sz="1800" dirty="0">
                <a:effectLst/>
                <a:latin typeface="Times New Roman" panose="02020603050405020304" pitchFamily="18" charset="0"/>
                <a:ea typeface="Cambria" panose="02040503050406030204" pitchFamily="18" charset="0"/>
              </a:rPr>
              <a:t>The secondary data used in this study is the electronic health records obtained from </a:t>
            </a:r>
            <a:r>
              <a:rPr lang="en-US" sz="1800" dirty="0" err="1">
                <a:effectLst/>
                <a:latin typeface="Times New Roman" panose="02020603050405020304" pitchFamily="18" charset="0"/>
                <a:ea typeface="Cambria" panose="02040503050406030204" pitchFamily="18" charset="0"/>
              </a:rPr>
              <a:t>kaggles</a:t>
            </a:r>
            <a:r>
              <a:rPr lang="en-US" sz="1800" dirty="0">
                <a:effectLst/>
                <a:latin typeface="Times New Roman" panose="02020603050405020304" pitchFamily="18" charset="0"/>
                <a:ea typeface="Cambria" panose="02040503050406030204" pitchFamily="18" charset="0"/>
              </a:rPr>
              <a:t> website </a:t>
            </a:r>
          </a:p>
          <a:p>
            <a:pPr marL="285750" indent="-285750" algn="l">
              <a:buFont typeface="Wingdings" panose="05000000000000000000" pitchFamily="2" charset="2"/>
              <a:buChar char="v"/>
            </a:pPr>
            <a:r>
              <a:rPr lang="en-US" sz="1800" dirty="0">
                <a:effectLst/>
                <a:latin typeface="Times New Roman" panose="02020603050405020304" pitchFamily="18" charset="0"/>
                <a:ea typeface="Cambria" panose="02040503050406030204" pitchFamily="18" charset="0"/>
              </a:rPr>
              <a:t>Electronic Health Records (EHRs) are the primary source of data for the Diabetes Prediction dataset (Mustafa, 2023). EHRs are digital versions of patient health records that contain information about their medical history, diagnosis, treatment, and outcomes.</a:t>
            </a:r>
            <a:endParaRPr lang="en-US" dirty="0"/>
          </a:p>
        </p:txBody>
      </p:sp>
    </p:spTree>
    <p:extLst>
      <p:ext uri="{BB962C8B-B14F-4D97-AF65-F5344CB8AC3E}">
        <p14:creationId xmlns:p14="http://schemas.microsoft.com/office/powerpoint/2010/main" val="87355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BDB0-D156-4C8A-9488-209464047E81}"/>
              </a:ext>
            </a:extLst>
          </p:cNvPr>
          <p:cNvSpPr>
            <a:spLocks noGrp="1"/>
          </p:cNvSpPr>
          <p:nvPr>
            <p:ph type="title"/>
          </p:nvPr>
        </p:nvSpPr>
        <p:spPr>
          <a:xfrm>
            <a:off x="839788" y="365126"/>
            <a:ext cx="10515600" cy="823912"/>
          </a:xfrm>
        </p:spPr>
        <p:txBody>
          <a:bodyPr/>
          <a:lstStyle/>
          <a:p>
            <a:r>
              <a:rPr lang="en-US" dirty="0"/>
              <a:t>Modeling and Predicting Diabetes Occurrence</a:t>
            </a:r>
          </a:p>
        </p:txBody>
      </p:sp>
      <p:sp>
        <p:nvSpPr>
          <p:cNvPr id="3" name="Text Placeholder 2">
            <a:extLst>
              <a:ext uri="{FF2B5EF4-FFF2-40B4-BE49-F238E27FC236}">
                <a16:creationId xmlns:a16="http://schemas.microsoft.com/office/drawing/2014/main" id="{4860A54B-46C1-4023-AE22-FDCD4D9D2F7A}"/>
              </a:ext>
            </a:extLst>
          </p:cNvPr>
          <p:cNvSpPr>
            <a:spLocks noGrp="1"/>
          </p:cNvSpPr>
          <p:nvPr>
            <p:ph type="body" idx="1"/>
          </p:nvPr>
        </p:nvSpPr>
        <p:spPr>
          <a:xfrm>
            <a:off x="839788" y="1506541"/>
            <a:ext cx="5157787" cy="490535"/>
          </a:xfrm>
        </p:spPr>
        <p:txBody>
          <a:bodyPr>
            <a:normAutofit/>
          </a:bodyPr>
          <a:lstStyle/>
          <a:p>
            <a:r>
              <a:rPr lang="en-US" dirty="0"/>
              <a:t>Objectives</a:t>
            </a:r>
          </a:p>
        </p:txBody>
      </p:sp>
      <p:sp>
        <p:nvSpPr>
          <p:cNvPr id="4" name="Content Placeholder 3">
            <a:extLst>
              <a:ext uri="{FF2B5EF4-FFF2-40B4-BE49-F238E27FC236}">
                <a16:creationId xmlns:a16="http://schemas.microsoft.com/office/drawing/2014/main" id="{9FE664ED-3511-43F5-8D21-195C37BEBEF9}"/>
              </a:ext>
            </a:extLst>
          </p:cNvPr>
          <p:cNvSpPr>
            <a:spLocks noGrp="1"/>
          </p:cNvSpPr>
          <p:nvPr>
            <p:ph sz="half" idx="2"/>
          </p:nvPr>
        </p:nvSpPr>
        <p:spPr>
          <a:xfrm>
            <a:off x="839788" y="1997076"/>
            <a:ext cx="5157787" cy="4192587"/>
          </a:xfrm>
        </p:spPr>
        <p:txBody>
          <a:bodyPr>
            <a:normAutofit lnSpcReduction="10000"/>
          </a:bodyPr>
          <a:lstStyle/>
          <a:p>
            <a:pPr marL="0" marR="0" indent="0" algn="just">
              <a:spcBef>
                <a:spcPts val="900"/>
              </a:spcBef>
              <a:spcAft>
                <a:spcPts val="900"/>
              </a:spcAft>
              <a:buNone/>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This study is guided by the following objectives </a:t>
            </a:r>
          </a:p>
          <a:p>
            <a:pPr marR="0" algn="just">
              <a:spcBef>
                <a:spcPts val="900"/>
              </a:spcBef>
              <a:spcAft>
                <a:spcPts val="900"/>
              </a:spcAft>
              <a:buFont typeface="Wingdings" panose="05000000000000000000" pitchFamily="2" charset="2"/>
              <a:buChar char="v"/>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To evaluate the performance of various machine learning algorithms, which include Naive Bayes, k-Nearest Neighbors (</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kNN</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 Random Forest, Support Vector Machine (SVM), and Classification and Regression Trees (CART)</a:t>
            </a:r>
          </a:p>
          <a:p>
            <a:pPr marR="0" algn="just">
              <a:spcBef>
                <a:spcPts val="900"/>
              </a:spcBef>
              <a:spcAft>
                <a:spcPts val="900"/>
              </a:spcAft>
              <a:buFont typeface="Wingdings" panose="05000000000000000000" pitchFamily="2" charset="2"/>
              <a:buChar char="v"/>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Assessing the effectiveness of the developed models</a:t>
            </a:r>
            <a:endParaRPr lang="en-US" sz="1800" dirty="0">
              <a:latin typeface="Cambria" panose="02040503050406030204" pitchFamily="18" charset="0"/>
              <a:ea typeface="Cambria" panose="02040503050406030204" pitchFamily="18" charset="0"/>
              <a:cs typeface="Times New Roman" panose="02020603050405020304" pitchFamily="18" charset="0"/>
            </a:endParaRPr>
          </a:p>
          <a:p>
            <a:pPr marR="0" algn="just">
              <a:spcBef>
                <a:spcPts val="900"/>
              </a:spcBef>
              <a:spcAft>
                <a:spcPts val="900"/>
              </a:spcAft>
              <a:buFont typeface="Wingdings" panose="05000000000000000000" pitchFamily="2" charset="2"/>
              <a:buChar char="v"/>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Predicting the occurrence of the diabetes using the best overall model.</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US" dirty="0"/>
          </a:p>
        </p:txBody>
      </p:sp>
      <p:sp>
        <p:nvSpPr>
          <p:cNvPr id="5" name="Text Placeholder 4">
            <a:extLst>
              <a:ext uri="{FF2B5EF4-FFF2-40B4-BE49-F238E27FC236}">
                <a16:creationId xmlns:a16="http://schemas.microsoft.com/office/drawing/2014/main" id="{BB37FEF9-F48D-447D-B1C5-D76BB25CB92D}"/>
              </a:ext>
            </a:extLst>
          </p:cNvPr>
          <p:cNvSpPr>
            <a:spLocks noGrp="1"/>
          </p:cNvSpPr>
          <p:nvPr>
            <p:ph type="body" sz="quarter" idx="3"/>
          </p:nvPr>
        </p:nvSpPr>
        <p:spPr>
          <a:xfrm>
            <a:off x="6172200" y="1347789"/>
            <a:ext cx="5183188" cy="490536"/>
          </a:xfrm>
        </p:spPr>
        <p:txBody>
          <a:bodyPr>
            <a:normAutofit/>
          </a:bodyPr>
          <a:lstStyle/>
          <a:p>
            <a:r>
              <a:rPr lang="en-US" dirty="0"/>
              <a:t>Methodology</a:t>
            </a:r>
          </a:p>
        </p:txBody>
      </p:sp>
      <p:sp>
        <p:nvSpPr>
          <p:cNvPr id="6" name="Content Placeholder 5">
            <a:extLst>
              <a:ext uri="{FF2B5EF4-FFF2-40B4-BE49-F238E27FC236}">
                <a16:creationId xmlns:a16="http://schemas.microsoft.com/office/drawing/2014/main" id="{31F1B59D-F199-4947-BF16-505E239CAC22}"/>
              </a:ext>
            </a:extLst>
          </p:cNvPr>
          <p:cNvSpPr>
            <a:spLocks noGrp="1"/>
          </p:cNvSpPr>
          <p:nvPr>
            <p:ph sz="quarter" idx="4"/>
          </p:nvPr>
        </p:nvSpPr>
        <p:spPr>
          <a:xfrm>
            <a:off x="6172200" y="1997076"/>
            <a:ext cx="5183188" cy="4192587"/>
          </a:xfrm>
        </p:spPr>
        <p:txBody>
          <a:bodyPr>
            <a:normAutofit lnSpcReduction="10000"/>
          </a:bodyPr>
          <a:lstStyle/>
          <a:p>
            <a:pPr marL="0" indent="0">
              <a:buNone/>
            </a:pPr>
            <a:r>
              <a:rPr lang="en-US" sz="1800" dirty="0">
                <a:effectLst/>
                <a:latin typeface="Times New Roman" panose="02020603050405020304" pitchFamily="18" charset="0"/>
                <a:ea typeface="Cambria" panose="02040503050406030204" pitchFamily="18" charset="0"/>
              </a:rPr>
              <a:t>This study employed the use of secondary data obtained from Kaggle website. The used comprised the demographic information as well as the clinical data of patients.</a:t>
            </a:r>
          </a:p>
          <a:p>
            <a:pPr marL="0" indent="0">
              <a:buNone/>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This information include age, gender, BMI, heart disease, blood sugar level, hypertension and diabetes status. </a:t>
            </a:r>
          </a:p>
          <a:p>
            <a:pPr marL="0" indent="0">
              <a:buNone/>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The machine learning applied in this study include the following;</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r>
              <a:rPr lang="en-US" sz="1800" dirty="0">
                <a:effectLst/>
                <a:latin typeface="Times New Roman" panose="02020603050405020304" pitchFamily="18" charset="0"/>
                <a:ea typeface="Cambria" panose="02040503050406030204" pitchFamily="18" charset="0"/>
              </a:rPr>
              <a:t>Classification and Regression Tree (CART)</a:t>
            </a:r>
          </a:p>
          <a:p>
            <a:r>
              <a:rPr lang="en-US" sz="1800" dirty="0">
                <a:latin typeface="Times New Roman" panose="02020603050405020304" pitchFamily="18" charset="0"/>
                <a:ea typeface="Cambria" panose="02040503050406030204" pitchFamily="18" charset="0"/>
                <a:cs typeface="Times New Roman" panose="02020603050405020304" pitchFamily="18" charset="0"/>
              </a:rPr>
              <a:t>Random Forest</a:t>
            </a:r>
          </a:p>
          <a:p>
            <a:r>
              <a:rPr lang="en-US" sz="1800" dirty="0">
                <a:effectLst/>
                <a:latin typeface="Times New Roman" panose="02020603050405020304" pitchFamily="18" charset="0"/>
                <a:ea typeface="Cambria" panose="02040503050406030204" pitchFamily="18" charset="0"/>
                <a:cs typeface="Times New Roman" panose="02020603050405020304" pitchFamily="18" charset="0"/>
              </a:rPr>
              <a:t>K-Nearest Neighbors (</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kNN</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a:t>
            </a:r>
          </a:p>
          <a:p>
            <a:r>
              <a:rPr lang="en-US" sz="1800" dirty="0">
                <a:latin typeface="Times New Roman" panose="02020603050405020304" pitchFamily="18" charset="0"/>
                <a:ea typeface="Cambria" panose="02040503050406030204" pitchFamily="18" charset="0"/>
                <a:cs typeface="Times New Roman" panose="02020603050405020304" pitchFamily="18" charset="0"/>
              </a:rPr>
              <a:t>Naïve Bayes</a:t>
            </a:r>
          </a:p>
          <a:p>
            <a:r>
              <a:rPr lang="en-US" sz="1800" dirty="0">
                <a:effectLst/>
                <a:latin typeface="Times New Roman" panose="02020603050405020304" pitchFamily="18" charset="0"/>
                <a:ea typeface="Cambria" panose="02040503050406030204" pitchFamily="18" charset="0"/>
                <a:cs typeface="Times New Roman" panose="02020603050405020304" pitchFamily="18" charset="0"/>
              </a:rPr>
              <a:t>Support Vector Machine (SVM)</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1938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6C30-2207-40E9-B03A-80D74A3CAE2D}"/>
              </a:ext>
            </a:extLst>
          </p:cNvPr>
          <p:cNvSpPr>
            <a:spLocks noGrp="1"/>
          </p:cNvSpPr>
          <p:nvPr>
            <p:ph type="title"/>
          </p:nvPr>
        </p:nvSpPr>
        <p:spPr>
          <a:xfrm>
            <a:off x="839788" y="365125"/>
            <a:ext cx="10515600" cy="823913"/>
          </a:xfrm>
        </p:spPr>
        <p:txBody>
          <a:bodyPr/>
          <a:lstStyle/>
          <a:p>
            <a:r>
              <a:rPr lang="en-US" dirty="0"/>
              <a:t>Results and Conclusion</a:t>
            </a:r>
          </a:p>
        </p:txBody>
      </p:sp>
      <p:sp>
        <p:nvSpPr>
          <p:cNvPr id="3" name="Text Placeholder 2">
            <a:extLst>
              <a:ext uri="{FF2B5EF4-FFF2-40B4-BE49-F238E27FC236}">
                <a16:creationId xmlns:a16="http://schemas.microsoft.com/office/drawing/2014/main" id="{31047F30-AFE1-4229-9920-7F27A5071A6E}"/>
              </a:ext>
            </a:extLst>
          </p:cNvPr>
          <p:cNvSpPr>
            <a:spLocks noGrp="1"/>
          </p:cNvSpPr>
          <p:nvPr>
            <p:ph type="body" idx="1"/>
          </p:nvPr>
        </p:nvSpPr>
        <p:spPr>
          <a:xfrm>
            <a:off x="839788" y="1189039"/>
            <a:ext cx="5157787" cy="411162"/>
          </a:xfrm>
        </p:spPr>
        <p:txBody>
          <a:bodyPr>
            <a:normAutofit lnSpcReduction="10000"/>
          </a:bodyPr>
          <a:lstStyle/>
          <a:p>
            <a:r>
              <a:rPr lang="en-US" dirty="0"/>
              <a:t>Results</a:t>
            </a:r>
          </a:p>
        </p:txBody>
      </p:sp>
      <p:sp>
        <p:nvSpPr>
          <p:cNvPr id="4" name="Content Placeholder 3">
            <a:extLst>
              <a:ext uri="{FF2B5EF4-FFF2-40B4-BE49-F238E27FC236}">
                <a16:creationId xmlns:a16="http://schemas.microsoft.com/office/drawing/2014/main" id="{4BFA65CB-C18E-455F-99BC-6B4DE669FC4A}"/>
              </a:ext>
            </a:extLst>
          </p:cNvPr>
          <p:cNvSpPr>
            <a:spLocks noGrp="1"/>
          </p:cNvSpPr>
          <p:nvPr>
            <p:ph sz="half" idx="2"/>
          </p:nvPr>
        </p:nvSpPr>
        <p:spPr>
          <a:xfrm>
            <a:off x="839788" y="1600201"/>
            <a:ext cx="5157787" cy="5057774"/>
          </a:xfrm>
        </p:spPr>
        <p:txBody>
          <a:bodyPr>
            <a:normAutofit lnSpcReduction="10000"/>
          </a:bodyPr>
          <a:lstStyle/>
          <a:p>
            <a:pPr>
              <a:buFont typeface="Wingdings" panose="05000000000000000000" pitchFamily="2" charset="2"/>
              <a:buChar char="v"/>
            </a:pPr>
            <a:r>
              <a:rPr lang="en-US" sz="1800" dirty="0">
                <a:effectLst/>
                <a:latin typeface="Times New Roman" panose="02020603050405020304" pitchFamily="18" charset="0"/>
                <a:ea typeface="Cambria" panose="02040503050406030204" pitchFamily="18" charset="0"/>
              </a:rPr>
              <a:t>The classification and regression model estimated shows that the model has an accuracy of approximately 97.33%. </a:t>
            </a:r>
          </a:p>
          <a:p>
            <a:pPr>
              <a:buFont typeface="Wingdings" panose="05000000000000000000" pitchFamily="2" charset="2"/>
              <a:buChar char="v"/>
            </a:pPr>
            <a:r>
              <a:rPr lang="en-US" sz="1800" dirty="0">
                <a:effectLst/>
                <a:latin typeface="Times New Roman" panose="02020603050405020304" pitchFamily="18" charset="0"/>
                <a:ea typeface="Cambria" panose="02040503050406030204" pitchFamily="18" charset="0"/>
              </a:rPr>
              <a:t>The random forest model developed shows that the model has an accuracy of approximately 100%. </a:t>
            </a:r>
          </a:p>
          <a:p>
            <a:pPr>
              <a:buFont typeface="Wingdings" panose="05000000000000000000" pitchFamily="2" charset="2"/>
              <a:buChar char="v"/>
            </a:pPr>
            <a:r>
              <a:rPr lang="en-US" sz="1800" dirty="0">
                <a:effectLst/>
                <a:latin typeface="Times New Roman" panose="02020603050405020304" pitchFamily="18" charset="0"/>
                <a:ea typeface="Cambria" panose="02040503050406030204" pitchFamily="18" charset="0"/>
              </a:rPr>
              <a:t>From the </a:t>
            </a:r>
            <a:r>
              <a:rPr lang="en-US" sz="1800" dirty="0">
                <a:latin typeface="Times New Roman" panose="02020603050405020304" pitchFamily="18" charset="0"/>
                <a:ea typeface="Cambria" panose="02040503050406030204" pitchFamily="18" charset="0"/>
              </a:rPr>
              <a:t>results, the k-NN </a:t>
            </a:r>
            <a:r>
              <a:rPr lang="en-US" sz="1800" dirty="0">
                <a:effectLst/>
                <a:latin typeface="Times New Roman" panose="02020603050405020304" pitchFamily="18" charset="0"/>
                <a:ea typeface="Cambria" panose="02040503050406030204" pitchFamily="18" charset="0"/>
              </a:rPr>
              <a:t>algorithm had </a:t>
            </a:r>
            <a:r>
              <a:rPr lang="en-US" sz="1800" dirty="0">
                <a:latin typeface="Times New Roman" panose="02020603050405020304" pitchFamily="18" charset="0"/>
                <a:ea typeface="Cambria" panose="02040503050406030204" pitchFamily="18" charset="0"/>
              </a:rPr>
              <a:t>a prediction and classification </a:t>
            </a:r>
            <a:r>
              <a:rPr lang="en-US" sz="1800" dirty="0">
                <a:effectLst/>
                <a:latin typeface="Times New Roman" panose="02020603050405020304" pitchFamily="18" charset="0"/>
                <a:ea typeface="Cambria" panose="02040503050406030204" pitchFamily="18" charset="0"/>
              </a:rPr>
              <a:t>accuracy of approximately 93% implying that the model correctly predict and classify patients in their correct categories 93% of the time. </a:t>
            </a:r>
          </a:p>
          <a:p>
            <a:pPr>
              <a:buFont typeface="Wingdings" panose="05000000000000000000" pitchFamily="2" charset="2"/>
              <a:buChar char="v"/>
            </a:pPr>
            <a:r>
              <a:rPr lang="en-US" sz="1800" dirty="0">
                <a:latin typeface="Times New Roman" panose="02020603050405020304" pitchFamily="18" charset="0"/>
                <a:ea typeface="Cambria" panose="02040503050406030204" pitchFamily="18" charset="0"/>
              </a:rPr>
              <a:t> N</a:t>
            </a:r>
            <a:r>
              <a:rPr lang="en-US" sz="1800" dirty="0">
                <a:effectLst/>
                <a:latin typeface="Times New Roman" panose="02020603050405020304" pitchFamily="18" charset="0"/>
                <a:ea typeface="Cambria" panose="02040503050406030204" pitchFamily="18" charset="0"/>
              </a:rPr>
              <a:t>aive bayes correctly predict and classify patients in their respective categories as either having diabetes or not having, 93% of the time, which is lower as compared to random forest and CART model</a:t>
            </a:r>
          </a:p>
          <a:p>
            <a:pPr>
              <a:buFont typeface="Wingdings" panose="05000000000000000000" pitchFamily="2" charset="2"/>
              <a:buChar char="v"/>
            </a:pPr>
            <a:r>
              <a:rPr lang="en-US" sz="1800" dirty="0">
                <a:effectLst/>
                <a:latin typeface="Times New Roman" panose="02020603050405020304" pitchFamily="18" charset="0"/>
                <a:ea typeface="Cambria" panose="02040503050406030204" pitchFamily="18" charset="0"/>
              </a:rPr>
              <a:t>Support vector machine performed better than all the other three models except random, with provides 100% prediction and classification accuracy. </a:t>
            </a:r>
            <a:endParaRPr lang="en-US" dirty="0"/>
          </a:p>
        </p:txBody>
      </p:sp>
      <p:sp>
        <p:nvSpPr>
          <p:cNvPr id="5" name="Text Placeholder 4">
            <a:extLst>
              <a:ext uri="{FF2B5EF4-FFF2-40B4-BE49-F238E27FC236}">
                <a16:creationId xmlns:a16="http://schemas.microsoft.com/office/drawing/2014/main" id="{36BF538E-59A5-4FE4-BB85-DD04C1B74F2D}"/>
              </a:ext>
            </a:extLst>
          </p:cNvPr>
          <p:cNvSpPr>
            <a:spLocks noGrp="1"/>
          </p:cNvSpPr>
          <p:nvPr>
            <p:ph type="body" sz="quarter" idx="3"/>
          </p:nvPr>
        </p:nvSpPr>
        <p:spPr>
          <a:xfrm>
            <a:off x="6172200" y="1189039"/>
            <a:ext cx="5183188" cy="411162"/>
          </a:xfrm>
        </p:spPr>
        <p:txBody>
          <a:bodyPr>
            <a:normAutofit lnSpcReduction="10000"/>
          </a:bodyPr>
          <a:lstStyle/>
          <a:p>
            <a:r>
              <a:rPr lang="en-US" dirty="0"/>
              <a:t>Conclusion</a:t>
            </a:r>
          </a:p>
        </p:txBody>
      </p:sp>
      <p:sp>
        <p:nvSpPr>
          <p:cNvPr id="6" name="Content Placeholder 5">
            <a:extLst>
              <a:ext uri="{FF2B5EF4-FFF2-40B4-BE49-F238E27FC236}">
                <a16:creationId xmlns:a16="http://schemas.microsoft.com/office/drawing/2014/main" id="{76F71BF9-7DC8-4D97-B77E-7F714CC3F083}"/>
              </a:ext>
            </a:extLst>
          </p:cNvPr>
          <p:cNvSpPr>
            <a:spLocks noGrp="1"/>
          </p:cNvSpPr>
          <p:nvPr>
            <p:ph sz="quarter" idx="4"/>
          </p:nvPr>
        </p:nvSpPr>
        <p:spPr>
          <a:xfrm>
            <a:off x="6172200" y="1600200"/>
            <a:ext cx="5183188" cy="5057773"/>
          </a:xfrm>
        </p:spPr>
        <p:txBody>
          <a:bodyPr>
            <a:normAutofit lnSpcReduction="10000"/>
          </a:bodyPr>
          <a:lstStyle/>
          <a:p>
            <a:pPr>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Random Forest outperforms the others with the highest accuracy of 100% and perfect agreement (Kappa = 1.000). </a:t>
            </a:r>
          </a:p>
          <a:p>
            <a:pPr>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also achieves perfect sensitivity and specificity, indicating its exceptional ability to classify both positive and negative instances accurately. </a:t>
            </a:r>
          </a:p>
          <a:p>
            <a:pPr>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 (SVM) follows closely with an accuracy of 97.33% and the highest Kappa value of 0.7858, suggesting substantial agreement beyond chance. </a:t>
            </a:r>
          </a:p>
          <a:p>
            <a:pPr>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However, SVM's sensitivity is lower compared to Random Forest. </a:t>
            </a:r>
          </a:p>
          <a:p>
            <a:pPr>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k-Nearest Neighbors and Classification and Regression Trees also perform well but have lower sensitivity values compared to Random Forest and SVM.</a:t>
            </a:r>
          </a:p>
          <a:p>
            <a:pPr>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Overall, Random Forest was the best machine learning algorithm in predicting and classifying diabetes  patients.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10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4705-48A2-4524-907C-0C4A9A177F5B}"/>
              </a:ext>
            </a:extLst>
          </p:cNvPr>
          <p:cNvSpPr>
            <a:spLocks noGrp="1"/>
          </p:cNvSpPr>
          <p:nvPr>
            <p:ph type="ctrTitle"/>
          </p:nvPr>
        </p:nvSpPr>
        <p:spPr>
          <a:xfrm>
            <a:off x="1524000" y="1122363"/>
            <a:ext cx="9144000" cy="1125537"/>
          </a:xfrm>
        </p:spPr>
        <p:txBody>
          <a:bodyPr/>
          <a:lstStyle/>
          <a:p>
            <a:r>
              <a:rPr lang="en-US" dirty="0"/>
              <a:t>Reference</a:t>
            </a:r>
          </a:p>
        </p:txBody>
      </p:sp>
      <p:sp>
        <p:nvSpPr>
          <p:cNvPr id="3" name="Subtitle 2">
            <a:extLst>
              <a:ext uri="{FF2B5EF4-FFF2-40B4-BE49-F238E27FC236}">
                <a16:creationId xmlns:a16="http://schemas.microsoft.com/office/drawing/2014/main" id="{5366D1A7-301C-48C6-A13F-F1FCA38017CD}"/>
              </a:ext>
            </a:extLst>
          </p:cNvPr>
          <p:cNvSpPr>
            <a:spLocks noGrp="1"/>
          </p:cNvSpPr>
          <p:nvPr>
            <p:ph type="subTitle" idx="1"/>
          </p:nvPr>
        </p:nvSpPr>
        <p:spPr>
          <a:xfrm>
            <a:off x="1524000" y="2609850"/>
            <a:ext cx="9144000" cy="752475"/>
          </a:xfrm>
        </p:spPr>
        <p:txBody>
          <a:bodyPr/>
          <a:lstStyle/>
          <a:p>
            <a:r>
              <a:rPr lang="en-US" sz="1800" dirty="0">
                <a:effectLst/>
                <a:latin typeface="Times New Roman" panose="02020603050405020304" pitchFamily="18" charset="0"/>
                <a:ea typeface="Cambria" panose="02040503050406030204" pitchFamily="18" charset="0"/>
                <a:cs typeface="Times New Roman" panose="02020603050405020304" pitchFamily="18" charset="0"/>
              </a:rPr>
              <a:t>Mustafa, M. (2023). Diabetes prediction dataset. Kaggle.com. </a:t>
            </a:r>
            <a:r>
              <a:rPr lang="en-US" sz="1800"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hlinkClick r:id="rId2"/>
              </a:rPr>
              <a:t>https://www.kaggle.com/datasets/iammustafatz/diabetes-prediction-dataset</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42050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588</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Bahnschrift Condensed</vt:lpstr>
      <vt:lpstr>Calibri</vt:lpstr>
      <vt:lpstr>Calibri Light</vt:lpstr>
      <vt:lpstr>Cambria</vt:lpstr>
      <vt:lpstr>Times New Roman</vt:lpstr>
      <vt:lpstr>Wingdings</vt:lpstr>
      <vt:lpstr>Office Theme</vt:lpstr>
      <vt:lpstr>Modeling and Predicting Diabetes using Machine Learning Methods</vt:lpstr>
      <vt:lpstr>Introduction</vt:lpstr>
      <vt:lpstr>Modeling and Predicting Diabetes Occurrence</vt:lpstr>
      <vt:lpstr>Results and 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Predicting Diabetes using Machine Learning Methods</dc:title>
  <dc:creator>lumumba victor</dc:creator>
  <cp:lastModifiedBy>lumumba victor</cp:lastModifiedBy>
  <cp:revision>5</cp:revision>
  <dcterms:created xsi:type="dcterms:W3CDTF">2024-05-01T17:29:28Z</dcterms:created>
  <dcterms:modified xsi:type="dcterms:W3CDTF">2024-05-01T17:55:43Z</dcterms:modified>
</cp:coreProperties>
</file>