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2"/>
  </p:notesMasterIdLst>
  <p:sldIdLst>
    <p:sldId id="272" r:id="rId2"/>
    <p:sldId id="270" r:id="rId3"/>
    <p:sldId id="258" r:id="rId4"/>
    <p:sldId id="259" r:id="rId5"/>
    <p:sldId id="263" r:id="rId6"/>
    <p:sldId id="262" r:id="rId7"/>
    <p:sldId id="271" r:id="rId8"/>
    <p:sldId id="284" r:id="rId9"/>
    <p:sldId id="289" r:id="rId10"/>
    <p:sldId id="290" r:id="rId11"/>
    <p:sldId id="291" r:id="rId12"/>
    <p:sldId id="283" r:id="rId13"/>
    <p:sldId id="278" r:id="rId14"/>
    <p:sldId id="280" r:id="rId15"/>
    <p:sldId id="281" r:id="rId16"/>
    <p:sldId id="282" r:id="rId17"/>
    <p:sldId id="266" r:id="rId18"/>
    <p:sldId id="267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2" r:id="rId37"/>
    <p:sldId id="314" r:id="rId38"/>
    <p:sldId id="310" r:id="rId39"/>
    <p:sldId id="311" r:id="rId40"/>
    <p:sldId id="26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Georgi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145D3A88-11C7-48D9-A6B1-6C64EB989189}" type="datetimeFigureOut">
              <a:rPr lang="zh-CN" altLang="en-US"/>
              <a:pPr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Georgi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B644E4F1-1625-4B38-BB43-45657B040E6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1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fld id="{D6888666-AC01-46E3-A345-9E00B432F562}" type="slidenum">
              <a:rPr kumimoji="0" lang="zh-CN" altLang="en-US" sz="1200">
                <a:latin typeface="Arial" panose="020B0604020202020204" pitchFamily="34" charset="0"/>
              </a:rPr>
              <a:pPr/>
              <a:t>1</a:t>
            </a:fld>
            <a:endParaRPr kumimoji="0" lang="zh-CN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818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9"/>
          <p:cNvCxnSpPr/>
          <p:nvPr/>
        </p:nvCxnSpPr>
        <p:spPr>
          <a:xfrm>
            <a:off x="107504" y="847725"/>
            <a:ext cx="6480720" cy="0"/>
          </a:xfrm>
          <a:prstGeom prst="line">
            <a:avLst/>
          </a:prstGeom>
          <a:ln w="15875">
            <a:gradFill>
              <a:gsLst>
                <a:gs pos="13000">
                  <a:srgbClr val="4472C4"/>
                </a:gs>
                <a:gs pos="100000">
                  <a:srgbClr val="4472C4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724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13232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8582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9"/>
          <p:cNvCxnSpPr/>
          <p:nvPr/>
        </p:nvCxnSpPr>
        <p:spPr>
          <a:xfrm>
            <a:off x="107504" y="847725"/>
            <a:ext cx="6480720" cy="0"/>
          </a:xfrm>
          <a:prstGeom prst="line">
            <a:avLst/>
          </a:prstGeom>
          <a:ln w="15875">
            <a:gradFill>
              <a:gsLst>
                <a:gs pos="13000">
                  <a:srgbClr val="4472C4"/>
                </a:gs>
                <a:gs pos="100000">
                  <a:srgbClr val="4472C4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648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052736"/>
            <a:ext cx="82296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6637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339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648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052736"/>
            <a:ext cx="82296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48431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/>
            </a:lvl1pPr>
          </a:lstStyle>
          <a:p>
            <a:fld id="{DF7A3523-D43F-457A-B392-CA24D3C870CA}" type="datetimeFigureOut">
              <a:rPr lang="zh-CN" altLang="en-US"/>
              <a:pPr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kumimoji="1">
                <a:latin typeface="Georgi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/>
            </a:lvl1pPr>
          </a:lstStyle>
          <a:p>
            <a:fld id="{494EA861-7683-44C3-96F7-033F1FF007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901" r:id="rId2"/>
    <p:sldLayoutId id="2147483897" r:id="rId3"/>
    <p:sldLayoutId id="2147483898" r:id="rId4"/>
    <p:sldLayoutId id="2147483902" r:id="rId5"/>
    <p:sldLayoutId id="2147483899" r:id="rId6"/>
    <p:sldLayoutId id="2147483900" r:id="rId7"/>
    <p:sldLayoutId id="2147483903" r:id="rId8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b="1">
          <a:solidFill>
            <a:schemeClr val="tx2"/>
          </a:solidFill>
          <a:latin typeface="Songti SC Regular"/>
          <a:ea typeface="Songti SC Regular" charset="0"/>
          <a:cs typeface="Songti SC Regular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b="1">
          <a:solidFill>
            <a:schemeClr val="tx2"/>
          </a:solidFill>
          <a:latin typeface="Songti SC Regular"/>
          <a:ea typeface="Songti SC Regular" charset="0"/>
          <a:cs typeface="Songti SC Regular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b="1">
          <a:solidFill>
            <a:schemeClr val="tx2"/>
          </a:solidFill>
          <a:latin typeface="Songti SC Regular"/>
          <a:ea typeface="Songti SC Regular" charset="0"/>
          <a:cs typeface="Songti SC Regular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b="1">
          <a:solidFill>
            <a:schemeClr val="tx2"/>
          </a:solidFill>
          <a:latin typeface="Songti SC Regular"/>
          <a:ea typeface="Songti SC Regular" charset="0"/>
          <a:cs typeface="Songti SC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sn.ouc.edu.cn/~hong" TargetMode="External"/><Relationship Id="rId4" Type="http://schemas.openxmlformats.org/officeDocument/2006/relationships/hyperlink" Target="mailto:gray.hong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RDT1.0/TCP_Sender.jav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RDT1.0/TCP_Receiver.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76350"/>
            <a:ext cx="9166225" cy="128905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71600"/>
            <a:ext cx="9144000" cy="977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 sz="4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– Expeiment – TCP</a:t>
            </a:r>
            <a:endParaRPr kumimoji="0" lang="zh-CN" altLang="en-US" sz="40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1" descr="C:\Users\Xiang\Desktop\ou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508625"/>
            <a:ext cx="4103687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文本框 1"/>
          <p:cNvSpPr txBox="1">
            <a:spLocks noChangeArrowheads="1"/>
          </p:cNvSpPr>
          <p:nvPr/>
        </p:nvSpPr>
        <p:spPr bwMode="auto">
          <a:xfrm>
            <a:off x="2268538" y="3614738"/>
            <a:ext cx="57594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Dr. Feng Hong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gray.hong@gmail.com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http://osn.ouc.edu.cn/~hong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信息学院南楼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B517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房间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38125"/>
            <a:ext cx="8305800" cy="527050"/>
          </a:xfrm>
        </p:spPr>
        <p:txBody>
          <a:bodyPr>
            <a:normAutofit fontScale="90000"/>
          </a:bodyPr>
          <a:lstStyle/>
          <a:p>
            <a:r>
              <a:rPr kumimoji="0" lang="en-US" altLang="zh-CN" sz="3200" smtClean="0">
                <a:latin typeface="Times New Roman" panose="02020603050405020304" pitchFamily="18" charset="0"/>
                <a:ea typeface="黑体" panose="02010609060101010101" pitchFamily="49" charset="-122"/>
              </a:rPr>
              <a:t>RDT2.1</a:t>
            </a:r>
            <a:r>
              <a:rPr kumimoji="0"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管理出错的</a:t>
            </a:r>
            <a:r>
              <a:rPr kumimoji="0" lang="en-US" altLang="zh-CN" sz="3200" smtClean="0">
                <a:latin typeface="Comic Sans MS" panose="030F0702030302020204" pitchFamily="66" charset="0"/>
                <a:ea typeface="黑体" panose="02010609060101010101" pitchFamily="49" charset="-122"/>
              </a:rPr>
              <a:t>ACK/NAK</a:t>
            </a:r>
            <a:r>
              <a:rPr kumimoji="0" lang="zh-CN" altLang="en-US" sz="3200" smtClean="0">
                <a:latin typeface="Comic Sans MS" panose="030F0702030302020204" pitchFamily="66" charset="0"/>
                <a:ea typeface="黑体" panose="02010609060101010101" pitchFamily="49" charset="-122"/>
              </a:rPr>
              <a:t>，发送方</a:t>
            </a:r>
          </a:p>
        </p:txBody>
      </p:sp>
      <p:pic>
        <p:nvPicPr>
          <p:cNvPr id="16386" name="Picture 3" descr="rdt21_sen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271588"/>
            <a:ext cx="79438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25" y="228600"/>
            <a:ext cx="8324850" cy="679450"/>
          </a:xfrm>
        </p:spPr>
        <p:txBody>
          <a:bodyPr/>
          <a:lstStyle/>
          <a:p>
            <a:r>
              <a:rPr kumimoji="0" lang="en-US" altLang="zh-CN" sz="3600" smtClean="0">
                <a:latin typeface="Arial" panose="020B0604020202020204" pitchFamily="34" charset="0"/>
                <a:ea typeface="黑体" panose="02010609060101010101" pitchFamily="49" charset="-122"/>
              </a:rPr>
              <a:t>RDT2.1</a:t>
            </a:r>
            <a:r>
              <a:rPr kumimoji="0"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管理出错的</a:t>
            </a:r>
            <a:r>
              <a:rPr kumimoji="0" lang="en-US" altLang="zh-CN" sz="3600" smtClean="0">
                <a:latin typeface="Comic Sans MS" panose="030F0702030302020204" pitchFamily="66" charset="0"/>
                <a:ea typeface="黑体" panose="02010609060101010101" pitchFamily="49" charset="-122"/>
              </a:rPr>
              <a:t>ACK/NAK</a:t>
            </a:r>
            <a:r>
              <a:rPr kumimoji="0" lang="zh-CN" altLang="en-US" sz="3600" smtClean="0">
                <a:latin typeface="Comic Sans MS" panose="030F0702030302020204" pitchFamily="66" charset="0"/>
                <a:ea typeface="黑体" panose="02010609060101010101" pitchFamily="49" charset="-122"/>
              </a:rPr>
              <a:t>，接收方</a:t>
            </a:r>
          </a:p>
        </p:txBody>
      </p:sp>
      <p:pic>
        <p:nvPicPr>
          <p:cNvPr id="17410" name="Picture 3" descr="rdt21_receiv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419225"/>
            <a:ext cx="85471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RDT2.2</a:t>
            </a:r>
            <a:endParaRPr kumimoji="0" lang="zh-CN" altLang="en-US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RDT2.1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的功能相同，但仅使用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ACK</a:t>
            </a:r>
          </a:p>
          <a:p>
            <a:pPr lvl="1"/>
            <a:r>
              <a:rPr kumimoji="0" lang="zh-CN" altLang="en-US" smtClean="0">
                <a:latin typeface="Comic Sans MS" panose="030F0702030302020204" pitchFamily="66" charset="0"/>
                <a:ea typeface="楷体" panose="02010609060101010101" pitchFamily="49" charset="-122"/>
              </a:rPr>
              <a:t>接收方正确接收一个包后，发送</a:t>
            </a:r>
            <a:r>
              <a:rPr kumimoji="0" lang="en-US" altLang="zh-CN" smtClean="0">
                <a:latin typeface="Comic Sans MS" panose="030F0702030302020204" pitchFamily="66" charset="0"/>
                <a:ea typeface="楷体" panose="02010609060101010101" pitchFamily="49" charset="-122"/>
              </a:rPr>
              <a:t>ACK</a:t>
            </a:r>
          </a:p>
          <a:p>
            <a:pPr lvl="1"/>
            <a:r>
              <a:rPr kumimoji="0" lang="zh-CN" altLang="en-US" smtClean="0">
                <a:latin typeface="Comic Sans MS" panose="030F0702030302020204" pitchFamily="66" charset="0"/>
                <a:ea typeface="楷体" panose="02010609060101010101" pitchFamily="49" charset="-122"/>
              </a:rPr>
              <a:t>在</a:t>
            </a:r>
            <a:r>
              <a:rPr kumimoji="0" lang="en-US" altLang="zh-CN" smtClean="0">
                <a:latin typeface="Comic Sans MS" panose="030F0702030302020204" pitchFamily="66" charset="0"/>
                <a:ea typeface="楷体" panose="02010609060101010101" pitchFamily="49" charset="-122"/>
              </a:rPr>
              <a:t>ACK</a:t>
            </a:r>
            <a:r>
              <a:rPr kumimoji="0" lang="zh-CN" altLang="en-US" smtClean="0">
                <a:latin typeface="Comic Sans MS" panose="030F0702030302020204" pitchFamily="66" charset="0"/>
                <a:ea typeface="楷体" panose="02010609060101010101" pitchFamily="49" charset="-122"/>
              </a:rPr>
              <a:t>包中，接收方必须通过序号指明是对哪个数据包的确认</a:t>
            </a:r>
            <a:r>
              <a:rPr kumimoji="0"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重复的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ACK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包对发送方来说，和收到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NACK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的效果一样</a:t>
            </a:r>
          </a:p>
          <a:p>
            <a:pPr lvl="1"/>
            <a:r>
              <a:rPr kumimoji="0"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mtClean="0">
                <a:latin typeface="Comic Sans MS" panose="030F0702030302020204" pitchFamily="66" charset="0"/>
                <a:ea typeface="楷体" panose="02010609060101010101" pitchFamily="49" charset="-122"/>
              </a:rPr>
              <a:t>重发当前数据包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2"/>
          <p:cNvGrpSpPr>
            <a:grpSpLocks/>
          </p:cNvGrpSpPr>
          <p:nvPr/>
        </p:nvGrpSpPr>
        <p:grpSpPr bwMode="auto">
          <a:xfrm>
            <a:off x="2620963" y="2220913"/>
            <a:ext cx="1062037" cy="838200"/>
            <a:chOff x="0" y="0"/>
            <a:chExt cx="669" cy="528"/>
          </a:xfrm>
        </p:grpSpPr>
        <p:sp>
          <p:nvSpPr>
            <p:cNvPr id="19490" name="Oval 4"/>
            <p:cNvSpPr>
              <a:spLocks noChangeArrowheads="1"/>
            </p:cNvSpPr>
            <p:nvPr/>
          </p:nvSpPr>
          <p:spPr bwMode="auto">
            <a:xfrm>
              <a:off x="42" y="0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491" name="Text Box 5"/>
            <p:cNvSpPr txBox="1">
              <a:spLocks noChangeArrowheads="1"/>
            </p:cNvSpPr>
            <p:nvPr/>
          </p:nvSpPr>
          <p:spPr bwMode="auto">
            <a:xfrm>
              <a:off x="0" y="48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>
                  <a:latin typeface="Arial" panose="020B0604020202020204" pitchFamily="34" charset="0"/>
                </a:rPr>
                <a:t>Wait for call 0 from above</a:t>
              </a:r>
              <a:endParaRPr kumimoji="0" lang="en-US" altLang="zh-CN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sndpkt = make_pkt(0, data, checksum)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udt_send(sndpkt)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rdt_send(data)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9460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udt_send(sndpkt)</a:t>
            </a:r>
            <a:endParaRPr kumimoji="0"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&amp;&amp; 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( corrupt(rcvpkt) ||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</a:t>
            </a:r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isACK(rcvpkt,1)</a:t>
            </a:r>
            <a:r>
              <a:rPr kumimoji="0" lang="en-US" altLang="zh-CN" sz="1600">
                <a:latin typeface="Arial" panose="020B0604020202020204" pitchFamily="34" charset="0"/>
              </a:rPr>
              <a:t> )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9466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2147483647 w 128"/>
              <a:gd name="T1" fmla="*/ 2147483647 h 774"/>
              <a:gd name="T2" fmla="*/ 0 w 128"/>
              <a:gd name="T3" fmla="*/ 0 h 7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 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&amp;&amp; notcorrupt(rcvpkt)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&amp;&amp; </a:t>
            </a:r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isACK(rcvpkt,0)</a:t>
            </a:r>
            <a:r>
              <a:rPr kumimoji="0" lang="en-US" altLang="zh-CN" sz="1000">
                <a:latin typeface="Arial" panose="020B0604020202020204" pitchFamily="34" charset="0"/>
              </a:rPr>
              <a:t> 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9469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0" name="Group 17"/>
          <p:cNvGrpSpPr>
            <a:grpSpLocks/>
          </p:cNvGrpSpPr>
          <p:nvPr/>
        </p:nvGrpSpPr>
        <p:grpSpPr bwMode="auto">
          <a:xfrm>
            <a:off x="4976813" y="2166938"/>
            <a:ext cx="1062037" cy="838200"/>
            <a:chOff x="0" y="0"/>
            <a:chExt cx="669" cy="528"/>
          </a:xfrm>
        </p:grpSpPr>
        <p:sp>
          <p:nvSpPr>
            <p:cNvPr id="19488" name="Oval 19"/>
            <p:cNvSpPr>
              <a:spLocks noChangeArrowheads="1"/>
            </p:cNvSpPr>
            <p:nvPr/>
          </p:nvSpPr>
          <p:spPr bwMode="auto">
            <a:xfrm>
              <a:off x="42" y="0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489" name="Text Box 20"/>
            <p:cNvSpPr txBox="1">
              <a:spLocks noChangeArrowheads="1"/>
            </p:cNvSpPr>
            <p:nvPr/>
          </p:nvSpPr>
          <p:spPr bwMode="auto">
            <a:xfrm>
              <a:off x="0" y="48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>
                  <a:latin typeface="Arial" panose="020B0604020202020204" pitchFamily="34" charset="0"/>
                </a:rPr>
                <a:t>Wait for ACK</a:t>
              </a:r>
            </a:p>
            <a:p>
              <a:pPr algn="ctr" eaLnBrk="0" hangingPunct="0"/>
              <a:r>
                <a:rPr kumimoji="0" lang="en-US" altLang="zh-CN" sz="1400">
                  <a:latin typeface="Arial" panose="020B0604020202020204" pitchFamily="34" charset="0"/>
                </a:rPr>
                <a:t>0</a:t>
              </a:r>
              <a:endParaRPr kumimoji="0" lang="en-US" altLang="zh-CN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1" name="Text Box 21"/>
          <p:cNvSpPr txBox="1">
            <a:spLocks noChangeArrowheads="1"/>
          </p:cNvSpPr>
          <p:nvPr/>
        </p:nvSpPr>
        <p:spPr bwMode="auto">
          <a:xfrm>
            <a:off x="3665538" y="2884488"/>
            <a:ext cx="1658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sender FSM</a:t>
            </a:r>
          </a:p>
          <a:p>
            <a:pPr algn="ctr" eaLnBrk="0" hangingPunct="0"/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fragment</a:t>
            </a:r>
          </a:p>
        </p:txBody>
      </p:sp>
      <p:grpSp>
        <p:nvGrpSpPr>
          <p:cNvPr id="19472" name="Group 21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0" y="0"/>
            <a:chExt cx="534" cy="501"/>
          </a:xfrm>
        </p:grpSpPr>
        <p:sp>
          <p:nvSpPr>
            <p:cNvPr id="19486" name="Oval 23"/>
            <p:cNvSpPr>
              <a:spLocks noChangeArrowheads="1"/>
            </p:cNvSpPr>
            <p:nvPr/>
          </p:nvSpPr>
          <p:spPr bwMode="auto">
            <a:xfrm>
              <a:off x="0" y="0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487" name="Text Box 24"/>
            <p:cNvSpPr txBox="1">
              <a:spLocks noChangeArrowheads="1"/>
            </p:cNvSpPr>
            <p:nvPr/>
          </p:nvSpPr>
          <p:spPr bwMode="auto">
            <a:xfrm>
              <a:off x="27" y="22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>
                  <a:latin typeface="Arial" panose="020B0604020202020204" pitchFamily="34" charset="0"/>
                </a:rPr>
                <a:t>Wait for </a:t>
              </a:r>
            </a:p>
            <a:p>
              <a:pPr algn="ctr" eaLnBrk="0" hangingPunct="0"/>
              <a:r>
                <a:rPr kumimoji="0" lang="en-US" altLang="zh-CN" sz="1400">
                  <a:latin typeface="Arial" panose="020B0604020202020204" pitchFamily="34" charset="0"/>
                </a:rPr>
                <a:t>0 from below</a:t>
              </a:r>
              <a:endParaRPr kumimoji="0" lang="en-US" altLang="zh-CN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3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>
              <a:gd name="T0" fmla="*/ 0 w 520"/>
              <a:gd name="T1" fmla="*/ 2147483647 h 117"/>
              <a:gd name="T2" fmla="*/ 2147483647 w 520"/>
              <a:gd name="T3" fmla="*/ 2147483647 h 11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2147483647 w 1514"/>
              <a:gd name="T3" fmla="*/ 2147483647 h 1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&amp;&amp; notcorrupt(rcvpkt)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&amp;&amp; has_seq1(rcvpkt) 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extract(rcvpkt,data)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deliver_data(data)</a:t>
            </a:r>
          </a:p>
          <a:p>
            <a:pPr eaLnBrk="0" hangingPunct="0"/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sndpkt = make_pkt(ACK1, chksum)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udt_send(sndpkt)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9478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&amp;&amp;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 (corrupt(rcvpkt) ||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   </a:t>
            </a:r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has_seq1(rcvpkt))</a:t>
            </a:r>
            <a:endParaRPr kumimoji="0"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1" name="Text Box 33"/>
          <p:cNvSpPr txBox="1">
            <a:spLocks noChangeArrowheads="1"/>
          </p:cNvSpPr>
          <p:nvPr/>
        </p:nvSpPr>
        <p:spPr bwMode="auto">
          <a:xfrm>
            <a:off x="0" y="4689475"/>
            <a:ext cx="2038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udt_send(sndpkt)</a:t>
            </a:r>
            <a:endParaRPr kumimoji="0"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34"/>
          <p:cNvSpPr txBox="1">
            <a:spLocks noChangeArrowheads="1"/>
          </p:cNvSpPr>
          <p:nvPr/>
        </p:nvSpPr>
        <p:spPr bwMode="auto">
          <a:xfrm>
            <a:off x="3327400" y="4311650"/>
            <a:ext cx="1841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receiver FSM</a:t>
            </a:r>
          </a:p>
          <a:p>
            <a:pPr algn="ctr" eaLnBrk="0" hangingPunct="0"/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fragment</a:t>
            </a:r>
          </a:p>
        </p:txBody>
      </p:sp>
      <p:sp>
        <p:nvSpPr>
          <p:cNvPr id="19483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9485" name="Rectangle 3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RDT2.2: 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无 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NAK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的协议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964612" cy="576263"/>
          </a:xfrm>
        </p:spPr>
        <p:txBody>
          <a:bodyPr/>
          <a:lstStyle/>
          <a:p>
            <a:r>
              <a:rPr kumimoji="0" lang="en-US" altLang="zh-CN" sz="3200" smtClean="0">
                <a:latin typeface="Arial" panose="020B0604020202020204" pitchFamily="34" charset="0"/>
              </a:rPr>
              <a:t>RDT3.0: </a:t>
            </a:r>
            <a:r>
              <a:rPr kumimoji="0" lang="zh-CN" altLang="en-US" sz="3200" smtClean="0">
                <a:latin typeface="Arial" panose="020B0604020202020204" pitchFamily="34" charset="0"/>
                <a:ea typeface="黑体" panose="02010609060101010101" pitchFamily="49" charset="-122"/>
              </a:rPr>
              <a:t>通道上可能出错和</a:t>
            </a:r>
            <a:r>
              <a:rPr kumimoji="0" lang="zh-CN" altLang="en-US" sz="3200" smtClean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丢失数据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341438"/>
            <a:ext cx="4127500" cy="4751387"/>
          </a:xfrm>
        </p:spPr>
        <p:txBody>
          <a:bodyPr/>
          <a:lstStyle/>
          <a:p>
            <a:r>
              <a:rPr kumimoji="0" lang="zh-CN" altLang="en-US" sz="2800" smtClean="0">
                <a:solidFill>
                  <a:schemeClr val="hlink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新的假设</a:t>
            </a:r>
            <a:r>
              <a:rPr kumimoji="0"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: </a:t>
            </a:r>
            <a:r>
              <a:rPr kumimoji="0"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底层信道可能丢包</a:t>
            </a:r>
            <a:r>
              <a:rPr kumimoji="0"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(</a:t>
            </a:r>
            <a:r>
              <a:rPr kumimoji="0"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数据或</a:t>
            </a:r>
            <a:r>
              <a:rPr kumimoji="0"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ACK)</a:t>
            </a:r>
          </a:p>
          <a:p>
            <a:pPr lvl="1"/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checksum, seq. #, ACK, </a:t>
            </a:r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重发机制会有帮助</a:t>
            </a:r>
          </a:p>
          <a:p>
            <a:r>
              <a:rPr kumimoji="0"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如何处理数据丢失</a:t>
            </a:r>
            <a:r>
              <a:rPr kumimoji="0"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?</a:t>
            </a:r>
          </a:p>
          <a:p>
            <a:pPr lvl="1"/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发送方可以等待，当某些数据或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ACK </a:t>
            </a:r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丢失时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, </a:t>
            </a:r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进行重传</a:t>
            </a:r>
          </a:p>
          <a:p>
            <a:pPr lvl="1"/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想一想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: </a:t>
            </a:r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缺点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?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00563" y="1341438"/>
            <a:ext cx="4095750" cy="4648200"/>
          </a:xfrm>
        </p:spPr>
        <p:txBody>
          <a:bodyPr>
            <a:normAutofit/>
          </a:bodyPr>
          <a:lstStyle/>
          <a:p>
            <a:r>
              <a:rPr kumimoji="0" lang="zh-CN" altLang="en-US" sz="2600" smtClean="0">
                <a:solidFill>
                  <a:schemeClr val="hlink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方法</a:t>
            </a:r>
            <a:r>
              <a:rPr kumimoji="0" lang="en-US" altLang="zh-CN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: </a:t>
            </a:r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发送方等待</a:t>
            </a:r>
            <a:r>
              <a:rPr kumimoji="0" lang="en-US" altLang="zh-CN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ACK</a:t>
            </a:r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一段 “适当的” 时间</a:t>
            </a:r>
          </a:p>
          <a:p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如果在这段时间里没有收到</a:t>
            </a:r>
            <a:r>
              <a:rPr kumimoji="0" lang="en-US" altLang="zh-CN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ACK</a:t>
            </a:r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，则进行重传</a:t>
            </a:r>
          </a:p>
          <a:p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如果分组</a:t>
            </a:r>
            <a:r>
              <a:rPr kumimoji="0" lang="en-US" altLang="zh-CN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(</a:t>
            </a:r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或 </a:t>
            </a:r>
            <a:r>
              <a:rPr kumimoji="0" lang="en-US" altLang="zh-CN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ACK)</a:t>
            </a:r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仅仅被延迟了 </a:t>
            </a:r>
            <a:r>
              <a:rPr kumimoji="0" lang="en-US" altLang="zh-CN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(</a:t>
            </a:r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没有丢失</a:t>
            </a:r>
            <a:r>
              <a:rPr kumimoji="0" lang="en-US" altLang="zh-CN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):</a:t>
            </a:r>
          </a:p>
          <a:p>
            <a:pPr lvl="1"/>
            <a:r>
              <a:rPr kumimoji="0" lang="zh-CN" altLang="en-US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重传将导致重复</a:t>
            </a:r>
            <a:r>
              <a:rPr kumimoji="0" lang="en-US" altLang="zh-CN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, </a:t>
            </a:r>
            <a:r>
              <a:rPr kumimoji="0" lang="zh-CN" altLang="en-US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但使用</a:t>
            </a:r>
            <a:r>
              <a:rPr kumimoji="0" lang="en-US" altLang="zh-CN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seq. # </a:t>
            </a:r>
            <a:r>
              <a:rPr kumimoji="0" lang="zh-CN" altLang="en-US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可以控制</a:t>
            </a:r>
          </a:p>
          <a:p>
            <a:pPr lvl="1"/>
            <a:r>
              <a:rPr kumimoji="0" lang="zh-CN" altLang="en-US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接收方必须指明被 </a:t>
            </a:r>
            <a:r>
              <a:rPr kumimoji="0" lang="en-US" altLang="zh-CN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ACK</a:t>
            </a:r>
            <a:r>
              <a:rPr kumimoji="0" lang="zh-CN" altLang="en-US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分组所确认的 </a:t>
            </a:r>
            <a:r>
              <a:rPr kumimoji="0" lang="en-US" altLang="zh-CN" sz="2200" smtClean="0">
                <a:latin typeface="Comic Sans MS" panose="030F0702030302020204" pitchFamily="66" charset="0"/>
                <a:ea typeface="楷体" panose="02010609060101010101" pitchFamily="49" charset="-122"/>
              </a:rPr>
              <a:t>seq #</a:t>
            </a:r>
          </a:p>
          <a:p>
            <a:r>
              <a:rPr kumimoji="0" lang="zh-CN" altLang="en-US" sz="2600" smtClean="0">
                <a:latin typeface="Comic Sans MS" panose="030F0702030302020204" pitchFamily="66" charset="0"/>
                <a:ea typeface="黑体" panose="02010609060101010101" pitchFamily="49" charset="-122"/>
              </a:rPr>
              <a:t>需要进行倒计时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sz="3600" smtClean="0">
                <a:latin typeface="Arial" panose="020B0604020202020204" pitchFamily="34" charset="0"/>
                <a:ea typeface="黑体" panose="02010609060101010101" pitchFamily="49" charset="-122"/>
              </a:rPr>
              <a:t>RDT3.0 </a:t>
            </a:r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发送方</a:t>
            </a:r>
          </a:p>
        </p:txBody>
      </p:sp>
      <p:pic>
        <p:nvPicPr>
          <p:cNvPr id="21506" name="Picture 3" descr="rdt30_s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00125"/>
            <a:ext cx="74168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val 22"/>
          <p:cNvSpPr>
            <a:spLocks noChangeArrowheads="1"/>
          </p:cNvSpPr>
          <p:nvPr/>
        </p:nvSpPr>
        <p:spPr bwMode="auto">
          <a:xfrm>
            <a:off x="2728913" y="3422650"/>
            <a:ext cx="847725" cy="79533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2530" name="Text Box 23"/>
          <p:cNvSpPr txBox="1">
            <a:spLocks noChangeArrowheads="1"/>
          </p:cNvSpPr>
          <p:nvPr/>
        </p:nvSpPr>
        <p:spPr bwMode="auto">
          <a:xfrm>
            <a:off x="2771775" y="3457575"/>
            <a:ext cx="80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>
                <a:latin typeface="Arial" panose="020B0604020202020204" pitchFamily="34" charset="0"/>
              </a:rPr>
              <a:t>Wait for </a:t>
            </a:r>
          </a:p>
          <a:p>
            <a:pPr algn="ctr" eaLnBrk="0" hangingPunct="0"/>
            <a:r>
              <a:rPr kumimoji="0" lang="en-US" altLang="zh-CN" sz="1400">
                <a:latin typeface="Arial" panose="020B0604020202020204" pitchFamily="34" charset="0"/>
              </a:rPr>
              <a:t>0 from below</a:t>
            </a:r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Freeform 25"/>
          <p:cNvSpPr>
            <a:spLocks/>
          </p:cNvSpPr>
          <p:nvPr/>
        </p:nvSpPr>
        <p:spPr bwMode="auto">
          <a:xfrm>
            <a:off x="3470275" y="4117975"/>
            <a:ext cx="2403475" cy="206375"/>
          </a:xfrm>
          <a:custGeom>
            <a:avLst/>
            <a:gdLst>
              <a:gd name="T0" fmla="*/ 0 w 1514"/>
              <a:gd name="T1" fmla="*/ 0 h 130"/>
              <a:gd name="T2" fmla="*/ 2147483647 w 1514"/>
              <a:gd name="T3" fmla="*/ 2147483647 h 1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Text Box 26"/>
          <p:cNvSpPr txBox="1">
            <a:spLocks noChangeArrowheads="1"/>
          </p:cNvSpPr>
          <p:nvPr/>
        </p:nvSpPr>
        <p:spPr bwMode="auto">
          <a:xfrm>
            <a:off x="3236913" y="4264025"/>
            <a:ext cx="394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&amp;&amp; notcorrupt(rcvpkt)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&amp;&amp; has_seq1(rcvpkt) 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2533" name="Line 27"/>
          <p:cNvSpPr>
            <a:spLocks noChangeShapeType="1"/>
          </p:cNvSpPr>
          <p:nvPr/>
        </p:nvSpPr>
        <p:spPr bwMode="auto">
          <a:xfrm>
            <a:off x="3348038" y="4835525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28"/>
          <p:cNvSpPr txBox="1">
            <a:spLocks noChangeArrowheads="1"/>
          </p:cNvSpPr>
          <p:nvPr/>
        </p:nvSpPr>
        <p:spPr bwMode="auto">
          <a:xfrm>
            <a:off x="3203575" y="4797425"/>
            <a:ext cx="417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extract(rcvpkt,data)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deliver_data(data)</a:t>
            </a:r>
          </a:p>
          <a:p>
            <a:pPr eaLnBrk="0" hangingPunct="0"/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sndpkt = make_pkt(ACK1, chksum)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udt_send(sndpkt)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2535" name="Freeform 29"/>
          <p:cNvSpPr>
            <a:spLocks/>
          </p:cNvSpPr>
          <p:nvPr/>
        </p:nvSpPr>
        <p:spPr bwMode="auto">
          <a:xfrm flipH="1">
            <a:off x="2265363" y="3074988"/>
            <a:ext cx="490537" cy="13589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30"/>
          <p:cNvSpPr>
            <a:spLocks noChangeShapeType="1"/>
          </p:cNvSpPr>
          <p:nvPr/>
        </p:nvSpPr>
        <p:spPr bwMode="auto">
          <a:xfrm>
            <a:off x="392113" y="3817938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Text Box 31"/>
          <p:cNvSpPr txBox="1">
            <a:spLocks noChangeArrowheads="1"/>
          </p:cNvSpPr>
          <p:nvPr/>
        </p:nvSpPr>
        <p:spPr bwMode="auto">
          <a:xfrm>
            <a:off x="311150" y="2981325"/>
            <a:ext cx="23606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&amp;&amp;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 (corrupt(rcvpkt) ||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   </a:t>
            </a:r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has_seq1(rcvpkt))</a:t>
            </a:r>
            <a:endParaRPr kumimoji="0"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8" name="Text Box 32"/>
          <p:cNvSpPr txBox="1">
            <a:spLocks noChangeArrowheads="1"/>
          </p:cNvSpPr>
          <p:nvPr/>
        </p:nvSpPr>
        <p:spPr bwMode="auto">
          <a:xfrm>
            <a:off x="301625" y="3846513"/>
            <a:ext cx="2038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udt_send(sndpkt)</a:t>
            </a:r>
            <a:endParaRPr kumimoji="0"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Rectangle 3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RDT3.0: 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接收方</a:t>
            </a:r>
          </a:p>
        </p:txBody>
      </p:sp>
      <p:sp>
        <p:nvSpPr>
          <p:cNvPr id="22540" name="Oval 38"/>
          <p:cNvSpPr>
            <a:spLocks noChangeArrowheads="1"/>
          </p:cNvSpPr>
          <p:nvPr/>
        </p:nvSpPr>
        <p:spPr bwMode="auto">
          <a:xfrm>
            <a:off x="5795963" y="3413125"/>
            <a:ext cx="847725" cy="79533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2541" name="Text Box 39"/>
          <p:cNvSpPr txBox="1">
            <a:spLocks noChangeArrowheads="1"/>
          </p:cNvSpPr>
          <p:nvPr/>
        </p:nvSpPr>
        <p:spPr bwMode="auto">
          <a:xfrm>
            <a:off x="5838825" y="3448050"/>
            <a:ext cx="80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>
                <a:latin typeface="Arial" panose="020B0604020202020204" pitchFamily="34" charset="0"/>
              </a:rPr>
              <a:t>Wait for </a:t>
            </a:r>
          </a:p>
          <a:p>
            <a:pPr algn="ctr" eaLnBrk="0" hangingPunct="0"/>
            <a:r>
              <a:rPr kumimoji="0" lang="en-US" altLang="zh-CN" sz="1400">
                <a:latin typeface="Arial" panose="020B0604020202020204" pitchFamily="34" charset="0"/>
              </a:rPr>
              <a:t>1 from below</a:t>
            </a:r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42" name="Freeform 41"/>
          <p:cNvSpPr>
            <a:spLocks/>
          </p:cNvSpPr>
          <p:nvPr/>
        </p:nvSpPr>
        <p:spPr bwMode="auto">
          <a:xfrm>
            <a:off x="3275013" y="3184525"/>
            <a:ext cx="2663825" cy="300038"/>
          </a:xfrm>
          <a:custGeom>
            <a:avLst/>
            <a:gdLst>
              <a:gd name="T0" fmla="*/ 0 w 1678"/>
              <a:gd name="T1" fmla="*/ 2147483647 h 189"/>
              <a:gd name="T2" fmla="*/ 2147483647 w 1678"/>
              <a:gd name="T3" fmla="*/ 2147483647 h 189"/>
              <a:gd name="T4" fmla="*/ 2147483647 w 1678"/>
              <a:gd name="T5" fmla="*/ 2147483647 h 1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8" h="189">
                <a:moveTo>
                  <a:pt x="0" y="144"/>
                </a:moveTo>
                <a:cubicBezTo>
                  <a:pt x="223" y="72"/>
                  <a:pt x="446" y="0"/>
                  <a:pt x="726" y="8"/>
                </a:cubicBezTo>
                <a:cubicBezTo>
                  <a:pt x="1006" y="16"/>
                  <a:pt x="1497" y="113"/>
                  <a:pt x="1678" y="18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42"/>
          <p:cNvSpPr txBox="1">
            <a:spLocks noChangeArrowheads="1"/>
          </p:cNvSpPr>
          <p:nvPr/>
        </p:nvSpPr>
        <p:spPr bwMode="auto">
          <a:xfrm>
            <a:off x="3348038" y="1484313"/>
            <a:ext cx="394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&amp;&amp; notcorrupt(rcvpkt)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&amp;&amp; has_seq0(rcvpkt) 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2544" name="Text Box 43"/>
          <p:cNvSpPr txBox="1">
            <a:spLocks noChangeArrowheads="1"/>
          </p:cNvSpPr>
          <p:nvPr/>
        </p:nvSpPr>
        <p:spPr bwMode="auto">
          <a:xfrm>
            <a:off x="3419475" y="2133600"/>
            <a:ext cx="417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extract(rcvpkt,data)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deliver_data(data)</a:t>
            </a:r>
          </a:p>
          <a:p>
            <a:pPr eaLnBrk="0" hangingPunct="0"/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sndpkt = make_pkt(ACK0, chksum)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udt_send(sndpkt)</a:t>
            </a:r>
            <a:endParaRPr kumimoji="0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2545" name="Line 44"/>
          <p:cNvSpPr>
            <a:spLocks noChangeShapeType="1"/>
          </p:cNvSpPr>
          <p:nvPr/>
        </p:nvSpPr>
        <p:spPr bwMode="auto">
          <a:xfrm>
            <a:off x="3563938" y="21336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Freeform 45"/>
          <p:cNvSpPr>
            <a:spLocks/>
          </p:cNvSpPr>
          <p:nvPr/>
        </p:nvSpPr>
        <p:spPr bwMode="auto">
          <a:xfrm>
            <a:off x="6516688" y="3860800"/>
            <a:ext cx="576262" cy="215900"/>
          </a:xfrm>
          <a:custGeom>
            <a:avLst/>
            <a:gdLst>
              <a:gd name="T0" fmla="*/ 0 w 363"/>
              <a:gd name="T1" fmla="*/ 2147483647 h 136"/>
              <a:gd name="T2" fmla="*/ 2147483647 w 363"/>
              <a:gd name="T3" fmla="*/ 0 h 1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3" h="136">
                <a:moveTo>
                  <a:pt x="0" y="136"/>
                </a:moveTo>
                <a:cubicBezTo>
                  <a:pt x="151" y="75"/>
                  <a:pt x="303" y="15"/>
                  <a:pt x="363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Freeform 48"/>
          <p:cNvSpPr>
            <a:spLocks/>
          </p:cNvSpPr>
          <p:nvPr/>
        </p:nvSpPr>
        <p:spPr bwMode="auto">
          <a:xfrm>
            <a:off x="6588125" y="3405188"/>
            <a:ext cx="431800" cy="792162"/>
          </a:xfrm>
          <a:custGeom>
            <a:avLst/>
            <a:gdLst>
              <a:gd name="T0" fmla="*/ 0 w 272"/>
              <a:gd name="T1" fmla="*/ 2147483647 h 499"/>
              <a:gd name="T2" fmla="*/ 2147483647 w 272"/>
              <a:gd name="T3" fmla="*/ 2147483647 h 499"/>
              <a:gd name="T4" fmla="*/ 2147483647 w 272"/>
              <a:gd name="T5" fmla="*/ 2147483647 h 499"/>
              <a:gd name="T6" fmla="*/ 2147483647 w 272"/>
              <a:gd name="T7" fmla="*/ 2147483647 h 499"/>
              <a:gd name="T8" fmla="*/ 0 w 27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" h="499">
                <a:moveTo>
                  <a:pt x="0" y="378"/>
                </a:moveTo>
                <a:cubicBezTo>
                  <a:pt x="45" y="438"/>
                  <a:pt x="91" y="499"/>
                  <a:pt x="136" y="469"/>
                </a:cubicBezTo>
                <a:cubicBezTo>
                  <a:pt x="181" y="439"/>
                  <a:pt x="272" y="272"/>
                  <a:pt x="272" y="196"/>
                </a:cubicBezTo>
                <a:cubicBezTo>
                  <a:pt x="272" y="120"/>
                  <a:pt x="181" y="30"/>
                  <a:pt x="136" y="15"/>
                </a:cubicBezTo>
                <a:cubicBezTo>
                  <a:pt x="91" y="0"/>
                  <a:pt x="23" y="91"/>
                  <a:pt x="0" y="10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49"/>
          <p:cNvSpPr>
            <a:spLocks noChangeShapeType="1"/>
          </p:cNvSpPr>
          <p:nvPr/>
        </p:nvSpPr>
        <p:spPr bwMode="auto">
          <a:xfrm>
            <a:off x="7183438" y="3832225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50"/>
          <p:cNvSpPr txBox="1">
            <a:spLocks noChangeArrowheads="1"/>
          </p:cNvSpPr>
          <p:nvPr/>
        </p:nvSpPr>
        <p:spPr bwMode="auto">
          <a:xfrm>
            <a:off x="7092950" y="3860800"/>
            <a:ext cx="2038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udt_send(sndpkt)</a:t>
            </a:r>
            <a:endParaRPr kumimoji="0"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0" name="Text Box 51"/>
          <p:cNvSpPr txBox="1">
            <a:spLocks noChangeArrowheads="1"/>
          </p:cNvSpPr>
          <p:nvPr/>
        </p:nvSpPr>
        <p:spPr bwMode="auto">
          <a:xfrm>
            <a:off x="7019925" y="2997200"/>
            <a:ext cx="25209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rdt_rcv(rcvpkt) &amp;&amp; 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 (corrupt(rcvpkt) ||</a:t>
            </a:r>
          </a:p>
          <a:p>
            <a:pPr eaLnBrk="0" hangingPunct="0"/>
            <a:r>
              <a:rPr kumimoji="0" lang="en-US" altLang="zh-CN" sz="1600">
                <a:latin typeface="Arial" panose="020B0604020202020204" pitchFamily="34" charset="0"/>
              </a:rPr>
              <a:t>     </a:t>
            </a:r>
            <a:r>
              <a:rPr kumimoji="0" lang="en-US" altLang="zh-CN" sz="1600" b="1">
                <a:solidFill>
                  <a:srgbClr val="FF0000"/>
                </a:solidFill>
                <a:latin typeface="Arial" panose="020B0604020202020204" pitchFamily="34" charset="0"/>
              </a:rPr>
              <a:t>has_seq0(rcvpkt))</a:t>
            </a:r>
            <a:endParaRPr kumimoji="0"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03262"/>
          </a:xfrm>
        </p:spPr>
        <p:txBody>
          <a:bodyPr/>
          <a:lstStyle/>
          <a:p>
            <a:r>
              <a:rPr kumimoji="0"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计时器的使用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-36513" y="1052513"/>
            <a:ext cx="9217026" cy="5089525"/>
          </a:xfrm>
        </p:spPr>
        <p:txBody>
          <a:bodyPr/>
          <a:lstStyle/>
          <a:p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多线程：一条线程指的是进程中一个单一顺序的控制流，一个进程中可以并发多个线程，每条线程并行执行不同的任务。</a:t>
            </a:r>
            <a:endParaRPr kumimoji="0" lang="en-US" altLang="zh-CN" sz="200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超时重传：计时器</a:t>
            </a:r>
            <a:r>
              <a:rPr kumimoji="0" lang="en-US" altLang="zh-CN" sz="2000" smtClean="0">
                <a:latin typeface="Georgia" panose="02040502050405020303" pitchFamily="18" charset="0"/>
                <a:ea typeface="宋体" panose="02010600030101010101" pitchFamily="2" charset="-122"/>
              </a:rPr>
              <a:t>UDT_Timer</a:t>
            </a:r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控制一个独立于发送方主线程的重传任务线程</a:t>
            </a:r>
            <a:r>
              <a:rPr kumimoji="0" lang="en-US" altLang="zh-CN" sz="2000" smtClean="0">
                <a:latin typeface="Georgia" panose="02040502050405020303" pitchFamily="18" charset="0"/>
                <a:ea typeface="宋体" panose="02010600030101010101" pitchFamily="2" charset="-122"/>
              </a:rPr>
              <a:t>UDT_RetransTask</a:t>
            </a:r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，以固定周期（如：</a:t>
            </a:r>
            <a:r>
              <a:rPr kumimoji="0" lang="en-US" altLang="zh-CN" sz="2000" smtClean="0">
                <a:latin typeface="Georgia" panose="02040502050405020303" pitchFamily="18" charset="0"/>
                <a:ea typeface="宋体" panose="02010600030101010101" pitchFamily="2" charset="-122"/>
              </a:rPr>
              <a:t>5</a:t>
            </a:r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秒）执行重传任务。</a:t>
            </a:r>
            <a:endParaRPr kumimoji="0" lang="en-US" altLang="zh-CN" sz="200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计时器及重传任务的创建与调用：</a:t>
            </a:r>
            <a:endParaRPr kumimoji="0" lang="en-US" altLang="zh-CN" sz="200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endParaRPr kumimoji="0" lang="en-US" altLang="zh-CN" sz="200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endParaRPr kumimoji="0" lang="en-US" altLang="zh-CN" sz="200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endParaRPr kumimoji="0" lang="en-US" altLang="zh-CN" sz="200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endParaRPr kumimoji="0" lang="en-US" altLang="zh-CN" sz="200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该线程启动会会每隔</a:t>
            </a:r>
            <a:r>
              <a:rPr kumimoji="0" lang="en-US" altLang="zh-CN" sz="2000" smtClean="0">
                <a:latin typeface="Georgia" panose="02040502050405020303" pitchFamily="18" charset="0"/>
                <a:ea typeface="宋体" panose="02010600030101010101" pitchFamily="2" charset="-122"/>
              </a:rPr>
              <a:t>5s</a:t>
            </a:r>
            <a:r>
              <a:rPr kumimoji="0" lang="zh-CN" altLang="en-US" sz="2000" smtClean="0">
                <a:latin typeface="Georgia" panose="02040502050405020303" pitchFamily="18" charset="0"/>
                <a:ea typeface="宋体" panose="02010600030101010101" pitchFamily="2" charset="-122"/>
              </a:rPr>
              <a:t>发送一次，已经成功传送包的计时器必须手动结束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61626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00438"/>
            <a:ext cx="34909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2" descr="屏幕快照 2015-12-22 下午6.50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81525"/>
            <a:ext cx="6767512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701675"/>
          </a:xfrm>
        </p:spPr>
        <p:txBody>
          <a:bodyPr/>
          <a:lstStyle/>
          <a:p>
            <a:r>
              <a:rPr kumimoji="0"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成绩评定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76263"/>
          </a:xfrm>
        </p:spPr>
        <p:txBody>
          <a:bodyPr/>
          <a:lstStyle/>
          <a:p>
            <a:r>
              <a:rPr kumimoji="0" lang="zh-CN" altLang="en-US" sz="2400" smtClean="0">
                <a:latin typeface="Georgia" panose="02040502050405020303" pitchFamily="18" charset="0"/>
                <a:ea typeface="宋体" panose="02010600030101010101" pitchFamily="2" charset="-122"/>
              </a:rPr>
              <a:t>实验报告＋</a:t>
            </a:r>
            <a:r>
              <a:rPr kumimoji="0" lang="en-US" altLang="zh-CN" sz="2400" smtClean="0"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400" smtClean="0">
                <a:latin typeface="Georgia" panose="02040502050405020303" pitchFamily="18" charset="0"/>
                <a:ea typeface="宋体" panose="02010600030101010101" pitchFamily="2" charset="-122"/>
              </a:rPr>
              <a:t>代码 </a:t>
            </a:r>
            <a:r>
              <a:rPr kumimoji="0" lang="en-US" altLang="zh-CN" sz="2400" smtClean="0">
                <a:latin typeface="Georgia" panose="02040502050405020303" pitchFamily="18" charset="0"/>
                <a:ea typeface="宋体" panose="02010600030101010101" pitchFamily="2" charset="-122"/>
              </a:rPr>
              <a:t>+ Log</a:t>
            </a:r>
            <a:r>
              <a:rPr kumimoji="0" lang="zh-CN" altLang="en-US" sz="2400" smtClean="0">
                <a:latin typeface="Georgia" panose="02040502050405020303" pitchFamily="18" charset="0"/>
                <a:ea typeface="宋体" panose="02010600030101010101" pitchFamily="2" charset="-122"/>
              </a:rPr>
              <a:t>文件 </a:t>
            </a:r>
            <a:r>
              <a:rPr kumimoji="0" lang="en-US" altLang="zh-CN" sz="2400" smtClean="0">
                <a:latin typeface="Georgia" panose="02040502050405020303" pitchFamily="18" charset="0"/>
                <a:ea typeface="宋体" panose="02010600030101010101" pitchFamily="2" charset="-122"/>
              </a:rPr>
              <a:t>+ recvData</a:t>
            </a:r>
            <a:r>
              <a:rPr kumimoji="0" lang="zh-CN" altLang="en-US" sz="2400" smtClean="0">
                <a:latin typeface="Georgia" panose="02040502050405020303" pitchFamily="18" charset="0"/>
                <a:ea typeface="宋体" panose="02010600030101010101" pitchFamily="2" charset="-122"/>
              </a:rPr>
              <a:t>文件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4049713"/>
            <a:ext cx="46291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349500"/>
            <a:ext cx="46863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98738" y="3473450"/>
            <a:ext cx="460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b="1"/>
              <a:t>……</a:t>
            </a:r>
            <a:endParaRPr kumimoji="0" lang="zh-CN" altLang="en-US" sz="1800" b="1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700213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828925" y="4437063"/>
            <a:ext cx="2606675" cy="12239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735138"/>
            <a:ext cx="1563687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27763" y="2420938"/>
            <a:ext cx="461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b="1"/>
              <a:t>……</a:t>
            </a:r>
            <a:endParaRPr kumimoji="0" lang="zh-CN" altLang="en-US" sz="1800" b="1"/>
          </a:p>
        </p:txBody>
      </p:sp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997200"/>
            <a:ext cx="14287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27763" y="5805488"/>
            <a:ext cx="461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b="1"/>
              <a:t>……</a:t>
            </a:r>
            <a:endParaRPr kumimoji="0" lang="zh-CN" altLang="en-US" sz="18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98738" y="6092825"/>
            <a:ext cx="460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b="1"/>
              <a:t>……</a:t>
            </a:r>
            <a:endParaRPr kumimoji="0" lang="zh-CN" alt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4" grpId="0"/>
      <p:bldP spid="17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r>
              <a:rPr kumimoji="0" lang="zh-CN" altLang="en-US" sz="4000" smtClean="0">
                <a:latin typeface="Arial" panose="020B0604020202020204" pitchFamily="34" charset="0"/>
                <a:ea typeface="黑体" panose="02010609060101010101" pitchFamily="49" charset="-122"/>
              </a:rPr>
              <a:t>选择响应协议</a:t>
            </a:r>
            <a:r>
              <a:rPr kumimoji="0" lang="en-US" altLang="zh-CN" sz="4000" smtClean="0">
                <a:latin typeface="Arial" panose="020B0604020202020204" pitchFamily="34" charset="0"/>
              </a:rPr>
              <a:t>(Select Response)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7562850" cy="4648200"/>
          </a:xfrm>
        </p:spPr>
        <p:txBody>
          <a:bodyPr/>
          <a:lstStyle/>
          <a:p>
            <a:r>
              <a:rPr kumimoji="0"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接收方逐个对所有正确收到的分组进行应答</a:t>
            </a:r>
          </a:p>
          <a:p>
            <a:pPr lvl="1"/>
            <a:r>
              <a:rPr kumimoji="0"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对接收到的（失序）分组进行缓存</a:t>
            </a:r>
            <a:r>
              <a:rPr kumimoji="0"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以便最后对上层进行有序递交</a:t>
            </a:r>
          </a:p>
          <a:p>
            <a:r>
              <a:rPr kumimoji="0"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发送方仅对未收到应答的分组进行重发</a:t>
            </a:r>
          </a:p>
          <a:p>
            <a:pPr lvl="1"/>
            <a:r>
              <a:rPr kumimoji="0"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发送方为每个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unACKed</a:t>
            </a:r>
            <a:r>
              <a:rPr kumimoji="0"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分组设置计时器 </a:t>
            </a:r>
          </a:p>
          <a:p>
            <a:r>
              <a:rPr kumimoji="0"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发送方的窗口</a:t>
            </a:r>
          </a:p>
          <a:p>
            <a:pPr lvl="1"/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N </a:t>
            </a:r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个连续的 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seq #</a:t>
            </a:r>
            <a:r>
              <a:rPr kumimoji="0" lang="en-US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’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s</a:t>
            </a:r>
          </a:p>
          <a:p>
            <a:pPr lvl="1"/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同样对已发送的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seq #s</a:t>
            </a:r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但未收到</a:t>
            </a:r>
            <a:r>
              <a:rPr kumimoji="0" lang="en-US" altLang="zh-CN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ACK</a:t>
            </a:r>
            <a:r>
              <a:rPr kumimoji="0" lang="zh-CN" altLang="en-US" sz="2400" smtClean="0">
                <a:latin typeface="Comic Sans MS" panose="030F0702030302020204" pitchFamily="66" charset="0"/>
                <a:ea typeface="楷体" panose="02010609060101010101" pitchFamily="49" charset="-122"/>
              </a:rPr>
              <a:t>的分组进行限制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ChangeArrowheads="1"/>
          </p:cNvSpPr>
          <p:nvPr/>
        </p:nvSpPr>
        <p:spPr bwMode="auto">
          <a:xfrm>
            <a:off x="6678613" y="4976813"/>
            <a:ext cx="261937" cy="130175"/>
          </a:xfrm>
          <a:prstGeom prst="rightArrow">
            <a:avLst>
              <a:gd name="adj1" fmla="val 50000"/>
              <a:gd name="adj2" fmla="val 5030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3197225" y="1647825"/>
            <a:ext cx="3240088" cy="1008063"/>
          </a:xfrm>
          <a:prstGeom prst="rect">
            <a:avLst/>
          </a:prstGeom>
          <a:solidFill>
            <a:srgbClr val="FFFFCC"/>
          </a:solidFill>
          <a:ln w="38100" cmpd="dbl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5861050" y="4887913"/>
            <a:ext cx="865188" cy="287337"/>
            <a:chOff x="2925" y="1570"/>
            <a:chExt cx="545" cy="181"/>
          </a:xfrm>
        </p:grpSpPr>
        <p:grpSp>
          <p:nvGrpSpPr>
            <p:cNvPr id="8274" name="Group 5"/>
            <p:cNvGrpSpPr>
              <a:grpSpLocks/>
            </p:cNvGrpSpPr>
            <p:nvPr/>
          </p:nvGrpSpPr>
          <p:grpSpPr bwMode="auto">
            <a:xfrm>
              <a:off x="3061" y="1570"/>
              <a:ext cx="272" cy="181"/>
              <a:chOff x="3061" y="1842"/>
              <a:chExt cx="272" cy="181"/>
            </a:xfrm>
          </p:grpSpPr>
          <p:sp>
            <p:nvSpPr>
              <p:cNvPr id="8277" name="Rectangle 6"/>
              <p:cNvSpPr>
                <a:spLocks noChangeArrowheads="1"/>
              </p:cNvSpPr>
              <p:nvPr/>
            </p:nvSpPr>
            <p:spPr bwMode="auto">
              <a:xfrm>
                <a:off x="3061" y="1842"/>
                <a:ext cx="136" cy="18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*</a:t>
                </a:r>
              </a:p>
            </p:txBody>
          </p:sp>
          <p:sp>
            <p:nvSpPr>
              <p:cNvPr id="8278" name="Rectangle 7"/>
              <p:cNvSpPr>
                <a:spLocks noChangeArrowheads="1"/>
              </p:cNvSpPr>
              <p:nvPr/>
            </p:nvSpPr>
            <p:spPr bwMode="auto">
              <a:xfrm>
                <a:off x="3197" y="184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8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</p:grpSp>
        <p:sp>
          <p:nvSpPr>
            <p:cNvPr id="8275" name="Rectangle 8"/>
            <p:cNvSpPr>
              <a:spLocks noChangeArrowheads="1"/>
            </p:cNvSpPr>
            <p:nvPr/>
          </p:nvSpPr>
          <p:spPr bwMode="auto">
            <a:xfrm>
              <a:off x="2925" y="1570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8276" name="Rectangle 9"/>
            <p:cNvSpPr>
              <a:spLocks noChangeArrowheads="1"/>
            </p:cNvSpPr>
            <p:nvPr/>
          </p:nvSpPr>
          <p:spPr bwMode="auto">
            <a:xfrm>
              <a:off x="3334" y="1570"/>
              <a:ext cx="136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7185025" y="1501775"/>
            <a:ext cx="7699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</a:t>
            </a:r>
            <a:endParaRPr lang="en-US" altLang="zh-CN" sz="66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7" name="Freeform 12"/>
          <p:cNvSpPr>
            <a:spLocks/>
          </p:cNvSpPr>
          <p:nvPr/>
        </p:nvSpPr>
        <p:spPr bwMode="auto">
          <a:xfrm>
            <a:off x="7159625" y="4527550"/>
            <a:ext cx="357188" cy="889000"/>
          </a:xfrm>
          <a:custGeom>
            <a:avLst/>
            <a:gdLst>
              <a:gd name="T0" fmla="*/ 0 w 225"/>
              <a:gd name="T1" fmla="*/ 2147483647 h 590"/>
              <a:gd name="T2" fmla="*/ 2147483647 w 225"/>
              <a:gd name="T3" fmla="*/ 2147483647 h 590"/>
              <a:gd name="T4" fmla="*/ 2147483647 w 225"/>
              <a:gd name="T5" fmla="*/ 0 h 590"/>
              <a:gd name="T6" fmla="*/ 0 60000 65536"/>
              <a:gd name="T7" fmla="*/ 0 60000 65536"/>
              <a:gd name="T8" fmla="*/ 0 60000 65536"/>
              <a:gd name="T9" fmla="*/ 0 w 225"/>
              <a:gd name="T10" fmla="*/ 0 h 590"/>
              <a:gd name="T11" fmla="*/ 225 w 225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919163" y="1501775"/>
            <a:ext cx="7699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</a:t>
            </a:r>
            <a:endParaRPr lang="en-US" altLang="zh-CN" sz="66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9" name="AutoShape 14"/>
          <p:cNvSpPr>
            <a:spLocks noChangeArrowheads="1"/>
          </p:cNvSpPr>
          <p:nvPr/>
        </p:nvSpPr>
        <p:spPr bwMode="auto">
          <a:xfrm>
            <a:off x="4229100" y="4978400"/>
            <a:ext cx="263525" cy="130175"/>
          </a:xfrm>
          <a:prstGeom prst="rightArrow">
            <a:avLst>
              <a:gd name="adj1" fmla="val 50000"/>
              <a:gd name="adj2" fmla="val 506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200" name="AutoShape 15"/>
          <p:cNvSpPr>
            <a:spLocks noChangeArrowheads="1"/>
          </p:cNvSpPr>
          <p:nvPr/>
        </p:nvSpPr>
        <p:spPr bwMode="auto">
          <a:xfrm>
            <a:off x="2644775" y="4976813"/>
            <a:ext cx="263525" cy="130175"/>
          </a:xfrm>
          <a:prstGeom prst="rightArrow">
            <a:avLst>
              <a:gd name="adj1" fmla="val 50000"/>
              <a:gd name="adj2" fmla="val 506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201" name="Line 16"/>
          <p:cNvSpPr>
            <a:spLocks noChangeShapeType="1"/>
          </p:cNvSpPr>
          <p:nvPr/>
        </p:nvSpPr>
        <p:spPr bwMode="auto">
          <a:xfrm>
            <a:off x="1252538" y="2368550"/>
            <a:ext cx="3175" cy="148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Text Box 17"/>
          <p:cNvSpPr txBox="1">
            <a:spLocks noChangeArrowheads="1"/>
          </p:cNvSpPr>
          <p:nvPr/>
        </p:nvSpPr>
        <p:spPr bwMode="auto">
          <a:xfrm>
            <a:off x="2517775" y="4557713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发送 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报文段</a:t>
            </a:r>
          </a:p>
        </p:txBody>
      </p:sp>
      <p:sp>
        <p:nvSpPr>
          <p:cNvPr id="6156" name="Rectangle 18"/>
          <p:cNvSpPr>
            <a:spLocks noChangeArrowheads="1"/>
          </p:cNvSpPr>
          <p:nvPr/>
        </p:nvSpPr>
        <p:spPr bwMode="auto">
          <a:xfrm>
            <a:off x="428625" y="3844925"/>
            <a:ext cx="1663700" cy="6826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altLang="zh-CN">
              <a:latin typeface="Times New Roman" charset="0"/>
              <a:ea typeface="黑体" charset="0"/>
              <a:cs typeface="黑体" charset="0"/>
            </a:endParaRPr>
          </a:p>
          <a:p>
            <a:pPr algn="ctr">
              <a:defRPr/>
            </a:pPr>
            <a:endParaRPr kumimoji="1" lang="en-US" altLang="zh-CN" sz="900">
              <a:latin typeface="Times New Roman" charset="0"/>
              <a:ea typeface="黑体" charset="0"/>
              <a:cs typeface="黑体" charset="0"/>
            </a:endParaRPr>
          </a:p>
          <a:p>
            <a:pPr algn="ctr">
              <a:defRPr/>
            </a:pPr>
            <a:endParaRPr kumimoji="1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04" name="Line 19"/>
          <p:cNvSpPr>
            <a:spLocks noChangeShapeType="1"/>
          </p:cNvSpPr>
          <p:nvPr/>
        </p:nvSpPr>
        <p:spPr bwMode="auto">
          <a:xfrm flipV="1">
            <a:off x="7543800" y="2368550"/>
            <a:ext cx="0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6711950" y="3844925"/>
            <a:ext cx="1662113" cy="6826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altLang="zh-CN">
              <a:latin typeface="Times New Roman" charset="0"/>
              <a:ea typeface="黑体" charset="0"/>
              <a:cs typeface="黑体" charset="0"/>
            </a:endParaRPr>
          </a:p>
          <a:p>
            <a:pPr algn="ctr">
              <a:defRPr/>
            </a:pPr>
            <a:endParaRPr kumimoji="1" lang="en-US" altLang="zh-CN" sz="900">
              <a:latin typeface="Times New Roman" charset="0"/>
              <a:ea typeface="黑体" charset="0"/>
              <a:cs typeface="黑体" charset="0"/>
            </a:endParaRPr>
          </a:p>
          <a:p>
            <a:pPr algn="ctr">
              <a:defRPr/>
            </a:pPr>
            <a:endParaRPr kumimoji="1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06" name="Text Box 21"/>
          <p:cNvSpPr txBox="1">
            <a:spLocks noChangeArrowheads="1"/>
          </p:cNvSpPr>
          <p:nvPr/>
        </p:nvSpPr>
        <p:spPr bwMode="auto">
          <a:xfrm>
            <a:off x="701675" y="12827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发送方</a:t>
            </a:r>
          </a:p>
        </p:txBody>
      </p:sp>
      <p:sp>
        <p:nvSpPr>
          <p:cNvPr id="8207" name="Text Box 22"/>
          <p:cNvSpPr txBox="1">
            <a:spLocks noChangeArrowheads="1"/>
          </p:cNvSpPr>
          <p:nvPr/>
        </p:nvSpPr>
        <p:spPr bwMode="auto">
          <a:xfrm>
            <a:off x="6978650" y="12827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接收方</a:t>
            </a:r>
          </a:p>
        </p:txBody>
      </p:sp>
      <p:sp>
        <p:nvSpPr>
          <p:cNvPr id="6161" name="AutoShape 23"/>
          <p:cNvSpPr>
            <a:spLocks noChangeArrowheads="1"/>
          </p:cNvSpPr>
          <p:nvPr/>
        </p:nvSpPr>
        <p:spPr bwMode="auto">
          <a:xfrm>
            <a:off x="1971675" y="3087688"/>
            <a:ext cx="1206500" cy="609600"/>
          </a:xfrm>
          <a:prstGeom prst="wedgeRoundRectCallout">
            <a:avLst>
              <a:gd name="adj1" fmla="val -85792"/>
              <a:gd name="adj2" fmla="val 12083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kumimoji="1" 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09" name="Text Box 24"/>
          <p:cNvSpPr txBox="1">
            <a:spLocks noChangeArrowheads="1"/>
          </p:cNvSpPr>
          <p:nvPr/>
        </p:nvSpPr>
        <p:spPr bwMode="auto">
          <a:xfrm>
            <a:off x="1931988" y="3070225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把字节写入</a:t>
            </a:r>
          </a:p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发送缓存</a:t>
            </a:r>
          </a:p>
        </p:txBody>
      </p:sp>
      <p:sp>
        <p:nvSpPr>
          <p:cNvPr id="6163" name="AutoShape 25"/>
          <p:cNvSpPr>
            <a:spLocks noChangeArrowheads="1"/>
          </p:cNvSpPr>
          <p:nvPr/>
        </p:nvSpPr>
        <p:spPr bwMode="auto">
          <a:xfrm>
            <a:off x="6076950" y="2800350"/>
            <a:ext cx="1181100" cy="609600"/>
          </a:xfrm>
          <a:prstGeom prst="wedgeRoundRectCallout">
            <a:avLst>
              <a:gd name="adj1" fmla="val 80912"/>
              <a:gd name="adj2" fmla="val 17838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kumimoji="1" 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11" name="Text Box 26"/>
          <p:cNvSpPr txBox="1">
            <a:spLocks noChangeArrowheads="1"/>
          </p:cNvSpPr>
          <p:nvPr/>
        </p:nvSpPr>
        <p:spPr bwMode="auto">
          <a:xfrm>
            <a:off x="6005513" y="2800350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从接收缓存</a:t>
            </a:r>
          </a:p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读取字节</a:t>
            </a:r>
          </a:p>
        </p:txBody>
      </p:sp>
      <p:sp>
        <p:nvSpPr>
          <p:cNvPr id="8212" name="Text Box 27"/>
          <p:cNvSpPr txBox="1">
            <a:spLocks noChangeArrowheads="1"/>
          </p:cNvSpPr>
          <p:nvPr/>
        </p:nvSpPr>
        <p:spPr bwMode="auto">
          <a:xfrm>
            <a:off x="1468438" y="188277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应用进程</a:t>
            </a:r>
          </a:p>
        </p:txBody>
      </p:sp>
      <p:sp>
        <p:nvSpPr>
          <p:cNvPr id="8213" name="Text Box 28"/>
          <p:cNvSpPr txBox="1">
            <a:spLocks noChangeArrowheads="1"/>
          </p:cNvSpPr>
          <p:nvPr/>
        </p:nvSpPr>
        <p:spPr bwMode="auto">
          <a:xfrm>
            <a:off x="7756525" y="182721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应用进程</a:t>
            </a:r>
          </a:p>
        </p:txBody>
      </p:sp>
      <p:grpSp>
        <p:nvGrpSpPr>
          <p:cNvPr id="8214" name="Group 29"/>
          <p:cNvGrpSpPr>
            <a:grpSpLocks/>
          </p:cNvGrpSpPr>
          <p:nvPr/>
        </p:nvGrpSpPr>
        <p:grpSpPr bwMode="auto">
          <a:xfrm>
            <a:off x="7688263" y="2513013"/>
            <a:ext cx="215900" cy="1150937"/>
            <a:chOff x="3107" y="210"/>
            <a:chExt cx="136" cy="725"/>
          </a:xfrm>
        </p:grpSpPr>
        <p:sp>
          <p:nvSpPr>
            <p:cNvPr id="8270" name="Rectangle 30"/>
            <p:cNvSpPr>
              <a:spLocks noChangeArrowheads="1"/>
            </p:cNvSpPr>
            <p:nvPr/>
          </p:nvSpPr>
          <p:spPr bwMode="auto">
            <a:xfrm>
              <a:off x="3107" y="391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8271" name="Rectangle 31"/>
            <p:cNvSpPr>
              <a:spLocks noChangeArrowheads="1"/>
            </p:cNvSpPr>
            <p:nvPr/>
          </p:nvSpPr>
          <p:spPr bwMode="auto">
            <a:xfrm>
              <a:off x="3107" y="573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8272" name="Rectangle 32"/>
            <p:cNvSpPr>
              <a:spLocks noChangeArrowheads="1"/>
            </p:cNvSpPr>
            <p:nvPr/>
          </p:nvSpPr>
          <p:spPr bwMode="auto">
            <a:xfrm>
              <a:off x="3107" y="754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8273" name="Rectangle 33"/>
            <p:cNvSpPr>
              <a:spLocks noChangeArrowheads="1"/>
            </p:cNvSpPr>
            <p:nvPr/>
          </p:nvSpPr>
          <p:spPr bwMode="auto">
            <a:xfrm>
              <a:off x="3107" y="210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</p:grpSp>
      <p:sp>
        <p:nvSpPr>
          <p:cNvPr id="8215" name="Rectangle 34"/>
          <p:cNvSpPr>
            <a:spLocks noChangeArrowheads="1"/>
          </p:cNvSpPr>
          <p:nvPr/>
        </p:nvSpPr>
        <p:spPr bwMode="auto">
          <a:xfrm>
            <a:off x="676275" y="4168775"/>
            <a:ext cx="215900" cy="287338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r>
          </a:p>
        </p:txBody>
      </p:sp>
      <p:sp>
        <p:nvSpPr>
          <p:cNvPr id="8216" name="Rectangle 35"/>
          <p:cNvSpPr>
            <a:spLocks noChangeArrowheads="1"/>
          </p:cNvSpPr>
          <p:nvPr/>
        </p:nvSpPr>
        <p:spPr bwMode="auto">
          <a:xfrm>
            <a:off x="892175" y="4168775"/>
            <a:ext cx="215900" cy="287338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r>
          </a:p>
        </p:txBody>
      </p:sp>
      <p:sp>
        <p:nvSpPr>
          <p:cNvPr id="8217" name="Rectangle 36"/>
          <p:cNvSpPr>
            <a:spLocks noChangeArrowheads="1"/>
          </p:cNvSpPr>
          <p:nvPr/>
        </p:nvSpPr>
        <p:spPr bwMode="auto">
          <a:xfrm>
            <a:off x="1108075" y="4168775"/>
            <a:ext cx="215900" cy="287338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8218" name="Rectangle 37"/>
          <p:cNvSpPr>
            <a:spLocks noChangeArrowheads="1"/>
          </p:cNvSpPr>
          <p:nvPr/>
        </p:nvSpPr>
        <p:spPr bwMode="auto">
          <a:xfrm>
            <a:off x="1323975" y="4168775"/>
            <a:ext cx="215900" cy="287338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</a:p>
        </p:txBody>
      </p:sp>
      <p:sp>
        <p:nvSpPr>
          <p:cNvPr id="8219" name="Rectangle 38"/>
          <p:cNvSpPr>
            <a:spLocks noChangeArrowheads="1"/>
          </p:cNvSpPr>
          <p:nvPr/>
        </p:nvSpPr>
        <p:spPr bwMode="auto">
          <a:xfrm>
            <a:off x="1539875" y="4168775"/>
            <a:ext cx="215900" cy="287338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r>
          </a:p>
        </p:txBody>
      </p:sp>
      <p:grpSp>
        <p:nvGrpSpPr>
          <p:cNvPr id="8220" name="Group 39"/>
          <p:cNvGrpSpPr>
            <a:grpSpLocks/>
          </p:cNvGrpSpPr>
          <p:nvPr/>
        </p:nvGrpSpPr>
        <p:grpSpPr bwMode="auto">
          <a:xfrm>
            <a:off x="1395413" y="2584450"/>
            <a:ext cx="215900" cy="863600"/>
            <a:chOff x="1429" y="164"/>
            <a:chExt cx="136" cy="544"/>
          </a:xfrm>
        </p:grpSpPr>
        <p:sp>
          <p:nvSpPr>
            <p:cNvPr id="8267" name="Rectangle 40"/>
            <p:cNvSpPr>
              <a:spLocks noChangeArrowheads="1"/>
            </p:cNvSpPr>
            <p:nvPr/>
          </p:nvSpPr>
          <p:spPr bwMode="auto">
            <a:xfrm>
              <a:off x="1429" y="527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19</a:t>
              </a:r>
            </a:p>
          </p:txBody>
        </p:sp>
        <p:sp>
          <p:nvSpPr>
            <p:cNvPr id="8268" name="Rectangle 41"/>
            <p:cNvSpPr>
              <a:spLocks noChangeArrowheads="1"/>
            </p:cNvSpPr>
            <p:nvPr/>
          </p:nvSpPr>
          <p:spPr bwMode="auto">
            <a:xfrm>
              <a:off x="1429" y="346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20</a:t>
              </a:r>
            </a:p>
          </p:txBody>
        </p:sp>
        <p:sp>
          <p:nvSpPr>
            <p:cNvPr id="8269" name="Rectangle 42"/>
            <p:cNvSpPr>
              <a:spLocks noChangeArrowheads="1"/>
            </p:cNvSpPr>
            <p:nvPr/>
          </p:nvSpPr>
          <p:spPr bwMode="auto">
            <a:xfrm>
              <a:off x="1429" y="164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21</a:t>
              </a:r>
            </a:p>
          </p:txBody>
        </p:sp>
      </p:grpSp>
      <p:grpSp>
        <p:nvGrpSpPr>
          <p:cNvPr id="8221" name="Group 43"/>
          <p:cNvGrpSpPr>
            <a:grpSpLocks/>
          </p:cNvGrpSpPr>
          <p:nvPr/>
        </p:nvGrpSpPr>
        <p:grpSpPr bwMode="auto">
          <a:xfrm>
            <a:off x="7329488" y="4167188"/>
            <a:ext cx="431800" cy="287337"/>
            <a:chOff x="2789" y="1842"/>
            <a:chExt cx="272" cy="181"/>
          </a:xfrm>
        </p:grpSpPr>
        <p:sp>
          <p:nvSpPr>
            <p:cNvPr id="8265" name="Rectangle 44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8266" name="Rectangle 45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</p:grpSp>
      <p:grpSp>
        <p:nvGrpSpPr>
          <p:cNvPr id="8222" name="Group 46"/>
          <p:cNvGrpSpPr>
            <a:grpSpLocks/>
          </p:cNvGrpSpPr>
          <p:nvPr/>
        </p:nvGrpSpPr>
        <p:grpSpPr bwMode="auto">
          <a:xfrm>
            <a:off x="1828800" y="4887913"/>
            <a:ext cx="863600" cy="287337"/>
            <a:chOff x="2200" y="1298"/>
            <a:chExt cx="544" cy="181"/>
          </a:xfrm>
        </p:grpSpPr>
        <p:sp>
          <p:nvSpPr>
            <p:cNvPr id="8261" name="Rectangle 47"/>
            <p:cNvSpPr>
              <a:spLocks noChangeArrowheads="1"/>
            </p:cNvSpPr>
            <p:nvPr/>
          </p:nvSpPr>
          <p:spPr bwMode="auto">
            <a:xfrm>
              <a:off x="2200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8262" name="Rectangle 48"/>
            <p:cNvSpPr>
              <a:spLocks noChangeArrowheads="1"/>
            </p:cNvSpPr>
            <p:nvPr/>
          </p:nvSpPr>
          <p:spPr bwMode="auto">
            <a:xfrm>
              <a:off x="2336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8263" name="Rectangle 49"/>
            <p:cNvSpPr>
              <a:spLocks noChangeArrowheads="1"/>
            </p:cNvSpPr>
            <p:nvPr/>
          </p:nvSpPr>
          <p:spPr bwMode="auto">
            <a:xfrm>
              <a:off x="2472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8264" name="Rectangle 50"/>
            <p:cNvSpPr>
              <a:spLocks noChangeArrowheads="1"/>
            </p:cNvSpPr>
            <p:nvPr/>
          </p:nvSpPr>
          <p:spPr bwMode="auto">
            <a:xfrm>
              <a:off x="2608" y="1298"/>
              <a:ext cx="136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8223" name="Group 51"/>
          <p:cNvGrpSpPr>
            <a:grpSpLocks/>
          </p:cNvGrpSpPr>
          <p:nvPr/>
        </p:nvGrpSpPr>
        <p:grpSpPr bwMode="auto">
          <a:xfrm>
            <a:off x="3617913" y="4889500"/>
            <a:ext cx="431800" cy="287338"/>
            <a:chOff x="2290" y="482"/>
            <a:chExt cx="272" cy="181"/>
          </a:xfrm>
        </p:grpSpPr>
        <p:sp>
          <p:nvSpPr>
            <p:cNvPr id="8259" name="Rectangle 52"/>
            <p:cNvSpPr>
              <a:spLocks noChangeArrowheads="1"/>
            </p:cNvSpPr>
            <p:nvPr/>
          </p:nvSpPr>
          <p:spPr bwMode="auto">
            <a:xfrm>
              <a:off x="2290" y="48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8260" name="Rectangle 53"/>
            <p:cNvSpPr>
              <a:spLocks noChangeArrowheads="1"/>
            </p:cNvSpPr>
            <p:nvPr/>
          </p:nvSpPr>
          <p:spPr bwMode="auto">
            <a:xfrm>
              <a:off x="2426" y="48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</a:p>
          </p:txBody>
        </p:sp>
      </p:grpSp>
      <p:sp>
        <p:nvSpPr>
          <p:cNvPr id="8224" name="Rectangle 54"/>
          <p:cNvSpPr>
            <a:spLocks noChangeArrowheads="1"/>
          </p:cNvSpPr>
          <p:nvPr/>
        </p:nvSpPr>
        <p:spPr bwMode="auto">
          <a:xfrm>
            <a:off x="4049713" y="4889500"/>
            <a:ext cx="215900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6178" name="AutoShape 55"/>
          <p:cNvSpPr>
            <a:spLocks noChangeArrowheads="1"/>
          </p:cNvSpPr>
          <p:nvPr/>
        </p:nvSpPr>
        <p:spPr bwMode="auto">
          <a:xfrm>
            <a:off x="2295525" y="3829050"/>
            <a:ext cx="1873250" cy="609600"/>
          </a:xfrm>
          <a:prstGeom prst="wedgeRoundRectCallout">
            <a:avLst>
              <a:gd name="adj1" fmla="val -73306"/>
              <a:gd name="adj2" fmla="val 126301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kumimoji="1" 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26" name="Text Box 56"/>
          <p:cNvSpPr txBox="1">
            <a:spLocks noChangeArrowheads="1"/>
          </p:cNvSpPr>
          <p:nvPr/>
        </p:nvSpPr>
        <p:spPr bwMode="auto">
          <a:xfrm>
            <a:off x="2281238" y="3800475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加上 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首部</a:t>
            </a:r>
          </a:p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构成 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报文段</a:t>
            </a:r>
          </a:p>
        </p:txBody>
      </p:sp>
      <p:sp>
        <p:nvSpPr>
          <p:cNvPr id="8227" name="Line 57"/>
          <p:cNvSpPr>
            <a:spLocks noChangeShapeType="1"/>
          </p:cNvSpPr>
          <p:nvPr/>
        </p:nvSpPr>
        <p:spPr bwMode="auto">
          <a:xfrm>
            <a:off x="1709738" y="2740025"/>
            <a:ext cx="0" cy="5762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8" name="Line 58"/>
          <p:cNvSpPr>
            <a:spLocks noChangeShapeType="1"/>
          </p:cNvSpPr>
          <p:nvPr/>
        </p:nvSpPr>
        <p:spPr bwMode="auto">
          <a:xfrm flipV="1">
            <a:off x="7977188" y="2800350"/>
            <a:ext cx="0" cy="5762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9" name="Text Box 59"/>
          <p:cNvSpPr txBox="1">
            <a:spLocks noChangeArrowheads="1"/>
          </p:cNvSpPr>
          <p:nvPr/>
        </p:nvSpPr>
        <p:spPr bwMode="auto">
          <a:xfrm>
            <a:off x="395288" y="3775075"/>
            <a:ext cx="1433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TCP_Sender</a:t>
            </a:r>
          </a:p>
        </p:txBody>
      </p:sp>
      <p:sp>
        <p:nvSpPr>
          <p:cNvPr id="8230" name="Text Box 60"/>
          <p:cNvSpPr txBox="1">
            <a:spLocks noChangeArrowheads="1"/>
          </p:cNvSpPr>
          <p:nvPr/>
        </p:nvSpPr>
        <p:spPr bwMode="auto">
          <a:xfrm>
            <a:off x="6677025" y="37846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TCP_Receiver</a:t>
            </a:r>
          </a:p>
        </p:txBody>
      </p:sp>
      <p:sp>
        <p:nvSpPr>
          <p:cNvPr id="8231" name="Text Box 61"/>
          <p:cNvSpPr txBox="1">
            <a:spLocks noChangeArrowheads="1"/>
          </p:cNvSpPr>
          <p:nvPr/>
        </p:nvSpPr>
        <p:spPr bwMode="auto">
          <a:xfrm>
            <a:off x="1684338" y="24844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字节流</a:t>
            </a:r>
          </a:p>
        </p:txBody>
      </p:sp>
      <p:sp>
        <p:nvSpPr>
          <p:cNvPr id="8232" name="Text Box 62"/>
          <p:cNvSpPr txBox="1">
            <a:spLocks noChangeArrowheads="1"/>
          </p:cNvSpPr>
          <p:nvPr/>
        </p:nvSpPr>
        <p:spPr bwMode="auto">
          <a:xfrm>
            <a:off x="7902575" y="24844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字节流</a:t>
            </a:r>
          </a:p>
        </p:txBody>
      </p:sp>
      <p:sp>
        <p:nvSpPr>
          <p:cNvPr id="8233" name="Rectangle 63"/>
          <p:cNvSpPr>
            <a:spLocks noChangeArrowheads="1"/>
          </p:cNvSpPr>
          <p:nvPr/>
        </p:nvSpPr>
        <p:spPr bwMode="auto">
          <a:xfrm>
            <a:off x="3340100" y="1792288"/>
            <a:ext cx="215900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8234" name="Text Box 64"/>
          <p:cNvSpPr txBox="1">
            <a:spLocks noChangeArrowheads="1"/>
          </p:cNvSpPr>
          <p:nvPr/>
        </p:nvSpPr>
        <p:spPr bwMode="auto">
          <a:xfrm>
            <a:off x="3629025" y="1768475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表示 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报文段的首部</a:t>
            </a:r>
          </a:p>
        </p:txBody>
      </p:sp>
      <p:sp>
        <p:nvSpPr>
          <p:cNvPr id="8235" name="Rectangle 65"/>
          <p:cNvSpPr>
            <a:spLocks noChangeArrowheads="1"/>
          </p:cNvSpPr>
          <p:nvPr/>
        </p:nvSpPr>
        <p:spPr bwMode="auto">
          <a:xfrm>
            <a:off x="3340100" y="2224088"/>
            <a:ext cx="215900" cy="287337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8236" name="Text Box 66"/>
          <p:cNvSpPr txBox="1">
            <a:spLocks noChangeArrowheads="1"/>
          </p:cNvSpPr>
          <p:nvPr/>
        </p:nvSpPr>
        <p:spPr bwMode="auto">
          <a:xfrm>
            <a:off x="3629025" y="2200275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表示序号为 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的数据字节</a:t>
            </a:r>
          </a:p>
        </p:txBody>
      </p:sp>
      <p:sp>
        <p:nvSpPr>
          <p:cNvPr id="8237" name="AutoShape 67"/>
          <p:cNvSpPr>
            <a:spLocks noChangeArrowheads="1"/>
          </p:cNvSpPr>
          <p:nvPr/>
        </p:nvSpPr>
        <p:spPr bwMode="auto">
          <a:xfrm rot="-5400000">
            <a:off x="4240212" y="2403476"/>
            <a:ext cx="360363" cy="6049962"/>
          </a:xfrm>
          <a:prstGeom prst="can">
            <a:avLst>
              <a:gd name="adj" fmla="val 28603"/>
            </a:avLst>
          </a:prstGeom>
          <a:gradFill rotWithShape="1">
            <a:gsLst>
              <a:gs pos="0">
                <a:srgbClr val="939300"/>
              </a:gs>
              <a:gs pos="50000">
                <a:srgbClr val="FFFF00"/>
              </a:gs>
              <a:gs pos="100000">
                <a:srgbClr val="9393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238" name="Text Box 68"/>
          <p:cNvSpPr txBox="1">
            <a:spLocks noChangeArrowheads="1"/>
          </p:cNvSpPr>
          <p:nvPr/>
        </p:nvSpPr>
        <p:spPr bwMode="auto">
          <a:xfrm>
            <a:off x="2836863" y="5224463"/>
            <a:ext cx="1916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模拟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8239" name="Freeform 69"/>
          <p:cNvSpPr>
            <a:spLocks/>
          </p:cNvSpPr>
          <p:nvPr/>
        </p:nvSpPr>
        <p:spPr bwMode="auto">
          <a:xfrm>
            <a:off x="1260475" y="452755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2147483647 h 590"/>
              <a:gd name="T4" fmla="*/ 2147483647 w 108"/>
              <a:gd name="T5" fmla="*/ 2147483647 h 590"/>
              <a:gd name="T6" fmla="*/ 0 60000 65536"/>
              <a:gd name="T7" fmla="*/ 0 60000 65536"/>
              <a:gd name="T8" fmla="*/ 0 60000 65536"/>
              <a:gd name="T9" fmla="*/ 0 w 108"/>
              <a:gd name="T10" fmla="*/ 0 h 590"/>
              <a:gd name="T11" fmla="*/ 108 w 108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40" name="Group 34"/>
          <p:cNvGrpSpPr>
            <a:grpSpLocks/>
          </p:cNvGrpSpPr>
          <p:nvPr/>
        </p:nvGrpSpPr>
        <p:grpSpPr bwMode="auto">
          <a:xfrm>
            <a:off x="4765675" y="4924425"/>
            <a:ext cx="541338" cy="923925"/>
            <a:chOff x="1811" y="1379"/>
            <a:chExt cx="131" cy="258"/>
          </a:xfrm>
        </p:grpSpPr>
        <p:sp>
          <p:nvSpPr>
            <p:cNvPr id="8251" name="AutoShape 35"/>
            <p:cNvSpPr>
              <a:spLocks noChangeArrowheads="1"/>
            </p:cNvSpPr>
            <p:nvPr/>
          </p:nvSpPr>
          <p:spPr bwMode="auto">
            <a:xfrm>
              <a:off x="1811" y="1577"/>
              <a:ext cx="131" cy="60"/>
            </a:xfrm>
            <a:prstGeom prst="parallelogram">
              <a:avLst>
                <a:gd name="adj" fmla="val 84109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252" name="Rectangle 36"/>
            <p:cNvSpPr>
              <a:spLocks noChangeArrowheads="1"/>
            </p:cNvSpPr>
            <p:nvPr/>
          </p:nvSpPr>
          <p:spPr bwMode="auto">
            <a:xfrm>
              <a:off x="1877" y="1381"/>
              <a:ext cx="61" cy="19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1812" y="1437"/>
              <a:ext cx="83" cy="19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254" name="AutoShape 38"/>
            <p:cNvSpPr>
              <a:spLocks noChangeArrowheads="1"/>
            </p:cNvSpPr>
            <p:nvPr/>
          </p:nvSpPr>
          <p:spPr bwMode="auto">
            <a:xfrm>
              <a:off x="1811" y="1379"/>
              <a:ext cx="131" cy="60"/>
            </a:xfrm>
            <a:prstGeom prst="parallelogram">
              <a:avLst>
                <a:gd name="adj" fmla="val 84109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255" name="Line 39"/>
            <p:cNvSpPr>
              <a:spLocks noChangeShapeType="1"/>
            </p:cNvSpPr>
            <p:nvPr/>
          </p:nvSpPr>
          <p:spPr bwMode="auto">
            <a:xfrm>
              <a:off x="1942" y="1383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6" name="Line 40"/>
            <p:cNvSpPr>
              <a:spLocks noChangeShapeType="1"/>
            </p:cNvSpPr>
            <p:nvPr/>
          </p:nvSpPr>
          <p:spPr bwMode="auto">
            <a:xfrm flipH="1">
              <a:off x="1895" y="1577"/>
              <a:ext cx="47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7" name="Rectangle 41"/>
            <p:cNvSpPr>
              <a:spLocks noChangeArrowheads="1"/>
            </p:cNvSpPr>
            <p:nvPr/>
          </p:nvSpPr>
          <p:spPr bwMode="auto">
            <a:xfrm>
              <a:off x="1822" y="1463"/>
              <a:ext cx="55" cy="11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258" name="Rectangle 42"/>
            <p:cNvSpPr>
              <a:spLocks noChangeArrowheads="1"/>
            </p:cNvSpPr>
            <p:nvPr/>
          </p:nvSpPr>
          <p:spPr bwMode="auto">
            <a:xfrm>
              <a:off x="1830" y="1497"/>
              <a:ext cx="42" cy="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8241" name="Rectangle 53"/>
          <p:cNvSpPr>
            <a:spLocks noChangeArrowheads="1"/>
          </p:cNvSpPr>
          <p:nvPr/>
        </p:nvSpPr>
        <p:spPr bwMode="auto">
          <a:xfrm>
            <a:off x="3763963" y="5881688"/>
            <a:ext cx="22764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Server</a:t>
            </a:r>
          </a:p>
          <a:p>
            <a:pPr algn="ctr" eaLnBrk="0" hangingPunct="0"/>
            <a:r>
              <a:rPr lang="zh-CN" altLang="en-US" sz="1800" b="1">
                <a:latin typeface="Times New Roman" panose="02020603050405020304" pitchFamily="18" charset="0"/>
                <a:ea typeface="黑体" panose="02010609060101010101" pitchFamily="49" charset="-122"/>
              </a:rPr>
              <a:t>（转发控制和记录）</a:t>
            </a:r>
          </a:p>
        </p:txBody>
      </p:sp>
      <p:pic>
        <p:nvPicPr>
          <p:cNvPr id="8242" name="Picture 2" descr="C:\Documents and Settings\Administrator\Local Settings\Temporary Internet Files\Content.IE5\SLIFLNE6\MC9002508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532188"/>
            <a:ext cx="5492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43" name="TextBox 38"/>
          <p:cNvSpPr txBox="1">
            <a:spLocks noChangeArrowheads="1"/>
          </p:cNvSpPr>
          <p:nvPr/>
        </p:nvSpPr>
        <p:spPr bwMode="auto">
          <a:xfrm>
            <a:off x="4354513" y="44942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400" b="1"/>
              <a:t>丢弃</a:t>
            </a:r>
          </a:p>
        </p:txBody>
      </p:sp>
      <p:pic>
        <p:nvPicPr>
          <p:cNvPr id="8244" name="Picture 4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505200"/>
            <a:ext cx="673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曲线连接符 102"/>
          <p:cNvCxnSpPr>
            <a:stCxn id="8254" idx="0"/>
          </p:cNvCxnSpPr>
          <p:nvPr/>
        </p:nvCxnSpPr>
        <p:spPr>
          <a:xfrm rot="16200000" flipV="1">
            <a:off x="4451351" y="4338637"/>
            <a:ext cx="641350" cy="5302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/>
          <p:cNvCxnSpPr>
            <a:stCxn id="8254" idx="1"/>
          </p:cNvCxnSpPr>
          <p:nvPr/>
        </p:nvCxnSpPr>
        <p:spPr>
          <a:xfrm rot="5400000" flipH="1" flipV="1">
            <a:off x="5203032" y="4287044"/>
            <a:ext cx="560387" cy="7143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7" name="TextBox 48"/>
          <p:cNvSpPr txBox="1">
            <a:spLocks noChangeArrowheads="1"/>
          </p:cNvSpPr>
          <p:nvPr/>
        </p:nvSpPr>
        <p:spPr bwMode="auto">
          <a:xfrm>
            <a:off x="5100638" y="413385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400" b="1"/>
              <a:t>延迟</a:t>
            </a:r>
          </a:p>
        </p:txBody>
      </p:sp>
      <p:sp>
        <p:nvSpPr>
          <p:cNvPr id="8248" name="TextBox 49"/>
          <p:cNvSpPr txBox="1">
            <a:spLocks noChangeArrowheads="1"/>
          </p:cNvSpPr>
          <p:nvPr/>
        </p:nvSpPr>
        <p:spPr bwMode="auto">
          <a:xfrm>
            <a:off x="5389563" y="4710113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400" b="1"/>
              <a:t>出错</a:t>
            </a:r>
          </a:p>
        </p:txBody>
      </p:sp>
      <p:cxnSp>
        <p:nvCxnSpPr>
          <p:cNvPr id="107" name="直接箭头连接符 106"/>
          <p:cNvCxnSpPr>
            <a:endCxn id="8275" idx="1"/>
          </p:cNvCxnSpPr>
          <p:nvPr/>
        </p:nvCxnSpPr>
        <p:spPr>
          <a:xfrm flipV="1">
            <a:off x="5307013" y="5030788"/>
            <a:ext cx="554037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标题 2"/>
          <p:cNvSpPr>
            <a:spLocks noGrp="1"/>
          </p:cNvSpPr>
          <p:nvPr>
            <p:ph type="title"/>
          </p:nvPr>
        </p:nvSpPr>
        <p:spPr>
          <a:xfrm>
            <a:off x="254000" y="333375"/>
            <a:ext cx="8229600" cy="922338"/>
          </a:xfrm>
        </p:spPr>
        <p:txBody>
          <a:bodyPr>
            <a:normAutofit/>
          </a:bodyPr>
          <a:lstStyle/>
          <a:p>
            <a:r>
              <a:rPr kumimoji="0"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TCP</a:t>
            </a:r>
            <a:r>
              <a:rPr kumimoji="0"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实验系统工作原理</a:t>
            </a:r>
            <a:endParaRPr kumimoji="0" lang="zh-CN" altLang="en-US" sz="3600" b="1" smtClean="0"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>
            <a:normAutofit fontScale="90000"/>
          </a:bodyPr>
          <a:lstStyle/>
          <a:p>
            <a:r>
              <a:rPr kumimoji="0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选择响应</a:t>
            </a:r>
            <a:r>
              <a:rPr kumimoji="0"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</a:t>
            </a:r>
            <a:r>
              <a:rPr kumimoji="0"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0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接收方的窗口</a:t>
            </a:r>
            <a:endParaRPr kumimoji="0" lang="zh-CN" altLang="en-US" sz="43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626" name="Picture 4" descr="基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>
            <a:normAutofit fontScale="90000"/>
          </a:bodyPr>
          <a:lstStyle/>
          <a:p>
            <a:r>
              <a:rPr kumimoji="0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发送方发送</a:t>
            </a:r>
            <a:r>
              <a:rPr kumimoji="0" lang="en-US" altLang="zh-CN" sz="3600" smtClean="0">
                <a:latin typeface="Arial" panose="020B0604020202020204" pitchFamily="34" charset="0"/>
                <a:ea typeface="黑体" panose="02010609060101010101" pitchFamily="49" charset="-122"/>
              </a:rPr>
              <a:t>Pkt(nextseqnum)</a:t>
            </a:r>
            <a:endParaRPr kumimoji="0" lang="en-US" altLang="zh-CN" sz="43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7650" name="Picture 3" descr="基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Line 4"/>
          <p:cNvSpPr>
            <a:spLocks noChangeShapeType="1"/>
          </p:cNvSpPr>
          <p:nvPr/>
        </p:nvSpPr>
        <p:spPr bwMode="auto">
          <a:xfrm>
            <a:off x="2700338" y="2420938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843213" y="3500438"/>
            <a:ext cx="1512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ahoma" panose="020B0604030504040204" pitchFamily="34" charset="0"/>
                <a:ea typeface="楷体" panose="02010609060101010101" pitchFamily="49" charset="-122"/>
              </a:rPr>
              <a:t>Pkt(nextseqnum)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8" descr="R收到nexts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>
            <a:normAutofit fontScale="90000"/>
          </a:bodyPr>
          <a:lstStyle/>
          <a:p>
            <a:r>
              <a:rPr kumimoji="0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接收方收到</a:t>
            </a:r>
            <a:r>
              <a:rPr kumimoji="0" lang="en-US" altLang="zh-CN" sz="3600" smtClean="0">
                <a:latin typeface="Arial" panose="020B0604020202020204" pitchFamily="34" charset="0"/>
                <a:ea typeface="黑体" panose="02010609060101010101" pitchFamily="49" charset="-122"/>
              </a:rPr>
              <a:t>Pkt(nextseqnum)</a:t>
            </a:r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，应答</a:t>
            </a:r>
            <a:endParaRPr kumimoji="0" lang="zh-CN" altLang="en-US" sz="43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2700338" y="3284538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2843213" y="3500438"/>
            <a:ext cx="1657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ahoma" panose="020B0604030504040204" pitchFamily="34" charset="0"/>
                <a:ea typeface="楷体" panose="02010609060101010101" pitchFamily="49" charset="-122"/>
              </a:rPr>
              <a:t>ACK(nextseqnum)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/>
          <a:lstStyle/>
          <a:p>
            <a:r>
              <a:rPr kumimoji="0"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发送方收到</a:t>
            </a:r>
            <a:r>
              <a:rPr kumimoji="0" lang="en-US" altLang="zh-CN" sz="3200" smtClean="0">
                <a:latin typeface="Arial" panose="020B0604020202020204" pitchFamily="34" charset="0"/>
                <a:ea typeface="黑体" panose="02010609060101010101" pitchFamily="49" charset="-122"/>
              </a:rPr>
              <a:t>ACK(nextseqnum)</a:t>
            </a:r>
            <a:r>
              <a:rPr kumimoji="0" lang="zh-CN" altLang="en-US" sz="3200" smtClean="0">
                <a:latin typeface="Arial" panose="020B0604020202020204" pitchFamily="34" charset="0"/>
                <a:ea typeface="黑体" panose="02010609060101010101" pitchFamily="49" charset="-122"/>
              </a:rPr>
              <a:t>，移动指针</a:t>
            </a:r>
          </a:p>
        </p:txBody>
      </p:sp>
      <p:pic>
        <p:nvPicPr>
          <p:cNvPr id="29698" name="Picture 7" descr="S收到Acknexts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/>
          <a:lstStyle/>
          <a:p>
            <a:r>
              <a:rPr kumimoji="0"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发送方重发</a:t>
            </a:r>
            <a:r>
              <a:rPr kumimoji="0"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Pkt(send_base)</a:t>
            </a:r>
            <a:endParaRPr kumimoji="0" lang="en-US" altLang="zh-CN" sz="32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0722" name="Picture 3" descr="S收到Acknexts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1187450" y="2781300"/>
            <a:ext cx="0" cy="172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331913" y="3716338"/>
            <a:ext cx="1655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ahoma" panose="020B0604030504040204" pitchFamily="34" charset="0"/>
                <a:ea typeface="楷体" panose="02010609060101010101" pitchFamily="49" charset="-122"/>
              </a:rPr>
              <a:t>Pkt(send_base)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/>
          <a:lstStyle/>
          <a:p>
            <a:r>
              <a:rPr kumimoji="0"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接收方收到</a:t>
            </a:r>
            <a:r>
              <a:rPr kumimoji="0"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Pkt(send_base)</a:t>
            </a:r>
            <a:r>
              <a:rPr kumimoji="0"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，应答</a:t>
            </a:r>
            <a:endParaRPr kumimoji="0" lang="zh-CN" altLang="en-US" sz="32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1746" name="Picture 3" descr="S收到Acknexts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1187450" y="2781300"/>
            <a:ext cx="0" cy="172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331913" y="3716338"/>
            <a:ext cx="1655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ahoma" panose="020B0604030504040204" pitchFamily="34" charset="0"/>
                <a:ea typeface="楷体" panose="02010609060101010101" pitchFamily="49" charset="-122"/>
              </a:rPr>
              <a:t>ACK(send_base)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/>
          <a:lstStyle/>
          <a:p>
            <a:r>
              <a:rPr kumimoji="0"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发送方收到</a:t>
            </a:r>
            <a:r>
              <a:rPr kumimoji="0"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ACK(send_base)</a:t>
            </a:r>
            <a:r>
              <a:rPr kumimoji="0"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，移动窗口</a:t>
            </a:r>
            <a:endParaRPr kumimoji="0" lang="zh-CN" altLang="en-US" sz="32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2770" name="Picture 6" descr="S收到Acknba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1042988" y="1773238"/>
            <a:ext cx="144462" cy="7191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3348038" y="1773238"/>
            <a:ext cx="144462" cy="7191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588" y="304800"/>
            <a:ext cx="8126412" cy="603250"/>
          </a:xfrm>
        </p:spPr>
        <p:txBody>
          <a:bodyPr/>
          <a:lstStyle/>
          <a:p>
            <a:r>
              <a:rPr kumimoji="0"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发送方发送新</a:t>
            </a:r>
            <a:r>
              <a:rPr kumimoji="0"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Pkt(send_base)</a:t>
            </a:r>
            <a:r>
              <a:rPr kumimoji="0"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，接收方应答</a:t>
            </a:r>
            <a:endParaRPr kumimoji="0" lang="zh-CN" altLang="en-US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3794" name="Picture 3" descr="S收到Acknba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Line 6"/>
          <p:cNvSpPr>
            <a:spLocks noChangeShapeType="1"/>
          </p:cNvSpPr>
          <p:nvPr/>
        </p:nvSpPr>
        <p:spPr bwMode="auto">
          <a:xfrm>
            <a:off x="1331913" y="2781300"/>
            <a:ext cx="0" cy="172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>
            <a:off x="1187450" y="2781300"/>
            <a:ext cx="0" cy="172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0" name="Rectangle 8"/>
          <p:cNvSpPr>
            <a:spLocks noChangeArrowheads="1"/>
          </p:cNvSpPr>
          <p:nvPr/>
        </p:nvSpPr>
        <p:spPr bwMode="auto">
          <a:xfrm>
            <a:off x="1187450" y="1844675"/>
            <a:ext cx="504825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  <p:sp>
        <p:nvSpPr>
          <p:cNvPr id="98311" name="Rectangle 9"/>
          <p:cNvSpPr>
            <a:spLocks noChangeArrowheads="1"/>
          </p:cNvSpPr>
          <p:nvPr/>
        </p:nvSpPr>
        <p:spPr bwMode="auto">
          <a:xfrm>
            <a:off x="3490913" y="1844675"/>
            <a:ext cx="504825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 autoUpdateAnimBg="0"/>
      <p:bldP spid="9831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kumimoji="0"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发送方收到新的</a:t>
            </a:r>
            <a:r>
              <a:rPr kumimoji="0"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ACK(send_base)</a:t>
            </a:r>
            <a:r>
              <a:rPr kumimoji="0"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，移动窗口</a:t>
            </a:r>
          </a:p>
        </p:txBody>
      </p:sp>
      <p:pic>
        <p:nvPicPr>
          <p:cNvPr id="34818" name="Picture 4" descr="S收到Acknbas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14438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kumimoji="0" lang="zh-CN" altLang="en-US" sz="4000" smtClean="0">
                <a:latin typeface="Arial" panose="020B0604020202020204" pitchFamily="34" charset="0"/>
                <a:ea typeface="黑体" panose="02010609060101010101" pitchFamily="49" charset="-122"/>
              </a:rPr>
              <a:t>发送方重发新的</a:t>
            </a:r>
            <a:r>
              <a:rPr kumimoji="0" lang="en-US" altLang="zh-CN" sz="4000" smtClean="0">
                <a:latin typeface="Arial" panose="020B0604020202020204" pitchFamily="34" charset="0"/>
                <a:ea typeface="黑体" panose="02010609060101010101" pitchFamily="49" charset="-122"/>
              </a:rPr>
              <a:t>Pkt(send_base)</a:t>
            </a:r>
          </a:p>
        </p:txBody>
      </p:sp>
      <p:pic>
        <p:nvPicPr>
          <p:cNvPr id="35842" name="Picture 4" descr="S收到Acknbas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14438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Line 5"/>
          <p:cNvSpPr>
            <a:spLocks noChangeShapeType="1"/>
          </p:cNvSpPr>
          <p:nvPr/>
        </p:nvSpPr>
        <p:spPr bwMode="auto">
          <a:xfrm>
            <a:off x="1908175" y="2781300"/>
            <a:ext cx="0" cy="15843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2051050" y="3573463"/>
            <a:ext cx="17287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ahoma" panose="020B0604030504040204" pitchFamily="34" charset="0"/>
                <a:ea typeface="楷体" panose="02010609060101010101" pitchFamily="49" charset="-122"/>
              </a:rPr>
              <a:t>Pkt(send_base)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>
            <a:normAutofit/>
          </a:bodyPr>
          <a:lstStyle/>
          <a:p>
            <a:r>
              <a:rPr kumimoji="0"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实验内容</a:t>
            </a:r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实现</a:t>
            </a:r>
            <a:r>
              <a:rPr kumimoji="0" lang="en-US" altLang="zh-CN" sz="2000" b="1" dirty="0" smtClean="0">
                <a:latin typeface="Georgia" panose="02040502050405020303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2000" b="1" dirty="0" smtClean="0">
                <a:latin typeface="Georgia" panose="02040502050405020303" pitchFamily="18" charset="0"/>
                <a:ea typeface="宋体" panose="02010600030101010101" pitchFamily="2" charset="-122"/>
              </a:rPr>
              <a:t>协议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端到端的</a:t>
            </a:r>
            <a:r>
              <a:rPr kumimoji="0" lang="zh-CN" altLang="en-US" sz="2000" b="1" dirty="0" smtClean="0">
                <a:solidFill>
                  <a:srgbClr val="00B05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可靠传输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：</a:t>
            </a:r>
            <a:r>
              <a:rPr kumimoji="0" lang="zh-CN" altLang="en-US" sz="2000" b="1" i="1" dirty="0" smtClean="0">
                <a:latin typeface="Georgia" panose="02040502050405020303" pitchFamily="18" charset="0"/>
                <a:ea typeface="宋体" panose="02010600030101010101" pitchFamily="2" charset="-122"/>
              </a:rPr>
              <a:t>数据包传送和确认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，及对各种</a:t>
            </a:r>
            <a:r>
              <a:rPr kumimoji="0" lang="zh-CN" altLang="en-US" sz="2000" b="1" i="1" dirty="0" smtClean="0">
                <a:latin typeface="Georgia" panose="02040502050405020303" pitchFamily="18" charset="0"/>
                <a:ea typeface="宋体" panose="02010600030101010101" pitchFamily="2" charset="-122"/>
              </a:rPr>
              <a:t>传输错误的处理；优秀：选择响应</a:t>
            </a: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Java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编程：实现</a:t>
            </a:r>
            <a:r>
              <a:rPr kumimoji="0" lang="en-US" altLang="zh-CN" sz="2000" dirty="0" err="1" smtClean="0">
                <a:latin typeface="Georgia" panose="02040502050405020303" pitchFamily="18" charset="0"/>
                <a:ea typeface="宋体" panose="02010600030101010101" pitchFamily="2" charset="-122"/>
              </a:rPr>
              <a:t>TCP_Sender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类和</a:t>
            </a:r>
            <a:r>
              <a:rPr kumimoji="0" lang="en-US" altLang="zh-CN" sz="2000" dirty="0" err="1" smtClean="0">
                <a:latin typeface="Georgia" panose="02040502050405020303" pitchFamily="18" charset="0"/>
                <a:ea typeface="宋体" panose="02010600030101010101" pitchFamily="2" charset="-122"/>
              </a:rPr>
              <a:t>TCP_Receiver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类，进阶实现：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RDT2.0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6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分）</a:t>
            </a:r>
            <a:r>
              <a:rPr kumimoji="0" lang="en-US" altLang="zh-CN" sz="2000" b="1" dirty="0" smtClean="0">
                <a:latin typeface="Georgia" panose="02040502050405020303" pitchFamily="18" charset="0"/>
                <a:ea typeface="宋体" panose="02010600030101010101" pitchFamily="2" charset="-122"/>
              </a:rPr>
              <a:t> -&gt;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RDT2.2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9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分）</a:t>
            </a:r>
            <a:r>
              <a:rPr kumimoji="0" lang="en-US" altLang="zh-CN" sz="2000" b="1" dirty="0" smtClean="0">
                <a:latin typeface="Georgia" panose="02040502050405020303" pitchFamily="18" charset="0"/>
                <a:ea typeface="宋体" panose="02010600030101010101" pitchFamily="2" charset="-122"/>
              </a:rPr>
              <a:t> -&gt; 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RDT3.0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000" b="1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12</a:t>
            </a:r>
            <a:r>
              <a:rPr kumimoji="0" lang="zh-CN" altLang="en-US" sz="2000" b="1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分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1" dirty="0" smtClean="0">
                <a:latin typeface="Georgia" panose="02040502050405020303" pitchFamily="18" charset="0"/>
                <a:ea typeface="宋体" panose="02010600030101010101" pitchFamily="2" charset="-122"/>
              </a:rPr>
              <a:t> -&gt; 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RDT4.0 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选择响应协议（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18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分）</a:t>
            </a:r>
            <a:endParaRPr kumimoji="0" lang="en-US" altLang="zh-CN" sz="2000" b="1" dirty="0" smtClean="0">
              <a:solidFill>
                <a:srgbClr val="FF0000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实验报告要求：从实验数据文件中自己说明实现了相关功能</a:t>
            </a: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调试：设置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首部中的</a:t>
            </a:r>
            <a:r>
              <a:rPr kumimoji="0" lang="en-US" altLang="zh-CN" sz="2000" dirty="0" err="1" smtClean="0">
                <a:latin typeface="Georgia" panose="02040502050405020303" pitchFamily="18" charset="0"/>
                <a:ea typeface="宋体" panose="02010600030101010101" pitchFamily="2" charset="-122"/>
              </a:rPr>
              <a:t>eFlag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指明支持处理的错误类型，包括：</a:t>
            </a: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buFont typeface="Georgia" panose="02040502050405020303" pitchFamily="18" charset="0"/>
              <a:buNone/>
            </a:pP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buFont typeface="Georgia" panose="02040502050405020303" pitchFamily="18" charset="0"/>
              <a:buNone/>
            </a:pP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buFont typeface="Georgia" panose="02040502050405020303" pitchFamily="18" charset="0"/>
              <a:buNone/>
            </a:pP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buFont typeface="Georgia" panose="02040502050405020303" pitchFamily="18" charset="0"/>
              <a:buNone/>
            </a:pP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服务器端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Log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日志：记录所有数据包的传输（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DATA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ACK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）</a:t>
            </a: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成绩评定：实验报告 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+ Log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文件 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+ </a:t>
            </a:r>
            <a:r>
              <a:rPr kumimoji="0" lang="en-US" altLang="zh-CN" sz="2000" dirty="0" err="1" smtClean="0">
                <a:latin typeface="Georgia" panose="02040502050405020303" pitchFamily="18" charset="0"/>
                <a:ea typeface="宋体" panose="02010600030101010101" pitchFamily="2" charset="-122"/>
              </a:rPr>
              <a:t>recvData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文件＋代码包</a:t>
            </a: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评定准则：在报告中，通过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代码及</a:t>
            </a:r>
            <a:r>
              <a:rPr kumimoji="0" lang="en-US" altLang="zh-CN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Log </a:t>
            </a:r>
            <a:r>
              <a:rPr kumimoji="0" lang="zh-CN" altLang="en-US" sz="2000" dirty="0" smtClean="0">
                <a:latin typeface="Georgia" panose="02040502050405020303" pitchFamily="18" charset="0"/>
                <a:ea typeface="宋体" panose="02010600030101010101" pitchFamily="2" charset="-122"/>
              </a:rPr>
              <a:t>文件证明实现了每项要求的功能</a:t>
            </a:r>
            <a:endParaRPr kumimoji="0" lang="en-US" altLang="zh-CN" sz="20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endParaRPr kumimoji="0" lang="zh-CN" altLang="en-US" sz="2400" dirty="0" smtClean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640956"/>
            <a:ext cx="6480720" cy="2308324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0.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信道无差错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1.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只出错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2.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只丢包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3.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只延迟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4.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出错 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/ 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丢包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5.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出错 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/ 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延迟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6.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丢包 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/ 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延迟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7.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出错 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/ 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丢包 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</a:rPr>
              <a:t>/ 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延迟</a:t>
            </a:r>
            <a:endParaRPr lang="en-US" altLang="zh-CN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接收方收到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应答，移动窗口</a:t>
            </a:r>
          </a:p>
        </p:txBody>
      </p:sp>
      <p:pic>
        <p:nvPicPr>
          <p:cNvPr id="36866" name="Picture 4" descr="S收到Acknbas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14438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Line 5"/>
          <p:cNvSpPr>
            <a:spLocks noChangeShapeType="1"/>
          </p:cNvSpPr>
          <p:nvPr/>
        </p:nvSpPr>
        <p:spPr bwMode="auto">
          <a:xfrm flipV="1">
            <a:off x="1908175" y="2924175"/>
            <a:ext cx="0" cy="15128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2051050" y="3573463"/>
            <a:ext cx="17287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ahoma" panose="020B0604030504040204" pitchFamily="34" charset="0"/>
                <a:ea typeface="楷体" panose="02010609060101010101" pitchFamily="49" charset="-122"/>
              </a:rPr>
              <a:t>ACK(send_base)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835150" y="4508500"/>
            <a:ext cx="433388" cy="7207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4140200" y="4508500"/>
            <a:ext cx="433388" cy="7207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nimBg="1" autoUpdateAnimBg="0"/>
      <p:bldP spid="10138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接收方移动窗口后</a:t>
            </a:r>
          </a:p>
        </p:txBody>
      </p:sp>
      <p:pic>
        <p:nvPicPr>
          <p:cNvPr id="37890" name="Picture 4" descr="S收到Acknbas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发送方收到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ACK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，移动窗口</a:t>
            </a:r>
          </a:p>
        </p:txBody>
      </p:sp>
      <p:pic>
        <p:nvPicPr>
          <p:cNvPr id="38914" name="Picture 4" descr="S收到Acknbas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7463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1763713" y="1844675"/>
            <a:ext cx="504825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4067175" y="1844675"/>
            <a:ext cx="504825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发送方移动窗口后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一致状态</a:t>
            </a:r>
            <a:r>
              <a:rPr kumimoji="0"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9938" name="Picture 4" descr="S收到Acknbas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14438"/>
            <a:ext cx="88931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Line 5"/>
          <p:cNvSpPr>
            <a:spLocks noChangeShapeType="1"/>
          </p:cNvSpPr>
          <p:nvPr/>
        </p:nvSpPr>
        <p:spPr bwMode="auto">
          <a:xfrm>
            <a:off x="2339975" y="2636838"/>
            <a:ext cx="0" cy="1800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4500563" y="2565400"/>
            <a:ext cx="0" cy="1800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47650"/>
            <a:ext cx="6600825" cy="66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0" lang="zh-CN" altLang="en-US" sz="4000" dirty="0">
                <a:latin typeface="Arial" charset="0"/>
                <a:ea typeface="黑体" charset="0"/>
              </a:rPr>
              <a:t>选择响应协议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41438"/>
            <a:ext cx="4127500" cy="4751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上层数据到达 </a:t>
            </a:r>
            <a:r>
              <a:rPr kumimoji="0"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:</a:t>
            </a:r>
            <a:endParaRPr kumimoji="0" lang="en-US" altLang="zh-CN" sz="2800" smtClean="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如果窗口中的下一个序号可用，发送分组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timeout(n):</a:t>
            </a:r>
          </a:p>
          <a:p>
            <a:pPr>
              <a:lnSpc>
                <a:spcPct val="90000"/>
              </a:lnSpc>
            </a:pP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第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n</a:t>
            </a: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个计时器</a:t>
            </a:r>
            <a:r>
              <a:rPr kumimoji="0" lang="zh-CN" altLang="en-US" sz="2400" smtClean="0">
                <a:solidFill>
                  <a:schemeClr val="hlink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超时</a:t>
            </a:r>
          </a:p>
          <a:p>
            <a:pPr>
              <a:lnSpc>
                <a:spcPct val="90000"/>
              </a:lnSpc>
            </a:pP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重发分组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n, </a:t>
            </a: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计时器复位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ACK(n) </a:t>
            </a:r>
            <a:r>
              <a:rPr kumimoji="0" lang="zh-CN" altLang="en-US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到达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[sendbase,sendbase+N]:</a:t>
            </a:r>
          </a:p>
          <a:p>
            <a:pPr>
              <a:lnSpc>
                <a:spcPct val="90000"/>
              </a:lnSpc>
            </a:pP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标记分组 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n </a:t>
            </a: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已经收到</a:t>
            </a:r>
          </a:p>
          <a:p>
            <a:pPr>
              <a:lnSpc>
                <a:spcPct val="90000"/>
              </a:lnSpc>
            </a:pP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如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n</a:t>
            </a: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unACKed</a:t>
            </a: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分组中的最小值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kumimoji="0" lang="zh-CN" altLang="en-US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将窗口下沿前推到下一个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unACKed seq #</a:t>
            </a:r>
            <a:endParaRPr kumimoji="0" lang="en-US" altLang="zh-CN" sz="28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95300" y="1268413"/>
            <a:ext cx="3932238" cy="53292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2987675" y="1052513"/>
            <a:ext cx="1098550" cy="457200"/>
            <a:chOff x="0" y="0"/>
            <a:chExt cx="692" cy="288"/>
          </a:xfrm>
        </p:grpSpPr>
        <p:sp>
          <p:nvSpPr>
            <p:cNvPr id="40970" name="Rectangle 6"/>
            <p:cNvSpPr>
              <a:spLocks noChangeArrowheads="1"/>
            </p:cNvSpPr>
            <p:nvPr/>
          </p:nvSpPr>
          <p:spPr bwMode="auto">
            <a:xfrm>
              <a:off x="27" y="71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0971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>
                  <a:latin typeface="Comic Sans MS" panose="030F0702030302020204" pitchFamily="66" charset="0"/>
                  <a:ea typeface="黑体" panose="02010609060101010101" pitchFamily="49" charset="-122"/>
                </a:rPr>
                <a:t>发送方</a:t>
              </a:r>
              <a:endParaRPr kumimoji="0"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4787900" y="1341438"/>
            <a:ext cx="41052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分组</a:t>
            </a:r>
            <a:r>
              <a:rPr kumimoji="0" lang="en-US" altLang="zh-CN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</a:t>
            </a:r>
            <a:r>
              <a:rPr kumimoji="0"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到达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[rcvbase, rcvbase+N-1]</a:t>
            </a:r>
            <a:endParaRPr kumimoji="0" lang="en-US" altLang="zh-CN">
              <a:solidFill>
                <a:srgbClr val="3333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发送 </a:t>
            </a:r>
            <a:r>
              <a:rPr kumimoji="0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ACK(n)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失序</a:t>
            </a:r>
            <a:r>
              <a:rPr kumimoji="0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: </a:t>
            </a: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缓存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有序</a:t>
            </a:r>
            <a:r>
              <a:rPr kumimoji="0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: </a:t>
            </a: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递交到上层 </a:t>
            </a:r>
            <a:r>
              <a:rPr kumimoji="0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</a:t>
            </a: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同时递交缓存中的其他有序分组</a:t>
            </a:r>
            <a:r>
              <a:rPr kumimoji="0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), </a:t>
            </a: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将窗口左沿前推到下一个尚未收到的分组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[rcvbase-N,rcvbase-1]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虽然接收方曾经确认，但仍然需要</a:t>
            </a:r>
            <a:r>
              <a:rPr kumimoji="0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ACK(n)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其他情况</a:t>
            </a:r>
            <a:r>
              <a:rPr kumimoji="0" lang="en-US" altLang="zh-CN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:</a:t>
            </a:r>
            <a:r>
              <a:rPr kumimoji="0"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忽略分组</a:t>
            </a:r>
            <a:endParaRPr kumimoji="0" lang="zh-CN" altLang="en-US" sz="18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4643438" y="1268413"/>
            <a:ext cx="4321175" cy="53292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grpSp>
        <p:nvGrpSpPr>
          <p:cNvPr id="40967" name="Group 10"/>
          <p:cNvGrpSpPr>
            <a:grpSpLocks/>
          </p:cNvGrpSpPr>
          <p:nvPr/>
        </p:nvGrpSpPr>
        <p:grpSpPr bwMode="auto">
          <a:xfrm>
            <a:off x="7235825" y="1027113"/>
            <a:ext cx="1304925" cy="457200"/>
            <a:chOff x="0" y="0"/>
            <a:chExt cx="822" cy="288"/>
          </a:xfrm>
        </p:grpSpPr>
        <p:sp>
          <p:nvSpPr>
            <p:cNvPr id="40968" name="Rectangle 11"/>
            <p:cNvSpPr>
              <a:spLocks noChangeArrowheads="1"/>
            </p:cNvSpPr>
            <p:nvPr/>
          </p:nvSpPr>
          <p:spPr bwMode="auto">
            <a:xfrm>
              <a:off x="0" y="89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0969" name="Text Box 12"/>
            <p:cNvSpPr txBox="1">
              <a:spLocks noChangeArrowheads="1"/>
            </p:cNvSpPr>
            <p:nvPr/>
          </p:nvSpPr>
          <p:spPr bwMode="auto">
            <a:xfrm>
              <a:off x="63" y="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>
                  <a:latin typeface="Comic Sans MS" panose="030F0702030302020204" pitchFamily="66" charset="0"/>
                  <a:ea typeface="黑体" panose="02010609060101010101" pitchFamily="49" charset="-122"/>
                </a:rPr>
                <a:t>接收方</a:t>
              </a:r>
              <a:endParaRPr kumimoji="0"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16013" y="247650"/>
            <a:ext cx="6600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0"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挑战：拥塞控制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5288" y="981075"/>
            <a:ext cx="82804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代码要求：</a:t>
            </a:r>
            <a:endParaRPr kumimoji="0" lang="en-US" altLang="zh-CN" sz="3200" dirty="0">
              <a:latin typeface="黑体" panose="02010609060101010101" pitchFamily="49" charset="-122"/>
              <a:ea typeface="Heiti SC Light" pitchFamily="1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必须：慢开始、加法增大、拥塞避免、乘法减小，即</a:t>
            </a:r>
            <a:r>
              <a:rPr kumimoji="0"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Songti SC Regular" pitchFamily="1" charset="-122"/>
              </a:rPr>
              <a:t>TCP Reno</a:t>
            </a: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kumimoji="0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Songti SC Regular" pitchFamily="1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可选：快重传、快恢复，即</a:t>
            </a:r>
            <a:r>
              <a:rPr kumimoji="0"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Songti SC Regular" pitchFamily="1" charset="-122"/>
              </a:rPr>
              <a:t>TCP Reno</a:t>
            </a: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kumimoji="0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Songti SC Regular" pitchFamily="1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zh-CN" sz="3200" dirty="0">
              <a:latin typeface="黑体" panose="02010609060101010101" pitchFamily="49" charset="-122"/>
              <a:ea typeface="Heiti SC Light" pitchFamily="1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报告要求</a:t>
            </a:r>
            <a:endParaRPr kumimoji="0" lang="en-US" altLang="zh-CN" sz="3200" dirty="0">
              <a:latin typeface="黑体" panose="02010609060101010101" pitchFamily="49" charset="-122"/>
              <a:ea typeface="Heiti SC Light" pitchFamily="1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必须在报告中根据代码和运行的</a:t>
            </a:r>
            <a:r>
              <a:rPr kumimoji="0"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Songti SC Regular" pitchFamily="1" charset="-122"/>
              </a:rPr>
              <a:t>Trace</a:t>
            </a: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文件说明“慢开始、加法增大、拥塞避免、乘法减小”如何实现及其在</a:t>
            </a:r>
            <a:r>
              <a:rPr kumimoji="0"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Songti SC Regular" pitchFamily="1" charset="-122"/>
              </a:rPr>
              <a:t>Trace</a:t>
            </a: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文件中的反映</a:t>
            </a:r>
            <a:endParaRPr kumimoji="0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Songti SC Regular" pitchFamily="1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16013" y="247650"/>
            <a:ext cx="6600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>
            <a:normAutofit fontScale="975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zh-CN" altLang="en-US" sz="4000" dirty="0" smtClean="0">
                <a:latin typeface="Arial" charset="0"/>
                <a:ea typeface="黑体" charset="0"/>
              </a:rPr>
              <a:t>实验环境配置</a:t>
            </a:r>
            <a:endParaRPr kumimoji="0" lang="zh-CN" altLang="en-US" sz="4000" dirty="0">
              <a:latin typeface="Arial" charset="0"/>
              <a:ea typeface="黑体" charset="0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611188" y="1193800"/>
            <a:ext cx="7777162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kumimoji="0"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jdk-6-6u45-windows-i586 .</a:t>
            </a:r>
            <a:r>
              <a:rPr kumimoji="0"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exe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课程资源库里有</a:t>
            </a:r>
            <a:endParaRPr kumimoji="0"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注意必须使用</a:t>
            </a:r>
            <a:r>
              <a:rPr kumimoji="0"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kumimoji="0"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jdk6</a:t>
            </a: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，因为有部分类和后续的</a:t>
            </a:r>
            <a:r>
              <a:rPr kumimoji="0"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J2SE</a:t>
            </a: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版本不兼容</a:t>
            </a:r>
            <a:endParaRPr kumimoji="0"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配置</a:t>
            </a:r>
            <a:r>
              <a:rPr kumimoji="0"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windows</a:t>
            </a: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环境变量</a:t>
            </a:r>
            <a:endParaRPr kumimoji="0"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参考以下的网页照做即可</a:t>
            </a:r>
            <a:endParaRPr kumimoji="0"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https</a:t>
            </a:r>
            <a:r>
              <a:rPr kumimoji="0"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://jingyan.baidu.com/article/925f8cb836b26ac0dde0569e.html</a:t>
            </a:r>
          </a:p>
        </p:txBody>
      </p:sp>
    </p:spTree>
    <p:extLst>
      <p:ext uri="{BB962C8B-B14F-4D97-AF65-F5344CB8AC3E}">
        <p14:creationId xmlns:p14="http://schemas.microsoft.com/office/powerpoint/2010/main" val="2375209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矩形 1"/>
          <p:cNvSpPr>
            <a:spLocks noChangeArrowheads="1"/>
          </p:cNvSpPr>
          <p:nvPr/>
        </p:nvSpPr>
        <p:spPr bwMode="auto">
          <a:xfrm>
            <a:off x="611188" y="1193800"/>
            <a:ext cx="7777162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16013" y="247650"/>
            <a:ext cx="6600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>
            <a:normAutofit fontScale="975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4000" dirty="0" smtClean="0">
                <a:latin typeface="Arial" charset="0"/>
                <a:ea typeface="黑体" charset="0"/>
              </a:rPr>
              <a:t>IDE</a:t>
            </a:r>
            <a:r>
              <a:rPr kumimoji="0" lang="zh-CN" altLang="en-US" sz="4000" dirty="0" smtClean="0">
                <a:latin typeface="Arial" charset="0"/>
                <a:ea typeface="黑体" charset="0"/>
              </a:rPr>
              <a:t>配置</a:t>
            </a:r>
            <a:endParaRPr kumimoji="0" lang="zh-CN" altLang="en-US" sz="4000" dirty="0">
              <a:latin typeface="Arial" charset="0"/>
              <a:ea typeface="黑体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940664"/>
            <a:ext cx="82804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推荐使用</a:t>
            </a:r>
            <a:r>
              <a:rPr kumimoji="0" lang="en-US" altLang="zh-CN" sz="3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ECLIPSE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课程资源库里</a:t>
            </a:r>
            <a:endParaRPr kumimoji="0" lang="en-US" altLang="zh-CN" sz="32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最新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版本</a:t>
            </a:r>
            <a:r>
              <a:rPr kumimoji="0"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Eclipse SDK(64bit)_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1@258711.exe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安装该版本必须先装最新的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JAVASE11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jdk-11.0.1_windows-x64_bin</a:t>
            </a:r>
            <a:r>
              <a:rPr kumimoji="0"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，从网上下载</a:t>
            </a:r>
            <a:endParaRPr kumimoji="0"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安装界面</a:t>
            </a:r>
            <a:r>
              <a:rPr kumimoji="0"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首先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选择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Eclipse IDE for Java Developers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，后续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Project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对话框课都不选，然后点击下一步直到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Finish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Eclipse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Window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下的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Preference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里的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Java-&gt;Installed JREs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中添加你安装的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JRE6</a:t>
            </a:r>
            <a:r>
              <a:rPr kumimoji="0"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，并选为默认的</a:t>
            </a:r>
            <a:r>
              <a:rPr kumimoji="0"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JRE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55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矩形 1"/>
          <p:cNvSpPr>
            <a:spLocks noChangeArrowheads="1"/>
          </p:cNvSpPr>
          <p:nvPr/>
        </p:nvSpPr>
        <p:spPr bwMode="auto">
          <a:xfrm>
            <a:off x="611188" y="1193800"/>
            <a:ext cx="7777162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解压出</a:t>
            </a:r>
            <a:r>
              <a:rPr kumimoji="0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TCP_Test_2019.rar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将工程根目录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TCP_Test</a:t>
            </a: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导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入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clipse</a:t>
            </a: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（勾选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projects into workspace</a:t>
            </a: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kumimoji="0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TCP_TestSys.jar</a:t>
            </a: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类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库加入到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Project Properties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Java Build Path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Libraries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Add JARs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endParaRPr kumimoji="0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加入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后整个代码里不在显示错误符号</a:t>
            </a:r>
            <a:endParaRPr kumimoji="0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运行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TestRun.java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检验是否配置成功</a:t>
            </a:r>
            <a:endParaRPr kumimoji="0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由于运行后会绑定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TCP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端口，因此每次于运行结束后，需要手动在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Console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界面结束程序，释放</a:t>
            </a:r>
            <a:r>
              <a:rPr kumimoji="0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TCP</a:t>
            </a:r>
            <a:r>
              <a:rPr kumimoji="0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端口。</a:t>
            </a:r>
            <a:endParaRPr kumimoji="0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16013" y="247650"/>
            <a:ext cx="6600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>
            <a:normAutofit fontScale="975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4000" dirty="0" smtClean="0">
                <a:latin typeface="Arial" charset="0"/>
                <a:ea typeface="黑体" charset="0"/>
              </a:rPr>
              <a:t>Eclipse</a:t>
            </a:r>
            <a:r>
              <a:rPr kumimoji="0" lang="zh-CN" altLang="en-US" sz="4000" dirty="0" smtClean="0">
                <a:latin typeface="Arial" charset="0"/>
                <a:ea typeface="黑体" charset="0"/>
              </a:rPr>
              <a:t>配置</a:t>
            </a:r>
            <a:endParaRPr kumimoji="0" lang="zh-CN" altLang="en-US" sz="4000" dirty="0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16013" y="247650"/>
            <a:ext cx="6600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0"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拥塞控制用到的</a:t>
            </a:r>
            <a:r>
              <a:rPr kumimoji="0" lang="en-US" altLang="zh-CN" sz="39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Retrans</a:t>
            </a:r>
            <a:r>
              <a:rPr kumimoji="0"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</a:p>
        </p:txBody>
      </p:sp>
      <p:pic>
        <p:nvPicPr>
          <p:cNvPr id="44034" name="图片 3" descr="屏幕快照 2015-12-29 下午6.2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981075"/>
            <a:ext cx="72009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93037" cy="766762"/>
          </a:xfrm>
        </p:spPr>
        <p:txBody>
          <a:bodyPr>
            <a:normAutofit/>
          </a:bodyPr>
          <a:lstStyle/>
          <a:p>
            <a:pPr algn="ctr"/>
            <a:r>
              <a:rPr kumimoji="0"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可靠数据传输：信道模型</a:t>
            </a:r>
          </a:p>
        </p:txBody>
      </p:sp>
      <p:pic>
        <p:nvPicPr>
          <p:cNvPr id="10242" name="Picture 3" descr="rdt_p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365375"/>
            <a:ext cx="59690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95288" y="27813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发送方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7667625" y="29257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接收方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23850" y="1196975"/>
            <a:ext cx="41036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rdt_send():</a:t>
            </a:r>
            <a:r>
              <a:rPr kumimoji="0" lang="en-US" altLang="zh-CN" sz="1800" b="1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0" lang="zh-CN" altLang="en-US" sz="1800" b="1">
                <a:latin typeface="Comic Sans MS" panose="030F0702030302020204" pitchFamily="66" charset="0"/>
                <a:ea typeface="黑体" panose="02010609060101010101" pitchFamily="49" charset="-122"/>
              </a:rPr>
              <a:t>由上层进行调用 </a:t>
            </a:r>
            <a:r>
              <a:rPr kumimoji="0" lang="en-US" altLang="zh-CN" sz="1800" b="1">
                <a:latin typeface="Comic Sans MS" panose="030F0702030302020204" pitchFamily="66" charset="0"/>
                <a:ea typeface="黑体" panose="02010609060101010101" pitchFamily="49" charset="-122"/>
              </a:rPr>
              <a:t>(</a:t>
            </a:r>
            <a:r>
              <a:rPr kumimoji="0" lang="zh-CN" altLang="en-US" sz="1800" b="1">
                <a:latin typeface="Comic Sans MS" panose="030F0702030302020204" pitchFamily="66" charset="0"/>
                <a:ea typeface="黑体" panose="02010609060101010101" pitchFamily="49" charset="-122"/>
              </a:rPr>
              <a:t>如应用进程</a:t>
            </a:r>
            <a:r>
              <a:rPr kumimoji="0" lang="en-US" altLang="zh-CN" sz="1800" b="1">
                <a:latin typeface="Comic Sans MS" panose="030F0702030302020204" pitchFamily="66" charset="0"/>
                <a:ea typeface="黑体" panose="02010609060101010101" pitchFamily="49" charset="-122"/>
              </a:rPr>
              <a:t>). </a:t>
            </a:r>
            <a:r>
              <a:rPr kumimoji="0" lang="zh-CN" altLang="en-US" sz="1800" b="1">
                <a:latin typeface="Comic Sans MS" panose="030F0702030302020204" pitchFamily="66" charset="0"/>
                <a:ea typeface="黑体" panose="02010609060101010101" pitchFamily="49" charset="-122"/>
              </a:rPr>
              <a:t>将数据传入发送方并由其传给接收方的上层</a:t>
            </a:r>
            <a:endParaRPr kumimoji="0" lang="zh-CN" altLang="en-US" b="1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323850" y="1212850"/>
            <a:ext cx="4048125" cy="1400175"/>
            <a:chOff x="240" y="942"/>
            <a:chExt cx="2370" cy="882"/>
          </a:xfrm>
        </p:grpSpPr>
        <p:sp>
          <p:nvSpPr>
            <p:cNvPr id="10262" name="Line 9"/>
            <p:cNvSpPr>
              <a:spLocks noChangeShapeType="1"/>
            </p:cNvSpPr>
            <p:nvPr/>
          </p:nvSpPr>
          <p:spPr bwMode="auto">
            <a:xfrm>
              <a:off x="942" y="1500"/>
              <a:ext cx="174" cy="3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Rectangle 10"/>
            <p:cNvSpPr>
              <a:spLocks noChangeArrowheads="1"/>
            </p:cNvSpPr>
            <p:nvPr/>
          </p:nvSpPr>
          <p:spPr bwMode="auto">
            <a:xfrm>
              <a:off x="240" y="942"/>
              <a:ext cx="2370" cy="5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76225" y="4094163"/>
            <a:ext cx="3762375" cy="1862137"/>
            <a:chOff x="174" y="2760"/>
            <a:chExt cx="2370" cy="1173"/>
          </a:xfrm>
        </p:grpSpPr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udt_send():</a:t>
              </a:r>
              <a:r>
                <a:rPr kumimoji="0" lang="en-US" altLang="zh-CN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 </a:t>
              </a:r>
              <a:r>
                <a:rPr kumimoji="0" lang="zh-CN" altLang="en-US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由</a:t>
              </a:r>
              <a:r>
                <a:rPr kumimoji="0" lang="en-US" altLang="zh-CN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rdt</a:t>
              </a:r>
              <a:r>
                <a:rPr kumimoji="0" lang="zh-CN" altLang="en-US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调用</a:t>
              </a:r>
              <a:r>
                <a:rPr kumimoji="0" lang="en-US" altLang="zh-CN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,</a:t>
              </a:r>
            </a:p>
            <a:p>
              <a:pPr eaLnBrk="0" hangingPunct="0"/>
              <a:r>
                <a:rPr kumimoji="0" lang="zh-CN" altLang="en-US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将分组通过不可靠的信道传到接收方</a:t>
              </a:r>
              <a:endParaRPr kumimoji="0" lang="zh-CN" altLang="en-US" b="1"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grpSp>
          <p:nvGrpSpPr>
            <p:cNvPr id="1025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1026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075113"/>
            <a:ext cx="3965575" cy="1803400"/>
            <a:chOff x="3101" y="2748"/>
            <a:chExt cx="2498" cy="1038"/>
          </a:xfrm>
        </p:grpSpPr>
        <p:sp>
          <p:nvSpPr>
            <p:cNvPr id="10254" name="Text Box 17"/>
            <p:cNvSpPr txBox="1">
              <a:spLocks noChangeArrowheads="1"/>
            </p:cNvSpPr>
            <p:nvPr/>
          </p:nvSpPr>
          <p:spPr bwMode="auto">
            <a:xfrm>
              <a:off x="3101" y="3369"/>
              <a:ext cx="24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rdt_rcv():</a:t>
              </a:r>
              <a:r>
                <a:rPr kumimoji="0" lang="en-US" altLang="zh-CN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 </a:t>
              </a:r>
              <a:r>
                <a:rPr kumimoji="0" lang="zh-CN" altLang="en-US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当分组到达接收方时调用</a:t>
              </a:r>
              <a:endParaRPr kumimoji="0" lang="zh-CN" altLang="en-US" b="1"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grpSp>
          <p:nvGrpSpPr>
            <p:cNvPr id="10255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10256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7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32363" y="1196975"/>
            <a:ext cx="3527425" cy="1349375"/>
            <a:chOff x="3138" y="926"/>
            <a:chExt cx="2370" cy="850"/>
          </a:xfrm>
        </p:grpSpPr>
        <p:sp>
          <p:nvSpPr>
            <p:cNvPr id="1025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deliver_data():</a:t>
              </a:r>
              <a:r>
                <a:rPr kumimoji="0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0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由 </a:t>
              </a:r>
              <a:r>
                <a:rPr kumimoji="0" lang="en-US" altLang="zh-CN" sz="1800" b="1">
                  <a:latin typeface="Comic Sans MS" panose="030F0702030302020204" pitchFamily="66" charset="0"/>
                  <a:ea typeface="黑体" panose="02010609060101010101" pitchFamily="49" charset="-122"/>
                </a:rPr>
                <a:t>rdt</a:t>
              </a:r>
              <a:r>
                <a:rPr kumimoji="0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调用将数据递交给上层</a:t>
              </a:r>
              <a:endParaRPr kumimoji="0"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251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1025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935037"/>
          </a:xfrm>
        </p:spPr>
        <p:txBody>
          <a:bodyPr>
            <a:normAutofit/>
          </a:bodyPr>
          <a:lstStyle/>
          <a:p>
            <a:pPr marL="109538" indent="0" algn="ctr">
              <a:buFont typeface="Georgia" charset="0"/>
              <a:buNone/>
              <a:defRPr/>
            </a:pPr>
            <a:r>
              <a:rPr kumimoji="0" lang="en-US" altLang="zh-CN" sz="44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ea typeface="宋体" charset="0"/>
              </a:rPr>
              <a:t>Thank You</a:t>
            </a:r>
            <a:endParaRPr kumimoji="0" lang="zh-C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eorgia" charset="0"/>
              <a:ea typeface="宋体" charset="0"/>
            </a:endParaRP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663825"/>
            <a:ext cx="25923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58800"/>
          </a:xfrm>
        </p:spPr>
        <p:txBody>
          <a:bodyPr/>
          <a:lstStyle/>
          <a:p>
            <a:r>
              <a:rPr kumimoji="0"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系统类库</a:t>
            </a:r>
            <a:r>
              <a:rPr kumimoji="0"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UML</a:t>
            </a:r>
            <a:r>
              <a:rPr kumimoji="0"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125538"/>
            <a:ext cx="9180513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25413"/>
            <a:ext cx="25209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084888" y="1844675"/>
            <a:ext cx="2519362" cy="5762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2950" y="3789363"/>
            <a:ext cx="1943100" cy="503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264275" y="2420938"/>
            <a:ext cx="179388" cy="24844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7019925" y="4292600"/>
            <a:ext cx="1044575" cy="6127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TextBox 12"/>
          <p:cNvSpPr txBox="1">
            <a:spLocks noChangeArrowheads="1"/>
          </p:cNvSpPr>
          <p:nvPr/>
        </p:nvSpPr>
        <p:spPr bwMode="auto">
          <a:xfrm>
            <a:off x="5867400" y="4905375"/>
            <a:ext cx="2125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FF0000"/>
                </a:solidFill>
              </a:rPr>
              <a:t>实验内容需要完成的部分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51538" y="4905375"/>
            <a:ext cx="2005012" cy="8302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01000" cy="608012"/>
          </a:xfrm>
        </p:spPr>
        <p:txBody>
          <a:bodyPr/>
          <a:lstStyle/>
          <a:p>
            <a:pPr algn="ctr"/>
            <a:r>
              <a:rPr kumimoji="0"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RDT1.0: </a:t>
            </a:r>
            <a:r>
              <a:rPr kumimoji="0"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在</a:t>
            </a:r>
            <a:r>
              <a:rPr kumimoji="0" lang="zh-CN" altLang="en-US" sz="32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可靠信道</a:t>
            </a:r>
            <a:r>
              <a:rPr kumimoji="0"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上进行可靠的数据传输</a:t>
            </a:r>
          </a:p>
        </p:txBody>
      </p:sp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323850" y="1125538"/>
            <a:ext cx="803116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657225" indent="-246063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kumimoji="0" lang="zh-CN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假设</a:t>
            </a:r>
            <a:r>
              <a:rPr kumimoji="0" lang="en-US" altLang="zh-CN" sz="2800">
                <a:latin typeface="Comic Sans MS" panose="030F0702030302020204" pitchFamily="66" charset="0"/>
              </a:rPr>
              <a:t>: </a:t>
            </a:r>
            <a:r>
              <a:rPr kumimoji="0" lang="zh-CN" altLang="en-US" sz="2800"/>
              <a:t>所依赖的信道非常可靠</a:t>
            </a:r>
          </a:p>
          <a:p>
            <a:pPr lvl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kumimoji="0" lang="zh-CN" altLang="en-US" sz="2600">
                <a:solidFill>
                  <a:schemeClr val="accent2"/>
                </a:solidFill>
              </a:rPr>
              <a:t>不可能有位错</a:t>
            </a:r>
          </a:p>
          <a:p>
            <a:pPr lvl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kumimoji="0" lang="zh-CN" altLang="en-US" sz="2600">
                <a:solidFill>
                  <a:schemeClr val="accent2"/>
                </a:solidFill>
              </a:rPr>
              <a:t>不会丢失数据</a:t>
            </a: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kumimoji="0" lang="zh-CN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方法</a:t>
            </a:r>
            <a:r>
              <a:rPr kumimoji="0" lang="en-US" altLang="zh-CN" sz="2800">
                <a:latin typeface="Comic Sans MS" panose="030F0702030302020204" pitchFamily="66" charset="0"/>
              </a:rPr>
              <a:t>: </a:t>
            </a:r>
            <a:r>
              <a:rPr kumimoji="0" lang="zh-CN" altLang="en-US" sz="2800"/>
              <a:t>分别为发送方和接收方建立 </a:t>
            </a:r>
            <a:r>
              <a:rPr kumimoji="0" lang="en-US" altLang="zh-CN" sz="2800"/>
              <a:t>FSMs</a:t>
            </a:r>
          </a:p>
          <a:p>
            <a:pPr lvl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kumimoji="0" lang="zh-CN" altLang="en-US" sz="2600">
                <a:solidFill>
                  <a:schemeClr val="accent2"/>
                </a:solidFill>
              </a:rPr>
              <a:t>发送方将数据送入所依赖的信道</a:t>
            </a:r>
          </a:p>
          <a:p>
            <a:pPr lvl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kumimoji="0" lang="zh-CN" altLang="en-US" sz="2600">
                <a:solidFill>
                  <a:schemeClr val="accent2"/>
                </a:solidFill>
              </a:rPr>
              <a:t>接收方从所依赖的信道读出数据</a:t>
            </a:r>
          </a:p>
        </p:txBody>
      </p:sp>
      <p:pic>
        <p:nvPicPr>
          <p:cNvPr id="12291" name="Picture 4" descr="rdt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22788"/>
            <a:ext cx="8785225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4525" y="1484313"/>
            <a:ext cx="3240088" cy="8302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例子：</a:t>
            </a:r>
            <a:r>
              <a:rPr lang="en-US" altLang="zh-CN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hlinkClick r:id="rId3" action="ppaction://hlinkfile"/>
              </a:rPr>
              <a:t>Sender_1.0</a:t>
            </a:r>
            <a:endParaRPr lang="en-US" altLang="zh-CN" sz="2400" b="1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</a:t>
            </a:r>
            <a:r>
              <a:rPr lang="en-US" altLang="zh-CN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hlinkClick r:id="rId4" action="ppaction://hlinkfile"/>
              </a:rPr>
              <a:t>Receiver_1.0</a:t>
            </a:r>
            <a:endParaRPr lang="zh-CN" altLang="en-US" sz="2400" b="1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24525" y="1412875"/>
            <a:ext cx="3240088" cy="1008063"/>
          </a:xfrm>
          <a:prstGeom prst="roundRect">
            <a:avLst/>
          </a:prstGeom>
          <a:noFill/>
          <a:ln w="730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3112"/>
          </a:xfrm>
        </p:spPr>
        <p:txBody>
          <a:bodyPr/>
          <a:lstStyle/>
          <a:p>
            <a:pPr algn="ctr"/>
            <a:r>
              <a:rPr kumimoji="0"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</a:rPr>
              <a:t>RDT2.0: </a:t>
            </a:r>
            <a:r>
              <a:rPr kumimoji="0"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信道上可能出现</a:t>
            </a:r>
            <a:r>
              <a:rPr kumimoji="0" lang="zh-CN" altLang="en-US" sz="36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方正姚体" panose="02010601030101010101" pitchFamily="2" charset="-122"/>
              </a:rPr>
              <a:t>位错</a:t>
            </a: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250825" y="1003300"/>
            <a:ext cx="8507413" cy="5305425"/>
          </a:xfrm>
        </p:spPr>
        <p:txBody>
          <a:bodyPr/>
          <a:lstStyle/>
          <a:p>
            <a:r>
              <a:rPr kumimoji="0" lang="zh-CN" altLang="en-US" b="1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假设</a:t>
            </a:r>
            <a:r>
              <a:rPr kumimoji="0"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: </a:t>
            </a:r>
          </a:p>
          <a:p>
            <a:pPr lvl="1"/>
            <a:r>
              <a:rPr kumimoji="0" lang="zh-CN" altLang="en-US" smtClean="0">
                <a:solidFill>
                  <a:schemeClr val="tx1"/>
                </a:solidFill>
                <a:latin typeface="Comic Sans MS" panose="030F0702030302020204" pitchFamily="66" charset="0"/>
                <a:ea typeface="Songti SC Regular" pitchFamily="1" charset="-122"/>
              </a:rPr>
              <a:t>底层信道传输过程中，个别数据包的某些字节可能发生位错</a:t>
            </a:r>
            <a:endParaRPr kumimoji="0" lang="en-US" altLang="zh-CN" smtClean="0">
              <a:latin typeface="Comic Sans MS" panose="030F0702030302020204" pitchFamily="66" charset="0"/>
              <a:ea typeface="Songti SC Regular" pitchFamily="1" charset="-122"/>
            </a:endParaRPr>
          </a:p>
          <a:p>
            <a:r>
              <a:rPr kumimoji="0" lang="zh-CN" altLang="en-US" b="1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方法</a:t>
            </a:r>
            <a:r>
              <a:rPr kumimoji="0"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: </a:t>
            </a:r>
          </a:p>
          <a:p>
            <a:pPr lvl="1"/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使用校验和算法检查数据包的正确性（发送前计算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/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接收后校验）</a:t>
            </a:r>
            <a:endParaRPr kumimoji="0" lang="en-US" altLang="zh-CN" smtClean="0">
              <a:solidFill>
                <a:schemeClr val="tx1"/>
              </a:solidFill>
              <a:latin typeface="Georgia" panose="02040502050405020303" pitchFamily="18" charset="0"/>
              <a:ea typeface="Songti SC Regular" pitchFamily="1" charset="-122"/>
            </a:endParaRPr>
          </a:p>
          <a:p>
            <a:pPr lvl="1"/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完成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CheckSum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类中的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computeChkSum()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方法</a:t>
            </a:r>
            <a:endParaRPr kumimoji="0" lang="en-US" altLang="zh-CN" smtClean="0">
              <a:solidFill>
                <a:schemeClr val="tx1"/>
              </a:solidFill>
              <a:latin typeface="Georgia" panose="02040502050405020303" pitchFamily="18" charset="0"/>
              <a:ea typeface="Songti SC Regular" pitchFamily="1" charset="-122"/>
            </a:endParaRPr>
          </a:p>
          <a:p>
            <a:pPr lvl="1">
              <a:buFont typeface="Georgia" panose="02040502050405020303" pitchFamily="18" charset="0"/>
              <a:buNone/>
            </a:pP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（</a:t>
            </a:r>
            <a:r>
              <a:rPr kumimoji="0" lang="zh-CN" altLang="en-US" smtClean="0">
                <a:solidFill>
                  <a:srgbClr val="FF0000"/>
                </a:solidFill>
                <a:latin typeface="Georgia" panose="02040502050405020303" pitchFamily="18" charset="0"/>
                <a:ea typeface="Songti SC Regular" pitchFamily="1" charset="-122"/>
              </a:rPr>
              <a:t>注意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：只需校验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TCP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首部中的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seq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、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ack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和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sum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，及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TCP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数据字段；校验和计算涉及数据类型的转换，而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 Java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中没有</a:t>
            </a:r>
            <a:r>
              <a:rPr kumimoji="0" lang="en-US" altLang="zh-CN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unsigned</a:t>
            </a:r>
            <a:r>
              <a:rPr kumimoji="0" lang="zh-CN" altLang="en-US" smtClean="0">
                <a:solidFill>
                  <a:schemeClr val="tx1"/>
                </a:solidFill>
                <a:latin typeface="Georgia" panose="02040502050405020303" pitchFamily="18" charset="0"/>
                <a:ea typeface="Songti SC Regular" pitchFamily="1" charset="-122"/>
              </a:rPr>
              <a:t>类型，需要特殊处理）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0188" y="44450"/>
            <a:ext cx="8229600" cy="635000"/>
          </a:xfrm>
        </p:spPr>
        <p:txBody>
          <a:bodyPr/>
          <a:lstStyle/>
          <a:p>
            <a:r>
              <a:rPr kumimoji="0" lang="en-US" altLang="zh-CN" sz="3200" smtClean="0">
                <a:latin typeface="Arial" panose="020B0604020202020204" pitchFamily="34" charset="0"/>
                <a:ea typeface="黑体" panose="02010609060101010101" pitchFamily="49" charset="-122"/>
              </a:rPr>
              <a:t>RDT2.0:</a:t>
            </a:r>
            <a:r>
              <a:rPr kumimoji="0" lang="en-US" altLang="zh-CN" sz="4000" smtClean="0">
                <a:latin typeface="Arial" panose="020B0604020202020204" pitchFamily="34" charset="0"/>
              </a:rPr>
              <a:t> </a:t>
            </a:r>
            <a:r>
              <a:rPr kumimoji="0" lang="zh-CN" altLang="en-US" sz="3200" smtClean="0">
                <a:latin typeface="Arial" panose="020B0604020202020204" pitchFamily="34" charset="0"/>
                <a:ea typeface="黑体" panose="02010609060101010101" pitchFamily="49" charset="-122"/>
              </a:rPr>
              <a:t>有限状态机定义</a:t>
            </a:r>
          </a:p>
        </p:txBody>
      </p:sp>
      <p:pic>
        <p:nvPicPr>
          <p:cNvPr id="14338" name="Picture 3" descr="rdt20_s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62150"/>
            <a:ext cx="55102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4" descr="rdt20_rcv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509713"/>
            <a:ext cx="2544763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547813" y="1268413"/>
            <a:ext cx="177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发送方</a:t>
            </a:r>
            <a:r>
              <a:rPr kumimoji="0" lang="en-US" altLang="zh-CN" b="1">
                <a:latin typeface="Comic Sans MS" panose="030F0702030302020204" pitchFamily="66" charset="0"/>
                <a:ea typeface="黑体" panose="02010609060101010101" pitchFamily="49" charset="-122"/>
              </a:rPr>
              <a:t>FSM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156325" y="981075"/>
            <a:ext cx="177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接收方</a:t>
            </a:r>
            <a:r>
              <a:rPr kumimoji="0" lang="en-US" altLang="zh-CN" b="1">
                <a:latin typeface="Comic Sans MS" panose="030F0702030302020204" pitchFamily="66" charset="0"/>
                <a:ea typeface="黑体" panose="02010609060101010101" pitchFamily="49" charset="-122"/>
              </a:rPr>
              <a:t>FSM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RDT2.0</a:t>
            </a:r>
            <a:r>
              <a:rPr kumimoji="0"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有一个致命的缺点</a:t>
            </a:r>
            <a:r>
              <a:rPr kumimoji="0"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341438"/>
            <a:ext cx="4105275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0"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0"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ACK/NAK</a:t>
            </a:r>
            <a:r>
              <a:rPr kumimoji="0" lang="en-US" altLang="zh-CN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报文出错</a:t>
            </a:r>
            <a:r>
              <a:rPr kumimoji="0" lang="en-US" altLang="zh-CN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kumimoji="0" lang="en-US" altLang="zh-CN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0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发送方将不会知道接收端发生了什么</a:t>
            </a:r>
            <a:r>
              <a:rPr kumimoji="0"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r>
              <a:rPr kumimoji="0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假如进行重传</a:t>
            </a:r>
            <a:r>
              <a:rPr kumimoji="0"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可能发生数据重复</a:t>
            </a:r>
            <a:endParaRPr kumimoji="0" lang="zh-CN" altLang="en-US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kumimoji="0" lang="zh-CN" altLang="en-US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怎么办</a:t>
            </a:r>
            <a:r>
              <a:rPr kumimoji="0"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?</a:t>
            </a:r>
          </a:p>
          <a:p>
            <a:r>
              <a:rPr kumimoji="0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发送 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ACK/NAK</a:t>
            </a:r>
            <a:r>
              <a:rPr kumimoji="0"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来回应接收方的 </a:t>
            </a:r>
            <a:r>
              <a:rPr kumimoji="0" lang="en-US" altLang="zh-CN" sz="2400" smtClean="0">
                <a:latin typeface="Comic Sans MS" panose="030F0702030302020204" pitchFamily="66" charset="0"/>
                <a:ea typeface="黑体" panose="02010609060101010101" pitchFamily="49" charset="-122"/>
              </a:rPr>
              <a:t>ACK/NAK?</a:t>
            </a:r>
          </a:p>
          <a:p>
            <a:pPr lvl="1"/>
            <a:r>
              <a:rPr kumimoji="0" lang="zh-CN" altLang="en-US" sz="2000" smtClean="0">
                <a:latin typeface="黑体" panose="02010609060101010101" pitchFamily="49" charset="-122"/>
                <a:ea typeface="楷体" panose="02010609060101010101" pitchFamily="49" charset="-122"/>
              </a:rPr>
              <a:t>那么如果发送方的</a:t>
            </a:r>
            <a:r>
              <a:rPr kumimoji="0" lang="zh-CN" altLang="en-US" sz="2000" smtClean="0">
                <a:latin typeface="Comic Sans MS" panose="030F0702030302020204" pitchFamily="66" charset="0"/>
                <a:ea typeface="楷体" panose="02010609060101010101" pitchFamily="49" charset="-122"/>
              </a:rPr>
              <a:t> </a:t>
            </a:r>
            <a:r>
              <a:rPr kumimoji="0" lang="en-US" altLang="zh-CN" sz="2000" smtClean="0">
                <a:latin typeface="Comic Sans MS" panose="030F0702030302020204" pitchFamily="66" charset="0"/>
                <a:ea typeface="楷体" panose="02010609060101010101" pitchFamily="49" charset="-122"/>
              </a:rPr>
              <a:t>ACK/NAK</a:t>
            </a:r>
            <a:r>
              <a:rPr kumimoji="0" lang="en-US" altLang="zh-CN" sz="2000" smtClean="0">
                <a:latin typeface="黑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000" smtClean="0">
                <a:latin typeface="黑体" panose="02010609060101010101" pitchFamily="49" charset="-122"/>
                <a:ea typeface="楷体" panose="02010609060101010101" pitchFamily="49" charset="-122"/>
              </a:rPr>
              <a:t>丢失</a:t>
            </a:r>
            <a:r>
              <a:rPr kumimoji="0" lang="en-US" altLang="zh-CN" sz="2000" smtClean="0">
                <a:latin typeface="黑体" panose="02010609060101010101" pitchFamily="49" charset="-122"/>
                <a:ea typeface="楷体" panose="02010609060101010101" pitchFamily="49" charset="-122"/>
              </a:rPr>
              <a:t>?</a:t>
            </a:r>
          </a:p>
          <a:p>
            <a:r>
              <a:rPr kumimoji="0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重传</a:t>
            </a:r>
            <a:r>
              <a:rPr kumimoji="0"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0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但可能导致重传了正确的分组</a:t>
            </a:r>
            <a:r>
              <a:rPr kumimoji="0"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kumimoji="0" lang="en-US" altLang="zh-CN" sz="28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7888" y="1341438"/>
            <a:ext cx="4127500" cy="26193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6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管理重复的问题</a:t>
            </a:r>
            <a:r>
              <a:rPr kumimoji="0" lang="en-US" altLang="zh-CN" sz="26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  <a:p>
            <a:pPr>
              <a:lnSpc>
                <a:spcPct val="90000"/>
              </a:lnSpc>
            </a:pPr>
            <a:r>
              <a:rPr kumimoji="0"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发送方给每个分组加上</a:t>
            </a:r>
            <a:r>
              <a:rPr kumimoji="0" lang="en-US" altLang="zh-CN" sz="2200" smtClean="0">
                <a:latin typeface="Comic Sans MS" panose="030F0702030302020204" pitchFamily="66" charset="0"/>
                <a:ea typeface="黑体" panose="02010609060101010101" pitchFamily="49" charset="-122"/>
              </a:rPr>
              <a:t>sequence number</a:t>
            </a:r>
            <a:r>
              <a:rPr kumimoji="0" lang="zh-CN" altLang="en-US" sz="2200" smtClean="0"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kumimoji="0"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序号）</a:t>
            </a:r>
          </a:p>
          <a:p>
            <a:pPr>
              <a:lnSpc>
                <a:spcPct val="90000"/>
              </a:lnSpc>
            </a:pPr>
            <a:r>
              <a:rPr kumimoji="0"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kumimoji="0" lang="en-US" altLang="zh-CN" sz="2200" smtClean="0">
                <a:latin typeface="Comic Sans MS" panose="030F0702030302020204" pitchFamily="66" charset="0"/>
                <a:ea typeface="黑体" panose="02010609060101010101" pitchFamily="49" charset="-122"/>
              </a:rPr>
              <a:t>ACK/NAK</a:t>
            </a:r>
            <a:r>
              <a:rPr kumimoji="0"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丢失出错，发送方则重传</a:t>
            </a:r>
            <a:r>
              <a:rPr kumimoji="0" lang="zh-CN" altLang="en-US" sz="2200" smtClean="0">
                <a:solidFill>
                  <a:schemeClr val="hlink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当前</a:t>
            </a:r>
            <a:r>
              <a:rPr kumimoji="0" lang="zh-CN" altLang="en-US" sz="220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</a:p>
          <a:p>
            <a:pPr>
              <a:lnSpc>
                <a:spcPct val="90000"/>
              </a:lnSpc>
            </a:pPr>
            <a:r>
              <a:rPr kumimoji="0"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接收方丢弃重复的分组 </a:t>
            </a:r>
            <a:r>
              <a:rPr kumimoji="0" lang="en-US" altLang="zh-CN" sz="220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不向上递交</a:t>
            </a:r>
            <a:r>
              <a:rPr kumimoji="0" lang="en-US" altLang="zh-CN" sz="22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983163" y="5103813"/>
            <a:ext cx="320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 sz="2000" b="1">
                <a:latin typeface="Comic Sans MS" panose="030F0702030302020204" pitchFamily="66" charset="0"/>
                <a:ea typeface="黑体" panose="02010609060101010101" pitchFamily="49" charset="-122"/>
              </a:rPr>
              <a:t>发送方法送一个分组，然后等待接收方的响应</a:t>
            </a:r>
            <a:endParaRPr kumimoji="0" lang="en-US" altLang="zh-CN" sz="2000" b="1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0" hangingPunct="0"/>
            <a:r>
              <a:rPr kumimoji="0" lang="zh-CN" altLang="en-US" sz="2000" b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例子代码：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CDT 2.1</a:t>
            </a:r>
            <a:endParaRPr kumimoji="0"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845050" y="4772025"/>
            <a:ext cx="3324225" cy="1752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5003800" y="4832350"/>
            <a:ext cx="2232025" cy="400050"/>
            <a:chOff x="0" y="0"/>
            <a:chExt cx="1038" cy="252"/>
          </a:xfrm>
        </p:grpSpPr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0" y="56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140" y="0"/>
              <a:ext cx="7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2000" b="1">
                  <a:solidFill>
                    <a:srgbClr val="FF0000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停等策略</a:t>
              </a:r>
              <a:endParaRPr kumimoji="0"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0" grpId="0" build="p" autoUpdateAnimBg="0"/>
      <p:bldP spid="70661" grpId="0" autoUpdateAnimBg="0"/>
      <p:bldP spid="70662" grpId="0" animBg="1" autoUpdateAnimBg="0"/>
    </p:bldLst>
  </p:timing>
</p:sld>
</file>

<file path=ppt/theme/theme1.xml><?xml version="1.0" encoding="utf-8"?>
<a:theme xmlns:a="http://schemas.openxmlformats.org/drawingml/2006/main" name="Diamond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Diamond.thmx</Template>
  <TotalTime>1107</TotalTime>
  <Words>1772</Words>
  <Application>Microsoft Office PowerPoint</Application>
  <PresentationFormat>全屏显示(4:3)</PresentationFormat>
  <Paragraphs>301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Heiti SC Light</vt:lpstr>
      <vt:lpstr>Songti SC Regular</vt:lpstr>
      <vt:lpstr>方正姚体</vt:lpstr>
      <vt:lpstr>黑体</vt:lpstr>
      <vt:lpstr>楷体</vt:lpstr>
      <vt:lpstr>宋体</vt:lpstr>
      <vt:lpstr>Arial</vt:lpstr>
      <vt:lpstr>Calibri</vt:lpstr>
      <vt:lpstr>Comic Sans MS</vt:lpstr>
      <vt:lpstr>Georgia</vt:lpstr>
      <vt:lpstr>Symbol</vt:lpstr>
      <vt:lpstr>Tahoma</vt:lpstr>
      <vt:lpstr>Times New Roman</vt:lpstr>
      <vt:lpstr>Trebuchet MS</vt:lpstr>
      <vt:lpstr>Wingdings</vt:lpstr>
      <vt:lpstr>Diamond</vt:lpstr>
      <vt:lpstr>Computer Networks – Expeiment – TCP</vt:lpstr>
      <vt:lpstr>TCP实验系统工作原理</vt:lpstr>
      <vt:lpstr>实验内容</vt:lpstr>
      <vt:lpstr>可靠数据传输：信道模型</vt:lpstr>
      <vt:lpstr>系统类库UML图</vt:lpstr>
      <vt:lpstr>RDT1.0: 在可靠信道上进行可靠的数据传输</vt:lpstr>
      <vt:lpstr>RDT2.0: 信道上可能出现位错</vt:lpstr>
      <vt:lpstr>RDT2.0: 有限状态机定义</vt:lpstr>
      <vt:lpstr>RDT2.0 有一个致命的缺点!</vt:lpstr>
      <vt:lpstr>RDT2.1:管理出错的ACK/NAK，发送方</vt:lpstr>
      <vt:lpstr>RDT2.1:管理出错的ACK/NAK，接收方</vt:lpstr>
      <vt:lpstr>RDT2.2</vt:lpstr>
      <vt:lpstr>RDT2.2: 无 NAK的协议</vt:lpstr>
      <vt:lpstr>RDT3.0: 通道上可能出错和丢失数据</vt:lpstr>
      <vt:lpstr>RDT3.0 发送方</vt:lpstr>
      <vt:lpstr>RDT3.0: 接收方</vt:lpstr>
      <vt:lpstr>计时器的使用</vt:lpstr>
      <vt:lpstr>成绩评定</vt:lpstr>
      <vt:lpstr>选择响应协议(Select Response)</vt:lpstr>
      <vt:lpstr>选择响应: 发送方, 接收方的窗口</vt:lpstr>
      <vt:lpstr>发送方发送Pkt(nextseqnum)</vt:lpstr>
      <vt:lpstr>接收方收到Pkt(nextseqnum)，应答</vt:lpstr>
      <vt:lpstr>发送方收到ACK(nextseqnum)，移动指针</vt:lpstr>
      <vt:lpstr>发送方重发Pkt(send_base)</vt:lpstr>
      <vt:lpstr>接收方收到Pkt(send_base)，应答</vt:lpstr>
      <vt:lpstr>发送方收到ACK(send_base)，移动窗口</vt:lpstr>
      <vt:lpstr>发送方发送新Pkt(send_base)，接收方应答</vt:lpstr>
      <vt:lpstr>发送方收到新的ACK(send_base)，移动窗口</vt:lpstr>
      <vt:lpstr>发送方重发新的Pkt(send_base)</vt:lpstr>
      <vt:lpstr>接收方收到,应答，移动窗口</vt:lpstr>
      <vt:lpstr>接收方移动窗口后</vt:lpstr>
      <vt:lpstr>发送方收到ACK，移动窗口</vt:lpstr>
      <vt:lpstr>发送方移动窗口后(一致状态)</vt:lpstr>
      <vt:lpstr>选择响应协议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OUC_CS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TCP协议实验讲解</dc:title>
  <dc:creator>Boson Yang</dc:creator>
  <cp:lastModifiedBy>HONG ALAN</cp:lastModifiedBy>
  <cp:revision>83</cp:revision>
  <dcterms:created xsi:type="dcterms:W3CDTF">2012-12-13T01:07:51Z</dcterms:created>
  <dcterms:modified xsi:type="dcterms:W3CDTF">2018-10-18T09:52:20Z</dcterms:modified>
</cp:coreProperties>
</file>