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5" r:id="rId4"/>
    <p:sldId id="274" r:id="rId5"/>
    <p:sldId id="276" r:id="rId6"/>
    <p:sldId id="277" r:id="rId7"/>
    <p:sldId id="282" r:id="rId8"/>
    <p:sldId id="283" r:id="rId9"/>
    <p:sldId id="279" r:id="rId10"/>
    <p:sldId id="280" r:id="rId11"/>
    <p:sldId id="281"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760" autoAdjust="0"/>
  </p:normalViewPr>
  <p:slideViewPr>
    <p:cSldViewPr snapToGrid="0">
      <p:cViewPr varScale="1">
        <p:scale>
          <a:sx n="53" d="100"/>
          <a:sy n="53" d="100"/>
        </p:scale>
        <p:origin x="3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92B44-A593-4D34-9C76-F2683FDDBA9C}" type="datetimeFigureOut">
              <a:rPr lang="en-US" smtClean="0"/>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BEFF2-26DE-486F-B69D-203798810ACB}" type="slidenum">
              <a:rPr lang="en-US" smtClean="0"/>
              <a:t>‹#›</a:t>
            </a:fld>
            <a:endParaRPr lang="en-US"/>
          </a:p>
        </p:txBody>
      </p:sp>
    </p:spTree>
    <p:extLst>
      <p:ext uri="{BB962C8B-B14F-4D97-AF65-F5344CB8AC3E}">
        <p14:creationId xmlns:p14="http://schemas.microsoft.com/office/powerpoint/2010/main" val="420873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build the dashboard using Power BI and Excel. The point of this was to get familiar with something new to me, so I restricted myself to only using them (even when I could have done aspects of it in Python or Tableau so much easier.)</a:t>
            </a:r>
          </a:p>
          <a:p>
            <a:r>
              <a:rPr lang="en-US" dirty="0"/>
              <a:t>This restriction came with a tradeoff, as Power BI is pretty restrictive. It currently does not allow changes to tick labels. I have found evidence online that it used to allow tick label changes however, so it became a bit frustrating. So please keep this in mind when seeing aspects like the “bn” for billion at the end of some of the numbers. It was either that or Power BI would list out the whole number, so this was the better option.</a:t>
            </a:r>
          </a:p>
          <a:p>
            <a:r>
              <a:rPr lang="en-US" dirty="0"/>
              <a:t>Any pivots or changes I wanted to make display the data better had to be done through Power Query instead of the main Power BI, creating a separation between the moving parts of the program. For an ADHD brain like mine, this led to a lot of “what was I doing again?”</a:t>
            </a:r>
          </a:p>
          <a:p>
            <a:r>
              <a:rPr lang="en-US" dirty="0"/>
              <a:t>Though I did like creativity needed to get some of the visuals together.</a:t>
            </a:r>
          </a:p>
        </p:txBody>
      </p:sp>
      <p:sp>
        <p:nvSpPr>
          <p:cNvPr id="4" name="Slide Number Placeholder 3"/>
          <p:cNvSpPr>
            <a:spLocks noGrp="1"/>
          </p:cNvSpPr>
          <p:nvPr>
            <p:ph type="sldNum" sz="quarter" idx="5"/>
          </p:nvPr>
        </p:nvSpPr>
        <p:spPr/>
        <p:txBody>
          <a:bodyPr/>
          <a:lstStyle/>
          <a:p>
            <a:fld id="{256BEFF2-26DE-486F-B69D-203798810ACB}" type="slidenum">
              <a:rPr lang="en-US" smtClean="0"/>
              <a:t>3</a:t>
            </a:fld>
            <a:endParaRPr lang="en-US"/>
          </a:p>
        </p:txBody>
      </p:sp>
    </p:spTree>
    <p:extLst>
      <p:ext uri="{BB962C8B-B14F-4D97-AF65-F5344CB8AC3E}">
        <p14:creationId xmlns:p14="http://schemas.microsoft.com/office/powerpoint/2010/main" val="32434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51FC-7E76-80B3-28C1-A719B6851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DA98D-22AB-663A-C241-932EB8735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D64D8-0B1B-1E92-4E81-3B38E5012469}"/>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5" name="Footer Placeholder 4">
            <a:extLst>
              <a:ext uri="{FF2B5EF4-FFF2-40B4-BE49-F238E27FC236}">
                <a16:creationId xmlns:a16="http://schemas.microsoft.com/office/drawing/2014/main" id="{75473FE4-4134-5275-F159-C4258E7D5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3467-92E0-FF80-F7C5-18177C65F6BF}"/>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18037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9A13-F22C-A71B-A574-1F4C54151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46610-1962-F41C-3FBF-33B585C8F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95E12-C022-B6E5-7268-7C6072613383}"/>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5" name="Footer Placeholder 4">
            <a:extLst>
              <a:ext uri="{FF2B5EF4-FFF2-40B4-BE49-F238E27FC236}">
                <a16:creationId xmlns:a16="http://schemas.microsoft.com/office/drawing/2014/main" id="{23FAFC5C-9680-7494-770E-2049ABDB7F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0CAB0-636F-003C-5E51-9BACAF62D287}"/>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339510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E2463-3793-A3CF-8949-A3D51EAC7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68D98A-D0C6-64F6-BCC3-42C0D17AEF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2E3B-154D-5677-EEB6-84C0E9B17F81}"/>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5" name="Footer Placeholder 4">
            <a:extLst>
              <a:ext uri="{FF2B5EF4-FFF2-40B4-BE49-F238E27FC236}">
                <a16:creationId xmlns:a16="http://schemas.microsoft.com/office/drawing/2014/main" id="{A6B2C968-3C81-AB51-124E-1D3CD6408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EC66A-A3BB-A32D-04A3-58B85AA90E9E}"/>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13472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011C-C849-3680-63EE-8ADFFE654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BEC79-A57F-781A-98CF-14A9C6E02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F3EDB-F148-1631-9977-0437A0CEDC1B}"/>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5" name="Footer Placeholder 4">
            <a:extLst>
              <a:ext uri="{FF2B5EF4-FFF2-40B4-BE49-F238E27FC236}">
                <a16:creationId xmlns:a16="http://schemas.microsoft.com/office/drawing/2014/main" id="{9A354C67-900E-9ADE-4ED2-D3438BFE0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44436-C486-832C-C9F9-0593B37A84FF}"/>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15479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7555-8C23-00D9-9172-55C7D3FD0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18A4B7-7FC6-D06F-E33E-AD4203AE2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C36EAD-C419-C564-283C-A8445EB6788A}"/>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5" name="Footer Placeholder 4">
            <a:extLst>
              <a:ext uri="{FF2B5EF4-FFF2-40B4-BE49-F238E27FC236}">
                <a16:creationId xmlns:a16="http://schemas.microsoft.com/office/drawing/2014/main" id="{AC4D8C00-0085-5B60-80FA-0FA23E402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81A20-EDE5-C63A-97DE-5E43033CA8F4}"/>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313182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424C5-15D2-14D8-CAF7-13E065C6B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1C417-1552-7BA6-2C4F-9C7DED92F4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01447-000D-6A35-477E-B86C864F4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D03E7-0CF8-B899-3241-B0812EAC5464}"/>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6" name="Footer Placeholder 5">
            <a:extLst>
              <a:ext uri="{FF2B5EF4-FFF2-40B4-BE49-F238E27FC236}">
                <a16:creationId xmlns:a16="http://schemas.microsoft.com/office/drawing/2014/main" id="{3C9217BC-774A-FF88-2A6E-BE9F4033E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9CD42-5401-9E5A-761B-CFCFD8276881}"/>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92803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D3BB-F1DC-A1E2-7D4C-BD54AFCD07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EDE17C-221D-42E5-BB31-39AAD8B45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274F8-2B8A-D3F2-AE7A-299C1F23D0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55A5F7-D149-0E08-7926-49FA4CCF9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438A8-E10F-2294-D013-5C0F05415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58853-F4E4-09C6-FE01-6782E18286CF}"/>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8" name="Footer Placeholder 7">
            <a:extLst>
              <a:ext uri="{FF2B5EF4-FFF2-40B4-BE49-F238E27FC236}">
                <a16:creationId xmlns:a16="http://schemas.microsoft.com/office/drawing/2014/main" id="{27202C2E-DF64-AA97-57AB-2E068E216A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E839A8-705A-C788-561B-F0A87E7CF4C4}"/>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256496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CA77-4D62-6EA9-C685-65D394F3FF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670A5-665B-53B1-55C0-85B3F2AE1519}"/>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4" name="Footer Placeholder 3">
            <a:extLst>
              <a:ext uri="{FF2B5EF4-FFF2-40B4-BE49-F238E27FC236}">
                <a16:creationId xmlns:a16="http://schemas.microsoft.com/office/drawing/2014/main" id="{DDEDA194-725F-12BD-4BAB-A079F3167C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1A4BE9-8D57-4EAA-D3AD-E761B93D5B22}"/>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83197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41F492-D571-534B-B67C-61B92B72AB59}"/>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3" name="Footer Placeholder 2">
            <a:extLst>
              <a:ext uri="{FF2B5EF4-FFF2-40B4-BE49-F238E27FC236}">
                <a16:creationId xmlns:a16="http://schemas.microsoft.com/office/drawing/2014/main" id="{0ACF25FF-39B4-5BEA-767D-530DF1B0BA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B0CB56-89EC-37FE-3E9F-D2A9F454E095}"/>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346334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00C5-6CF4-CD20-E5D9-D43E1E045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2CEB72-4D54-F818-2B5F-D96E9ADD5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78265F-4CB2-2797-30C5-1EA94D534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CE41D-BD8E-4E80-C286-3216C95D2040}"/>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6" name="Footer Placeholder 5">
            <a:extLst>
              <a:ext uri="{FF2B5EF4-FFF2-40B4-BE49-F238E27FC236}">
                <a16:creationId xmlns:a16="http://schemas.microsoft.com/office/drawing/2014/main" id="{99389882-73FF-0DA8-D6B8-C34F96993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4224-5241-9B0E-9F0C-4837C4E623EA}"/>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13821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BCED-A5E0-CC47-EDC5-8EFFF974C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1F05F-A680-BE78-28C3-291E4DC07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71C512-8653-1C7A-B74C-38C33B15F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61E32-D7A6-D45E-855F-B78B29FBC103}"/>
              </a:ext>
            </a:extLst>
          </p:cNvPr>
          <p:cNvSpPr>
            <a:spLocks noGrp="1"/>
          </p:cNvSpPr>
          <p:nvPr>
            <p:ph type="dt" sz="half" idx="10"/>
          </p:nvPr>
        </p:nvSpPr>
        <p:spPr/>
        <p:txBody>
          <a:bodyPr/>
          <a:lstStyle/>
          <a:p>
            <a:fld id="{09AD4CF9-B104-4F74-A7DE-ABDD60EE3A28}" type="datetimeFigureOut">
              <a:rPr lang="en-US" smtClean="0"/>
              <a:t>4/12/2024</a:t>
            </a:fld>
            <a:endParaRPr lang="en-US"/>
          </a:p>
        </p:txBody>
      </p:sp>
      <p:sp>
        <p:nvSpPr>
          <p:cNvPr id="6" name="Footer Placeholder 5">
            <a:extLst>
              <a:ext uri="{FF2B5EF4-FFF2-40B4-BE49-F238E27FC236}">
                <a16:creationId xmlns:a16="http://schemas.microsoft.com/office/drawing/2014/main" id="{1F8ACB2F-4394-5E31-11A3-827CF8FA6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21F16-FD2B-6C2D-0C27-3E040B9BAEDD}"/>
              </a:ext>
            </a:extLst>
          </p:cNvPr>
          <p:cNvSpPr>
            <a:spLocks noGrp="1"/>
          </p:cNvSpPr>
          <p:nvPr>
            <p:ph type="sldNum" sz="quarter" idx="12"/>
          </p:nvPr>
        </p:nvSpPr>
        <p:spPr/>
        <p:txBody>
          <a:bodyPr/>
          <a:lstStyle/>
          <a:p>
            <a:fld id="{FE0127DC-771C-4313-8C5A-3CBD4E43CD69}" type="slidenum">
              <a:rPr lang="en-US" smtClean="0"/>
              <a:t>‹#›</a:t>
            </a:fld>
            <a:endParaRPr lang="en-US"/>
          </a:p>
        </p:txBody>
      </p:sp>
    </p:spTree>
    <p:extLst>
      <p:ext uri="{BB962C8B-B14F-4D97-AF65-F5344CB8AC3E}">
        <p14:creationId xmlns:p14="http://schemas.microsoft.com/office/powerpoint/2010/main" val="95894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20B02-8479-F928-DE50-7FAAE8E6E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9B59DC-64F5-52E3-7478-6476CB232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4B23A-34D6-E912-B62D-3C420CF14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D4CF9-B104-4F74-A7DE-ABDD60EE3A28}" type="datetimeFigureOut">
              <a:rPr lang="en-US" smtClean="0"/>
              <a:t>4/12/2024</a:t>
            </a:fld>
            <a:endParaRPr lang="en-US"/>
          </a:p>
        </p:txBody>
      </p:sp>
      <p:sp>
        <p:nvSpPr>
          <p:cNvPr id="5" name="Footer Placeholder 4">
            <a:extLst>
              <a:ext uri="{FF2B5EF4-FFF2-40B4-BE49-F238E27FC236}">
                <a16:creationId xmlns:a16="http://schemas.microsoft.com/office/drawing/2014/main" id="{24E3D753-EF64-E407-2AB6-09F66C70B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D1CE94-510F-49A9-B837-029F4500A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127DC-771C-4313-8C5A-3CBD4E43CD69}" type="slidenum">
              <a:rPr lang="en-US" smtClean="0"/>
              <a:t>‹#›</a:t>
            </a:fld>
            <a:endParaRPr lang="en-US"/>
          </a:p>
        </p:txBody>
      </p:sp>
    </p:spTree>
    <p:extLst>
      <p:ext uri="{BB962C8B-B14F-4D97-AF65-F5344CB8AC3E}">
        <p14:creationId xmlns:p14="http://schemas.microsoft.com/office/powerpoint/2010/main" val="1899054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powerbi.com/groups/me/reports/f74fc7a4-1e86-48d7-a421-3a3ff32d51f6/ReportSectionfec8b8eb98363d3b61c6?experience=power-b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akeda.com/newsroom/shire-news-releases/2014/vyvanse-patents-found-to-be-infringed-and-valid-by-u.s.-district-court" TargetMode="External"/><Relationship Id="rId2" Type="http://schemas.openxmlformats.org/officeDocument/2006/relationships/hyperlink" Target="https://www.nytimes.com/2023/01/28/business/humira-abbvie-monopoly.html" TargetMode="External"/><Relationship Id="rId1" Type="http://schemas.openxmlformats.org/officeDocument/2006/relationships/slideLayout" Target="../slideLayouts/slideLayout2.xml"/><Relationship Id="rId5" Type="http://schemas.openxmlformats.org/officeDocument/2006/relationships/hyperlink" Target="https://www.biospace.com/article/with-court-win-bms-and-pfizer-stave-off-generic-challengers-to-eliquis-for-now/" TargetMode="External"/><Relationship Id="rId4" Type="http://schemas.openxmlformats.org/officeDocument/2006/relationships/hyperlink" Target="https://dash.harvard.edu/bitstream/handle/1/37371412/GC_Thesis_vFinal.pdf?sequence=1#:~:text=Humira%2C%20the%20market%20leader%2C%20is,prevented%20generic%20competition%20until%20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cms.gov/summary-statistics-on-use-and-payments/medicare-medicaid-spending-by-drug/medicaid-spending-by-dru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71B7-9F8A-BEC2-4D0C-7AEDFCFA99E4}"/>
              </a:ext>
            </a:extLst>
          </p:cNvPr>
          <p:cNvSpPr>
            <a:spLocks noGrp="1"/>
          </p:cNvSpPr>
          <p:nvPr>
            <p:ph type="ctrTitle"/>
          </p:nvPr>
        </p:nvSpPr>
        <p:spPr/>
        <p:txBody>
          <a:bodyPr>
            <a:normAutofit fontScale="90000"/>
          </a:bodyPr>
          <a:lstStyle/>
          <a:p>
            <a:r>
              <a:rPr lang="en-US" dirty="0">
                <a:latin typeface="Helvetica" panose="020B0604020202020204" pitchFamily="34" charset="0"/>
                <a:cs typeface="Helvetica" panose="020B0604020202020204" pitchFamily="34" charset="0"/>
              </a:rPr>
              <a:t>INFO 5602</a:t>
            </a:r>
            <a:br>
              <a:rPr lang="en-US" dirty="0">
                <a:latin typeface="Helvetica" panose="020B0604020202020204" pitchFamily="34" charset="0"/>
                <a:cs typeface="Helvetica" panose="020B0604020202020204" pitchFamily="34" charset="0"/>
              </a:rPr>
            </a:br>
            <a:r>
              <a:rPr lang="en-US" dirty="0">
                <a:latin typeface="Helvetica" panose="020B0604020202020204" pitchFamily="34" charset="0"/>
                <a:cs typeface="Helvetica" panose="020B0604020202020204" pitchFamily="34" charset="0"/>
              </a:rPr>
              <a:t>Information Visualization</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48E4E77D-986C-F90A-CEB1-EA8648761762}"/>
              </a:ext>
            </a:extLst>
          </p:cNvPr>
          <p:cNvSpPr>
            <a:spLocks noGrp="1"/>
          </p:cNvSpPr>
          <p:nvPr>
            <p:ph type="subTitle" idx="1"/>
          </p:nvPr>
        </p:nvSpPr>
        <p:spPr/>
        <p:txBody>
          <a:bodyPr>
            <a:normAutofit lnSpcReduction="10000"/>
          </a:bodyPr>
          <a:lstStyle/>
          <a:p>
            <a:r>
              <a:rPr lang="en-US" b="1" dirty="0"/>
              <a:t>Individual Project Presentation</a:t>
            </a:r>
          </a:p>
          <a:p>
            <a:r>
              <a:rPr lang="en-US" b="1" dirty="0"/>
              <a:t>(My Dashboard Report)</a:t>
            </a:r>
          </a:p>
          <a:p>
            <a:endParaRPr lang="en-US" b="1" dirty="0"/>
          </a:p>
          <a:p>
            <a:r>
              <a:rPr lang="en-US" b="1" dirty="0"/>
              <a:t>Student Name: Luna McBride</a:t>
            </a:r>
          </a:p>
        </p:txBody>
      </p:sp>
    </p:spTree>
    <p:extLst>
      <p:ext uri="{BB962C8B-B14F-4D97-AF65-F5344CB8AC3E}">
        <p14:creationId xmlns:p14="http://schemas.microsoft.com/office/powerpoint/2010/main" val="103933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normAutofit/>
          </a:bodyPr>
          <a:lstStyle/>
          <a:p>
            <a:r>
              <a:rPr lang="en-US" dirty="0"/>
              <a:t>Answers to 3 key research questions and any recommendations</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lnSpcReduction="10000"/>
          </a:bodyPr>
          <a:lstStyle/>
          <a:p>
            <a:r>
              <a:rPr lang="en-US" dirty="0"/>
              <a:t>Q: How much money is going toward prescriptions through Medicaid?</a:t>
            </a:r>
          </a:p>
          <a:p>
            <a:pPr marL="0" indent="0">
              <a:buNone/>
            </a:pPr>
            <a:r>
              <a:rPr lang="en-US" dirty="0"/>
              <a:t>   A: 87+ Billion Dollars in 2022, 423+ Billion Overall</a:t>
            </a:r>
          </a:p>
          <a:p>
            <a:r>
              <a:rPr lang="en-US" dirty="0"/>
              <a:t>Q: Where is that money going? </a:t>
            </a:r>
          </a:p>
          <a:p>
            <a:pPr marL="0" indent="0">
              <a:buNone/>
            </a:pPr>
            <a:r>
              <a:rPr lang="en-US" dirty="0"/>
              <a:t>   A: A good amount goes to a small subset of expensive medications.</a:t>
            </a:r>
          </a:p>
          <a:p>
            <a:pPr marL="0" indent="0">
              <a:buNone/>
            </a:pPr>
            <a:r>
              <a:rPr lang="en-US" dirty="0"/>
              <a:t>       More goes to the top 10 expensive medications than goes to</a:t>
            </a:r>
          </a:p>
          <a:p>
            <a:pPr marL="0" indent="0">
              <a:buNone/>
            </a:pPr>
            <a:r>
              <a:rPr lang="en-US" dirty="0"/>
              <a:t>       the top 100 most common medications.</a:t>
            </a:r>
          </a:p>
          <a:p>
            <a:r>
              <a:rPr lang="en-US" dirty="0"/>
              <a:t>Q: What does this mean for the pharmaceutical market?</a:t>
            </a:r>
          </a:p>
          <a:p>
            <a:pPr marL="0" indent="0">
              <a:buNone/>
            </a:pPr>
            <a:r>
              <a:rPr lang="en-US" dirty="0"/>
              <a:t>   A: Manufacturers have incentive to sell high for years </a:t>
            </a:r>
          </a:p>
          <a:p>
            <a:pPr marL="0" indent="0">
              <a:buNone/>
            </a:pPr>
            <a:r>
              <a:rPr lang="en-US" dirty="0"/>
              <a:t>        without regard for what the consumer can afford or what the</a:t>
            </a:r>
          </a:p>
          <a:p>
            <a:pPr marL="0" indent="0">
              <a:buNone/>
            </a:pPr>
            <a:r>
              <a:rPr lang="en-US" dirty="0"/>
              <a:t>        taxpayer wants to spend. Some of them take full advantage.</a:t>
            </a:r>
          </a:p>
          <a:p>
            <a:endParaRPr lang="en-US" dirty="0"/>
          </a:p>
          <a:p>
            <a:endParaRPr lang="en-US" dirty="0"/>
          </a:p>
        </p:txBody>
      </p:sp>
    </p:spTree>
    <p:extLst>
      <p:ext uri="{BB962C8B-B14F-4D97-AF65-F5344CB8AC3E}">
        <p14:creationId xmlns:p14="http://schemas.microsoft.com/office/powerpoint/2010/main" val="400254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normAutofit/>
          </a:bodyPr>
          <a:lstStyle/>
          <a:p>
            <a:r>
              <a:rPr lang="en-US" dirty="0"/>
              <a:t>URL/ web link for online hosted dashboard</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hlinkClick r:id="rId2"/>
              </a:rPr>
              <a:t>https://app.powerbi.com/groups/me/reports/f74fc7a4-1e86-48d7-a421-3a3ff32d51f6/ReportSectionfec8b8eb98363d3b61c6?experience=power-bi</a:t>
            </a:r>
            <a:r>
              <a:rPr lang="en-US" dirty="0"/>
              <a:t> </a:t>
            </a:r>
          </a:p>
        </p:txBody>
      </p:sp>
    </p:spTree>
    <p:extLst>
      <p:ext uri="{BB962C8B-B14F-4D97-AF65-F5344CB8AC3E}">
        <p14:creationId xmlns:p14="http://schemas.microsoft.com/office/powerpoint/2010/main" val="133034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1BBD-1C98-181A-2887-0F585EBD5831}"/>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3A3B143C-2733-F61B-B63F-B9F3E8F2F07C}"/>
              </a:ext>
            </a:extLst>
          </p:cNvPr>
          <p:cNvSpPr>
            <a:spLocks noGrp="1"/>
          </p:cNvSpPr>
          <p:nvPr>
            <p:ph idx="1"/>
          </p:nvPr>
        </p:nvSpPr>
        <p:spPr/>
        <p:txBody>
          <a:bodyPr>
            <a:normAutofit fontScale="92500" lnSpcReduction="20000"/>
          </a:bodyPr>
          <a:lstStyle/>
          <a:p>
            <a:r>
              <a:rPr lang="en-US" dirty="0"/>
              <a:t>Humira Price Monopoly: </a:t>
            </a:r>
            <a:r>
              <a:rPr lang="en-US" dirty="0">
                <a:hlinkClick r:id="rId2"/>
              </a:rPr>
              <a:t>https://www.nytimes.com/2023/01/28/business/humira-abbvie-monopoly.html</a:t>
            </a:r>
            <a:endParaRPr lang="en-US" dirty="0"/>
          </a:p>
          <a:p>
            <a:r>
              <a:rPr lang="en-US" dirty="0"/>
              <a:t>Takeda/Shire Vyvanse Exclusivity Lawsuit: </a:t>
            </a:r>
            <a:r>
              <a:rPr lang="en-US" dirty="0">
                <a:hlinkClick r:id="rId3"/>
              </a:rPr>
              <a:t>https://www.takeda.com/newsroom/shire-news-releases/2014/vyvanse-patents-found-to-be-infringed-and-valid-by-u.s.-district-court</a:t>
            </a:r>
            <a:r>
              <a:rPr lang="en-US" dirty="0"/>
              <a:t> </a:t>
            </a:r>
          </a:p>
          <a:p>
            <a:r>
              <a:rPr lang="en-US" dirty="0"/>
              <a:t>Harvard Analysis of Humira Patent Strategy: </a:t>
            </a:r>
            <a:r>
              <a:rPr lang="en-US" dirty="0">
                <a:hlinkClick r:id="rId4"/>
              </a:rPr>
              <a:t>https://dash.harvard.edu/bitstream/handle/1/37371412/GC_Thesis_vFinal.pdf?sequence=1#:~:text=Humira%2C%20the%20market%20leader%2C%20is,prevented%20generic%20competition%20until%202023</a:t>
            </a:r>
            <a:r>
              <a:rPr lang="en-US" dirty="0"/>
              <a:t>. </a:t>
            </a:r>
          </a:p>
          <a:p>
            <a:r>
              <a:rPr lang="en-US" dirty="0"/>
              <a:t>Article Announcing Eliquis Exclusivity Ruling: </a:t>
            </a:r>
            <a:r>
              <a:rPr lang="en-US" dirty="0">
                <a:hlinkClick r:id="rId5"/>
              </a:rPr>
              <a:t>https://www.biospace.com/article/with-court-win-bms-and-pfizer-stave-off-generic-challengers-to-eliquis-for-now/</a:t>
            </a:r>
            <a:r>
              <a:rPr lang="en-US" dirty="0"/>
              <a:t> </a:t>
            </a:r>
          </a:p>
          <a:p>
            <a:endParaRPr lang="en-US" dirty="0"/>
          </a:p>
        </p:txBody>
      </p:sp>
    </p:spTree>
    <p:extLst>
      <p:ext uri="{BB962C8B-B14F-4D97-AF65-F5344CB8AC3E}">
        <p14:creationId xmlns:p14="http://schemas.microsoft.com/office/powerpoint/2010/main" val="324222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latin typeface="Helvetica" panose="020B0604020202020204" pitchFamily="34" charset="0"/>
                <a:cs typeface="Helvetica" panose="020B0604020202020204" pitchFamily="34" charset="0"/>
              </a:rPr>
              <a:t>Table of Contents</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1103708" cy="4370002"/>
          </a:xfrm>
        </p:spPr>
        <p:txBody>
          <a:bodyPr>
            <a:normAutofit lnSpcReduction="10000"/>
          </a:bodyPr>
          <a:lstStyle/>
          <a:p>
            <a:r>
              <a:rPr lang="en-US" dirty="0"/>
              <a:t>Context/environment for dashboard design and development</a:t>
            </a:r>
          </a:p>
          <a:p>
            <a:r>
              <a:rPr lang="en-US" dirty="0"/>
              <a:t>Motivation for dashboard</a:t>
            </a:r>
          </a:p>
          <a:p>
            <a:r>
              <a:rPr lang="en-US" dirty="0"/>
              <a:t>3 key research questions that my dashboard seeks to answer</a:t>
            </a:r>
          </a:p>
          <a:p>
            <a:r>
              <a:rPr lang="en-US" dirty="0"/>
              <a:t>Medicaid (Real-world) data source and discussion</a:t>
            </a:r>
          </a:p>
          <a:p>
            <a:r>
              <a:rPr lang="en-US" dirty="0"/>
              <a:t>Why Medicaid Data?</a:t>
            </a:r>
          </a:p>
          <a:p>
            <a:r>
              <a:rPr lang="en-US" dirty="0"/>
              <a:t>Downsides of Medicaid Data</a:t>
            </a:r>
          </a:p>
          <a:p>
            <a:r>
              <a:rPr lang="en-US" dirty="0"/>
              <a:t>Presentation and discussion of dashboard</a:t>
            </a:r>
          </a:p>
          <a:p>
            <a:r>
              <a:rPr lang="en-US" dirty="0"/>
              <a:t>Answers to 3 key research questions and any recommendations</a:t>
            </a:r>
          </a:p>
          <a:p>
            <a:r>
              <a:rPr lang="en-US" dirty="0"/>
              <a:t>URL/ web link for online hosted dashboard (optional)</a:t>
            </a:r>
          </a:p>
          <a:p>
            <a:endParaRPr lang="en-US" dirty="0"/>
          </a:p>
          <a:p>
            <a:endParaRPr lang="en-US" dirty="0"/>
          </a:p>
          <a:p>
            <a:endParaRPr lang="en-US" dirty="0"/>
          </a:p>
        </p:txBody>
      </p:sp>
    </p:spTree>
    <p:extLst>
      <p:ext uri="{BB962C8B-B14F-4D97-AF65-F5344CB8AC3E}">
        <p14:creationId xmlns:p14="http://schemas.microsoft.com/office/powerpoint/2010/main" val="17086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200" y="222251"/>
            <a:ext cx="10515600" cy="1325563"/>
          </a:xfrm>
        </p:spPr>
        <p:txBody>
          <a:bodyPr/>
          <a:lstStyle/>
          <a:p>
            <a:r>
              <a:rPr lang="en-US" dirty="0"/>
              <a:t>Context/environment for dashboard design and development</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1103708" cy="5181600"/>
          </a:xfrm>
        </p:spPr>
        <p:txBody>
          <a:bodyPr>
            <a:normAutofit/>
          </a:bodyPr>
          <a:lstStyle/>
          <a:p>
            <a:r>
              <a:rPr lang="en-US" dirty="0"/>
              <a:t>Built using Power BI and Excel</a:t>
            </a:r>
          </a:p>
          <a:p>
            <a:pPr lvl="1"/>
            <a:r>
              <a:rPr lang="en-US" dirty="0"/>
              <a:t>Restricted only to using them</a:t>
            </a:r>
          </a:p>
          <a:p>
            <a:r>
              <a:rPr lang="en-US" dirty="0"/>
              <a:t>Power BI is pretty restrictive</a:t>
            </a:r>
          </a:p>
          <a:p>
            <a:pPr lvl="1"/>
            <a:r>
              <a:rPr lang="en-US" dirty="0"/>
              <a:t>No tick label changes</a:t>
            </a:r>
          </a:p>
          <a:p>
            <a:pPr lvl="1"/>
            <a:r>
              <a:rPr lang="en-US" dirty="0"/>
              <a:t>Pivots created through Power Query</a:t>
            </a:r>
          </a:p>
          <a:p>
            <a:pPr lvl="1"/>
            <a:r>
              <a:rPr lang="en-US" dirty="0"/>
              <a:t>Think outside the box</a:t>
            </a:r>
          </a:p>
          <a:p>
            <a:endParaRPr lang="en-US" dirty="0"/>
          </a:p>
          <a:p>
            <a:endParaRPr lang="en-US" dirty="0"/>
          </a:p>
          <a:p>
            <a:endParaRPr lang="en-US" dirty="0"/>
          </a:p>
        </p:txBody>
      </p:sp>
    </p:spTree>
    <p:extLst>
      <p:ext uri="{BB962C8B-B14F-4D97-AF65-F5344CB8AC3E}">
        <p14:creationId xmlns:p14="http://schemas.microsoft.com/office/powerpoint/2010/main" val="188854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lstStyle/>
          <a:p>
            <a:r>
              <a:rPr lang="en-US" dirty="0"/>
              <a:t>Motivation for dashboard (why this dashboard impacts the real-world)</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The dataset deals with Medicaid data</a:t>
            </a:r>
          </a:p>
          <a:p>
            <a:r>
              <a:rPr lang="en-US" dirty="0"/>
              <a:t>People should know where their tax money is going</a:t>
            </a:r>
          </a:p>
          <a:p>
            <a:r>
              <a:rPr lang="en-US" dirty="0"/>
              <a:t>The pharmacy is an area very few people seem to know about</a:t>
            </a:r>
          </a:p>
          <a:p>
            <a:pPr lvl="1"/>
            <a:r>
              <a:rPr lang="en-US" dirty="0"/>
              <a:t>Blessing and a curse</a:t>
            </a:r>
          </a:p>
          <a:p>
            <a:r>
              <a:rPr lang="en-US" dirty="0"/>
              <a:t>I can provide unique insight</a:t>
            </a:r>
          </a:p>
          <a:p>
            <a:pPr lvl="1"/>
            <a:r>
              <a:rPr lang="en-US" dirty="0"/>
              <a:t>I am a former pharmacy technician</a:t>
            </a:r>
          </a:p>
          <a:p>
            <a:pPr lvl="1"/>
            <a:r>
              <a:rPr lang="en-US" dirty="0"/>
              <a:t>I am on a wide variety of medications</a:t>
            </a:r>
          </a:p>
          <a:p>
            <a:endParaRPr lang="en-US" dirty="0"/>
          </a:p>
          <a:p>
            <a:endParaRPr lang="en-US" dirty="0"/>
          </a:p>
          <a:p>
            <a:endParaRPr lang="en-US" dirty="0"/>
          </a:p>
        </p:txBody>
      </p:sp>
    </p:spTree>
    <p:extLst>
      <p:ext uri="{BB962C8B-B14F-4D97-AF65-F5344CB8AC3E}">
        <p14:creationId xmlns:p14="http://schemas.microsoft.com/office/powerpoint/2010/main" val="428229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normAutofit fontScale="90000"/>
          </a:bodyPr>
          <a:lstStyle/>
          <a:p>
            <a:r>
              <a:rPr lang="en-US" dirty="0"/>
              <a:t>3 key research questions that my dashboard seeks to answer</a:t>
            </a:r>
            <a:br>
              <a:rPr lang="en-US" dirty="0"/>
            </a:br>
            <a:endParaRPr lang="en-US" dirty="0"/>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How much money is going toward prescriptions through Medicaid?</a:t>
            </a:r>
          </a:p>
          <a:p>
            <a:r>
              <a:rPr lang="en-US" dirty="0"/>
              <a:t>Where is that money going? </a:t>
            </a:r>
          </a:p>
          <a:p>
            <a:r>
              <a:rPr lang="en-US" dirty="0"/>
              <a:t>What does this mean for the pharmaceutical market?</a:t>
            </a:r>
          </a:p>
          <a:p>
            <a:endParaRPr lang="en-US" dirty="0"/>
          </a:p>
          <a:p>
            <a:endParaRPr lang="en-US" dirty="0"/>
          </a:p>
        </p:txBody>
      </p:sp>
    </p:spTree>
    <p:extLst>
      <p:ext uri="{BB962C8B-B14F-4D97-AF65-F5344CB8AC3E}">
        <p14:creationId xmlns:p14="http://schemas.microsoft.com/office/powerpoint/2010/main" val="167540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585057"/>
          </a:xfrm>
        </p:spPr>
        <p:txBody>
          <a:bodyPr>
            <a:normAutofit fontScale="90000"/>
          </a:bodyPr>
          <a:lstStyle/>
          <a:p>
            <a:r>
              <a:rPr lang="en-US" dirty="0"/>
              <a:t>Medicaid (Real-world) data source and discussion</a:t>
            </a:r>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Produced yearly by the Centers for Medicare and Medicaid Services</a:t>
            </a:r>
          </a:p>
          <a:p>
            <a:r>
              <a:rPr lang="en-US" dirty="0"/>
              <a:t>Produces data yearly</a:t>
            </a:r>
          </a:p>
          <a:p>
            <a:pPr lvl="1"/>
            <a:r>
              <a:rPr lang="en-US" dirty="0"/>
              <a:t>Two years behind</a:t>
            </a:r>
          </a:p>
          <a:p>
            <a:pPr lvl="1"/>
            <a:r>
              <a:rPr lang="en-US" dirty="0"/>
              <a:t>Posted 2022 during this project</a:t>
            </a:r>
          </a:p>
          <a:p>
            <a:r>
              <a:rPr lang="en-US" dirty="0"/>
              <a:t>Shows:</a:t>
            </a:r>
          </a:p>
          <a:p>
            <a:pPr lvl="1"/>
            <a:r>
              <a:rPr lang="en-US" dirty="0"/>
              <a:t>How much was spent per medication</a:t>
            </a:r>
          </a:p>
          <a:p>
            <a:pPr lvl="1"/>
            <a:r>
              <a:rPr lang="en-US" dirty="0"/>
              <a:t>How many claims per medication</a:t>
            </a:r>
          </a:p>
          <a:p>
            <a:pPr lvl="1"/>
            <a:r>
              <a:rPr lang="en-US" dirty="0"/>
              <a:t>The average unit price</a:t>
            </a:r>
          </a:p>
          <a:p>
            <a:r>
              <a:rPr lang="en-US" dirty="0"/>
              <a:t>Link: </a:t>
            </a:r>
            <a:r>
              <a:rPr lang="en-US" dirty="0">
                <a:hlinkClick r:id="rId2"/>
              </a:rPr>
              <a:t>https://data.cms.gov/summary-statistics-on-use-and-payments/medicare-medicaid-spending-by-drug/medicaid-spending-by-drug</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127963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14FF-4157-76EA-BEFA-86D24D28EED2}"/>
              </a:ext>
            </a:extLst>
          </p:cNvPr>
          <p:cNvSpPr>
            <a:spLocks noGrp="1"/>
          </p:cNvSpPr>
          <p:nvPr>
            <p:ph type="title"/>
          </p:nvPr>
        </p:nvSpPr>
        <p:spPr/>
        <p:txBody>
          <a:bodyPr/>
          <a:lstStyle/>
          <a:p>
            <a:r>
              <a:rPr lang="en-US" dirty="0"/>
              <a:t>Why Medicaid Data?</a:t>
            </a:r>
          </a:p>
        </p:txBody>
      </p:sp>
      <p:sp>
        <p:nvSpPr>
          <p:cNvPr id="3" name="Content Placeholder 2">
            <a:extLst>
              <a:ext uri="{FF2B5EF4-FFF2-40B4-BE49-F238E27FC236}">
                <a16:creationId xmlns:a16="http://schemas.microsoft.com/office/drawing/2014/main" id="{2BA74AF7-D835-B45E-43F1-C605702B285A}"/>
              </a:ext>
            </a:extLst>
          </p:cNvPr>
          <p:cNvSpPr>
            <a:spLocks noGrp="1"/>
          </p:cNvSpPr>
          <p:nvPr>
            <p:ph idx="1"/>
          </p:nvPr>
        </p:nvSpPr>
        <p:spPr/>
        <p:txBody>
          <a:bodyPr/>
          <a:lstStyle/>
          <a:p>
            <a:r>
              <a:rPr lang="en-US" dirty="0"/>
              <a:t>Publicly available</a:t>
            </a:r>
          </a:p>
          <a:p>
            <a:r>
              <a:rPr lang="en-US" dirty="0"/>
              <a:t>Less biased than Medicare</a:t>
            </a:r>
          </a:p>
          <a:p>
            <a:pPr lvl="1"/>
            <a:r>
              <a:rPr lang="en-US" dirty="0"/>
              <a:t>Only allowed to people age 65+ and chronically ill</a:t>
            </a:r>
          </a:p>
          <a:p>
            <a:pPr lvl="1"/>
            <a:r>
              <a:rPr lang="en-US" dirty="0"/>
              <a:t>Tends not to have good coverage</a:t>
            </a:r>
          </a:p>
          <a:p>
            <a:r>
              <a:rPr lang="en-US" dirty="0"/>
              <a:t>No income bias despite qualifying by income</a:t>
            </a:r>
          </a:p>
          <a:p>
            <a:pPr lvl="1"/>
            <a:r>
              <a:rPr lang="en-US" dirty="0"/>
              <a:t>Most patients do not pay</a:t>
            </a:r>
          </a:p>
          <a:p>
            <a:r>
              <a:rPr lang="en-US" dirty="0"/>
              <a:t>Patients pay little to no money</a:t>
            </a:r>
          </a:p>
          <a:p>
            <a:pPr lvl="1"/>
            <a:r>
              <a:rPr lang="en-US" dirty="0"/>
              <a:t>Results in values that are close to market rate + pharmacy fees</a:t>
            </a:r>
          </a:p>
        </p:txBody>
      </p:sp>
    </p:spTree>
    <p:extLst>
      <p:ext uri="{BB962C8B-B14F-4D97-AF65-F5344CB8AC3E}">
        <p14:creationId xmlns:p14="http://schemas.microsoft.com/office/powerpoint/2010/main" val="379025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E175-AF89-08BC-DE35-C92154437F87}"/>
              </a:ext>
            </a:extLst>
          </p:cNvPr>
          <p:cNvSpPr>
            <a:spLocks noGrp="1"/>
          </p:cNvSpPr>
          <p:nvPr>
            <p:ph type="title"/>
          </p:nvPr>
        </p:nvSpPr>
        <p:spPr/>
        <p:txBody>
          <a:bodyPr/>
          <a:lstStyle/>
          <a:p>
            <a:r>
              <a:rPr lang="en-US" dirty="0"/>
              <a:t>Downsides to Medicaid Data</a:t>
            </a:r>
          </a:p>
        </p:txBody>
      </p:sp>
      <p:sp>
        <p:nvSpPr>
          <p:cNvPr id="3" name="Content Placeholder 2">
            <a:extLst>
              <a:ext uri="{FF2B5EF4-FFF2-40B4-BE49-F238E27FC236}">
                <a16:creationId xmlns:a16="http://schemas.microsoft.com/office/drawing/2014/main" id="{924E74F4-2F6A-017A-50CA-FDB26713A85E}"/>
              </a:ext>
            </a:extLst>
          </p:cNvPr>
          <p:cNvSpPr>
            <a:spLocks noGrp="1"/>
          </p:cNvSpPr>
          <p:nvPr>
            <p:ph idx="1"/>
          </p:nvPr>
        </p:nvSpPr>
        <p:spPr/>
        <p:txBody>
          <a:bodyPr/>
          <a:lstStyle/>
          <a:p>
            <a:r>
              <a:rPr lang="en-US" dirty="0"/>
              <a:t>Not region specific</a:t>
            </a:r>
          </a:p>
          <a:p>
            <a:r>
              <a:rPr lang="en-US" dirty="0"/>
              <a:t>Many units in Millions or Billions</a:t>
            </a:r>
          </a:p>
          <a:p>
            <a:r>
              <a:rPr lang="en-US" dirty="0"/>
              <a:t>Medication splitting</a:t>
            </a:r>
          </a:p>
        </p:txBody>
      </p:sp>
      <p:pic>
        <p:nvPicPr>
          <p:cNvPr id="5" name="Picture 4" descr="A screenshot of a computer&#10;&#10;Description automatically generated">
            <a:extLst>
              <a:ext uri="{FF2B5EF4-FFF2-40B4-BE49-F238E27FC236}">
                <a16:creationId xmlns:a16="http://schemas.microsoft.com/office/drawing/2014/main" id="{A8A02EE9-DDC0-AF7A-662D-4FBA994C70B6}"/>
              </a:ext>
            </a:extLst>
          </p:cNvPr>
          <p:cNvPicPr>
            <a:picLocks noChangeAspect="1"/>
          </p:cNvPicPr>
          <p:nvPr/>
        </p:nvPicPr>
        <p:blipFill rotWithShape="1">
          <a:blip r:embed="rId2">
            <a:extLst>
              <a:ext uri="{28A0092B-C50C-407E-A947-70E740481C1C}">
                <a14:useLocalDpi xmlns:a14="http://schemas.microsoft.com/office/drawing/2010/main" val="0"/>
              </a:ext>
            </a:extLst>
          </a:blip>
          <a:srcRect l="2999" t="28522" r="68051" b="30756"/>
          <a:stretch/>
        </p:blipFill>
        <p:spPr>
          <a:xfrm>
            <a:off x="7115002" y="2842832"/>
            <a:ext cx="5076998" cy="401516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8D8A3B2-847B-A0EE-7D15-69B0F2737DBF}"/>
              </a:ext>
            </a:extLst>
          </p:cNvPr>
          <p:cNvPicPr>
            <a:picLocks noChangeAspect="1"/>
          </p:cNvPicPr>
          <p:nvPr/>
        </p:nvPicPr>
        <p:blipFill rotWithShape="1">
          <a:blip r:embed="rId3">
            <a:extLst>
              <a:ext uri="{28A0092B-C50C-407E-A947-70E740481C1C}">
                <a14:useLocalDpi xmlns:a14="http://schemas.microsoft.com/office/drawing/2010/main" val="0"/>
              </a:ext>
            </a:extLst>
          </a:blip>
          <a:srcRect l="3300" t="28790" r="68350" b="44530"/>
          <a:stretch/>
        </p:blipFill>
        <p:spPr>
          <a:xfrm>
            <a:off x="838200" y="3877056"/>
            <a:ext cx="5633984" cy="2980944"/>
          </a:xfrm>
          <a:prstGeom prst="rect">
            <a:avLst/>
          </a:prstGeom>
        </p:spPr>
      </p:pic>
    </p:spTree>
    <p:extLst>
      <p:ext uri="{BB962C8B-B14F-4D97-AF65-F5344CB8AC3E}">
        <p14:creationId xmlns:p14="http://schemas.microsoft.com/office/powerpoint/2010/main" val="29557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6E97-2C0B-B3C1-8EF9-2A13CEA18B8B}"/>
              </a:ext>
            </a:extLst>
          </p:cNvPr>
          <p:cNvSpPr>
            <a:spLocks noGrp="1"/>
          </p:cNvSpPr>
          <p:nvPr>
            <p:ph type="title"/>
          </p:nvPr>
        </p:nvSpPr>
        <p:spPr>
          <a:xfrm>
            <a:off x="838199" y="222251"/>
            <a:ext cx="11166231" cy="1325563"/>
          </a:xfrm>
        </p:spPr>
        <p:txBody>
          <a:bodyPr>
            <a:normAutofit/>
          </a:bodyPr>
          <a:lstStyle/>
          <a:p>
            <a:r>
              <a:rPr lang="en-US" dirty="0"/>
              <a:t>Presentation and discussion of dashboard</a:t>
            </a:r>
            <a:br>
              <a:rPr lang="en-US" dirty="0"/>
            </a:br>
            <a:endParaRPr lang="en-US" dirty="0"/>
          </a:p>
        </p:txBody>
      </p:sp>
      <p:sp>
        <p:nvSpPr>
          <p:cNvPr id="3" name="Content Placeholder 2">
            <a:extLst>
              <a:ext uri="{FF2B5EF4-FFF2-40B4-BE49-F238E27FC236}">
                <a16:creationId xmlns:a16="http://schemas.microsoft.com/office/drawing/2014/main" id="{A833B0DC-0BFD-A0FA-5C93-488718DCFE92}"/>
              </a:ext>
            </a:extLst>
          </p:cNvPr>
          <p:cNvSpPr>
            <a:spLocks noGrp="1"/>
          </p:cNvSpPr>
          <p:nvPr>
            <p:ph idx="1"/>
          </p:nvPr>
        </p:nvSpPr>
        <p:spPr>
          <a:xfrm>
            <a:off x="838200" y="1454149"/>
            <a:ext cx="10515600" cy="5038725"/>
          </a:xfrm>
        </p:spPr>
        <p:txBody>
          <a:bodyPr>
            <a:normAutofit/>
          </a:bodyPr>
          <a:lstStyle/>
          <a:p>
            <a:r>
              <a:rPr lang="en-US" dirty="0"/>
              <a:t>&lt;Go to Dashboard&gt;</a:t>
            </a:r>
          </a:p>
          <a:p>
            <a:endParaRPr lang="en-US" dirty="0"/>
          </a:p>
          <a:p>
            <a:endParaRPr lang="en-US" dirty="0"/>
          </a:p>
        </p:txBody>
      </p:sp>
    </p:spTree>
    <p:extLst>
      <p:ext uri="{BB962C8B-B14F-4D97-AF65-F5344CB8AC3E}">
        <p14:creationId xmlns:p14="http://schemas.microsoft.com/office/powerpoint/2010/main" val="4101166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8693</TotalTime>
  <Words>855</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Helvetica</vt:lpstr>
      <vt:lpstr>Office Theme</vt:lpstr>
      <vt:lpstr>INFO 5602 Information Visualization </vt:lpstr>
      <vt:lpstr>Table of Contents</vt:lpstr>
      <vt:lpstr>Context/environment for dashboard design and development</vt:lpstr>
      <vt:lpstr>Motivation for dashboard (why this dashboard impacts the real-world)</vt:lpstr>
      <vt:lpstr>3 key research questions that my dashboard seeks to answer </vt:lpstr>
      <vt:lpstr>Medicaid (Real-world) data source and discussion</vt:lpstr>
      <vt:lpstr>Why Medicaid Data?</vt:lpstr>
      <vt:lpstr>Downsides to Medicaid Data</vt:lpstr>
      <vt:lpstr>Presentation and discussion of dashboard </vt:lpstr>
      <vt:lpstr>Answers to 3 key research questions and any recommendations</vt:lpstr>
      <vt:lpstr>URL/ web link for online hosted dashboard</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4604/5604</dc:title>
  <dc:creator>Abel Iyasele</dc:creator>
  <cp:lastModifiedBy>Luna McBride</cp:lastModifiedBy>
  <cp:revision>55</cp:revision>
  <dcterms:created xsi:type="dcterms:W3CDTF">2022-12-30T17:13:45Z</dcterms:created>
  <dcterms:modified xsi:type="dcterms:W3CDTF">2024-04-15T18:50:16Z</dcterms:modified>
</cp:coreProperties>
</file>