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3EB"/>
    <a:srgbClr val="B881EF"/>
    <a:srgbClr val="F40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na.DESKTOP-PEBO18O\Dropbox\&#26085;&#26412;&#35486;&#12450;&#12531;&#12465;&#12483;&#12488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Sheet1!$A$8</c:f>
              <c:strCache>
                <c:ptCount val="1"/>
                <c:pt idx="0">
                  <c:v>年齢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5E-4C73-95A1-152ECF580F6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5E-4C73-95A1-152ECF580F6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5E-4C73-95A1-152ECF580F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Sheet1!$B$7:$D$7</c:f>
              <c:numCache>
                <c:formatCode>General</c:formatCode>
                <c:ptCount val="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</c:numCache>
            </c:numRef>
          </c:cat>
          <c:val>
            <c:numRef>
              <c:f>Sheet1!$B$8:$D$8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B5E-4C73-95A1-152ECF580F6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質問3：今は、どのぐらいそのゲーム機のゲームで遊びますか。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E0F-4CE5-BEC9-A2F295B60E1E}"/>
              </c:ext>
            </c:extLst>
          </c:dPt>
          <c:dPt>
            <c:idx val="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0F-4CE5-BEC9-A2F295B60E1E}"/>
              </c:ext>
            </c:extLst>
          </c:dPt>
          <c:cat>
            <c:strRef>
              <c:f>Sheet1!$B$22:$F$22</c:f>
              <c:strCache>
                <c:ptCount val="5"/>
                <c:pt idx="0">
                  <c:v>毎日</c:v>
                </c:pt>
                <c:pt idx="1">
                  <c:v>毎月</c:v>
                </c:pt>
                <c:pt idx="2">
                  <c:v>毎年</c:v>
                </c:pt>
                <c:pt idx="3">
                  <c:v>その時以来、遊んでいません</c:v>
                </c:pt>
                <c:pt idx="4">
                  <c:v>ありません</c:v>
                </c:pt>
              </c:strCache>
            </c:strRef>
          </c:cat>
          <c:val>
            <c:numRef>
              <c:f>Sheet1!$B$23:$F$23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F-4CE5-BEC9-A2F295B60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2230312"/>
        <c:axId val="896466456"/>
      </c:barChart>
      <c:catAx>
        <c:axId val="85223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6466456"/>
        <c:crosses val="autoZero"/>
        <c:auto val="1"/>
        <c:lblAlgn val="ctr"/>
        <c:lblOffset val="100"/>
        <c:noMultiLvlLbl val="0"/>
      </c:catAx>
      <c:valAx>
        <c:axId val="896466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230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質問4：そのゲームでグリッチに気が付きましたか。グリッチについてどう思いますか。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Sheet1!$B$25:$F$25</c:f>
              <c:strCache>
                <c:ptCount val="5"/>
                <c:pt idx="0">
                  <c:v>よく利用します</c:v>
                </c:pt>
                <c:pt idx="1">
                  <c:v>大好き</c:v>
                </c:pt>
                <c:pt idx="2">
                  <c:v>大問題</c:v>
                </c:pt>
                <c:pt idx="3">
                  <c:v>問題ではない</c:v>
                </c:pt>
                <c:pt idx="4">
                  <c:v>気が付かなかった</c:v>
                </c:pt>
              </c:strCache>
            </c:strRef>
          </c:cat>
          <c:val>
            <c:numRef>
              <c:f>Sheet1!$B$26:$F$26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A-4A2D-BB6E-ABCB1C515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7808848"/>
        <c:axId val="908155408"/>
      </c:barChart>
      <c:catAx>
        <c:axId val="84780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155408"/>
        <c:crosses val="autoZero"/>
        <c:auto val="1"/>
        <c:lblAlgn val="ctr"/>
        <c:lblOffset val="100"/>
        <c:noMultiLvlLbl val="0"/>
      </c:catAx>
      <c:valAx>
        <c:axId val="90815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780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Sheet1!$A$29</c:f>
              <c:strCache>
                <c:ptCount val="1"/>
                <c:pt idx="0">
                  <c:v>質問5：「スピードラン」という言葉を聞いたことがありますか。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25-4690-8D54-55DE65C1E3A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25-4690-8D54-55DE65C1E3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Sheet1!$B$28:$C$28</c:f>
              <c:strCache>
                <c:ptCount val="2"/>
                <c:pt idx="0">
                  <c:v>はい</c:v>
                </c:pt>
                <c:pt idx="1">
                  <c:v>いいえ</c:v>
                </c:pt>
              </c:strCache>
            </c:strRef>
          </c:cat>
          <c:val>
            <c:numRef>
              <c:f>Sheet1!$B$29:$C$29</c:f>
              <c:numCache>
                <c:formatCode>General</c:formatCode>
                <c:ptCount val="2"/>
                <c:pt idx="0">
                  <c:v>7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25-4690-8D54-55DE65C1E3A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Sheet1!$A$14</c:f>
              <c:strCache>
                <c:ptCount val="1"/>
                <c:pt idx="0">
                  <c:v>性別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834-4E3C-85FD-21FE6DB469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834-4E3C-85FD-21FE6DB46946}"/>
              </c:ext>
            </c:extLst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E834-4E3C-85FD-21FE6DB46946}"/>
                </c:ext>
              </c:extLst>
            </c:dLbl>
            <c:dLbl>
              <c:idx val="1"/>
              <c:layout>
                <c:manualLayout>
                  <c:x val="-3.6972308544793005E-2"/>
                  <c:y val="9.3017383934904926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7.9981263777914244E-2"/>
                      <c:h val="0.20402303893623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834-4E3C-85FD-21FE6DB46946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Sheet1!$B$13:$C$13</c:f>
              <c:strCache>
                <c:ptCount val="2"/>
                <c:pt idx="0">
                  <c:v>女</c:v>
                </c:pt>
                <c:pt idx="1">
                  <c:v>男</c:v>
                </c:pt>
              </c:strCache>
            </c:strRef>
          </c:cat>
          <c:val>
            <c:numRef>
              <c:f>Sheet1!$B$14:$C$14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34-4E3C-85FD-21FE6DB46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Sheet1!$A$32</c:f>
              <c:strCache>
                <c:ptCount val="1"/>
                <c:pt idx="0">
                  <c:v>質問6：スピードランのような「古いゲームを新しくする」という考えをどう思いますか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43E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DA-498D-A680-3471DAA1F09A}"/>
              </c:ext>
            </c:extLst>
          </c:dPt>
          <c:dPt>
            <c:idx val="1"/>
            <c:invertIfNegative val="0"/>
            <c:bubble3D val="0"/>
            <c:spPr>
              <a:solidFill>
                <a:srgbClr val="B881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0DA-498D-A680-3471DAA1F09A}"/>
              </c:ext>
            </c:extLst>
          </c:dPt>
          <c:dPt>
            <c:idx val="2"/>
            <c:invertIfNegative val="0"/>
            <c:bubble3D val="0"/>
            <c:spPr>
              <a:solidFill>
                <a:srgbClr val="F40A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DA-498D-A680-3471DAA1F09A}"/>
              </c:ext>
            </c:extLst>
          </c:dPt>
          <c:cat>
            <c:strRef>
              <c:f>Sheet1!$B$31:$F$31</c:f>
              <c:strCache>
                <c:ptCount val="5"/>
                <c:pt idx="0">
                  <c:v>とてもいい</c:v>
                </c:pt>
                <c:pt idx="1">
                  <c:v>いい</c:v>
                </c:pt>
                <c:pt idx="2">
                  <c:v>問題ありません</c:v>
                </c:pt>
                <c:pt idx="3">
                  <c:v>悪い</c:v>
                </c:pt>
                <c:pt idx="4">
                  <c:v>とても悪い</c:v>
                </c:pt>
              </c:strCache>
            </c:strRef>
          </c:cat>
          <c:val>
            <c:numRef>
              <c:f>Sheet1!$B$32:$F$32</c:f>
              <c:numCache>
                <c:formatCode>General</c:formatCode>
                <c:ptCount val="5"/>
                <c:pt idx="0">
                  <c:v>10</c:v>
                </c:pt>
                <c:pt idx="1">
                  <c:v>4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DA-498D-A680-3471DAA1F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43050520"/>
        <c:axId val="943052816"/>
      </c:barChart>
      <c:catAx>
        <c:axId val="943050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052816"/>
        <c:crosses val="autoZero"/>
        <c:auto val="1"/>
        <c:lblAlgn val="ctr"/>
        <c:lblOffset val="100"/>
        <c:noMultiLvlLbl val="0"/>
      </c:catAx>
      <c:valAx>
        <c:axId val="94305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050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Sheet1!$A$35</c:f>
              <c:strCache>
                <c:ptCount val="1"/>
                <c:pt idx="0">
                  <c:v>質問7：日本でその考え方がありますか。人気がありますか。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51-4AC4-AD22-FE15D83E9DCC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51-4AC4-AD22-FE15D83E9DCC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51-4AC4-AD22-FE15D83E9DCC}"/>
              </c:ext>
            </c:extLst>
          </c:dPt>
          <c:dPt>
            <c:idx val="3"/>
            <c:bubble3D val="0"/>
            <c:spPr>
              <a:solidFill>
                <a:srgbClr val="9A57C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51-4AC4-AD22-FE15D83E9D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Sheet1!$B$34:$E$34</c:f>
              <c:strCache>
                <c:ptCount val="4"/>
                <c:pt idx="0">
                  <c:v>ある/人気</c:v>
                </c:pt>
                <c:pt idx="1">
                  <c:v>ある/人気はない</c:v>
                </c:pt>
                <c:pt idx="2">
                  <c:v>ありません</c:v>
                </c:pt>
                <c:pt idx="3">
                  <c:v>知りません</c:v>
                </c:pt>
              </c:strCache>
            </c:strRef>
          </c:cat>
          <c:val>
            <c:numRef>
              <c:f>Sheet1!$B$35:$E$35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51-4AC4-AD22-FE15D83E9DC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58669522882901"/>
          <c:y val="0.14829892096821232"/>
          <c:w val="0.81026972587804869"/>
          <c:h val="0.762318168562263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Sheet1!$A$38</c:f>
              <c:strCache>
                <c:ptCount val="1"/>
                <c:pt idx="0">
                  <c:v>質問8：スピードランのような「ゲームが得意になるまで遊び直す」のはいいことだと思いますか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51-40C7-90AC-AA4C27707CD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51-40C7-90AC-AA4C27707CD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51-40C7-90AC-AA4C27707CDC}"/>
              </c:ext>
            </c:extLst>
          </c:dPt>
          <c:cat>
            <c:strRef>
              <c:f>Sheet1!$B$37:$F$37</c:f>
              <c:strCache>
                <c:ptCount val="5"/>
                <c:pt idx="0">
                  <c:v>もちろん</c:v>
                </c:pt>
                <c:pt idx="1">
                  <c:v>問題ないと思います</c:v>
                </c:pt>
                <c:pt idx="2">
                  <c:v>悪いと思います</c:v>
                </c:pt>
                <c:pt idx="3">
                  <c:v>危ない態度だと思います</c:v>
                </c:pt>
                <c:pt idx="4">
                  <c:v>ゲーム次第です</c:v>
                </c:pt>
              </c:strCache>
            </c:strRef>
          </c:cat>
          <c:val>
            <c:numRef>
              <c:f>Sheet1!$B$38:$F$38</c:f>
              <c:numCache>
                <c:formatCode>General</c:formatCode>
                <c:ptCount val="5"/>
                <c:pt idx="0">
                  <c:v>10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51-40C7-90AC-AA4C27707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6456576"/>
        <c:axId val="396459528"/>
      </c:barChart>
      <c:catAx>
        <c:axId val="396456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459528"/>
        <c:crosses val="autoZero"/>
        <c:auto val="1"/>
        <c:lblAlgn val="ctr"/>
        <c:lblOffset val="100"/>
        <c:noMultiLvlLbl val="0"/>
      </c:catAx>
      <c:valAx>
        <c:axId val="396459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45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Sheet1!$A$11</c:f>
              <c:strCache>
                <c:ptCount val="1"/>
                <c:pt idx="0">
                  <c:v>学年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EB0-49FC-B83A-30FE0B147FF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EB0-49FC-B83A-30FE0B147FF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EB0-49FC-B83A-30FE0B147FF5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EB0-49FC-B83A-30FE0B147F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Sheet1!$B$10:$E$10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Sheet1!$B$11:$E$11</c:f>
              <c:numCache>
                <c:formatCode>General</c:formatCode>
                <c:ptCount val="4"/>
                <c:pt idx="0">
                  <c:v>10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B0-49FC-B83A-30FE0B147FF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Sheet1!$A$20</c:f>
              <c:strCache>
                <c:ptCount val="1"/>
                <c:pt idx="0">
                  <c:v>質問1：どれぐらいビデオゲームをしますか。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46B6-4F13-AAC5-FD960BA375B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46B6-4F13-AAC5-FD960BA375B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46B6-4F13-AAC5-FD960BA375B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46B6-4F13-AAC5-FD960BA375B3}"/>
              </c:ext>
            </c:extLst>
          </c:dPt>
          <c:cat>
            <c:strRef>
              <c:f>Sheet1!$B$19:$S$19</c:f>
              <c:strCache>
                <c:ptCount val="5"/>
                <c:pt idx="0">
                  <c:v>よく</c:v>
                </c:pt>
                <c:pt idx="1">
                  <c:v>時々</c:v>
                </c:pt>
                <c:pt idx="2">
                  <c:v>あまり</c:v>
                </c:pt>
                <c:pt idx="3">
                  <c:v>全然</c:v>
                </c:pt>
                <c:pt idx="4">
                  <c:v>遊んだことがない</c:v>
                </c:pt>
              </c:strCache>
            </c:strRef>
          </c:cat>
          <c:val>
            <c:numRef>
              <c:f>Sheet1!$B$20:$S$20</c:f>
              <c:numCache>
                <c:formatCode>General</c:formatCode>
                <c:ptCount val="5"/>
                <c:pt idx="0">
                  <c:v>0</c:v>
                </c:pt>
                <c:pt idx="1">
                  <c:v>7</c:v>
                </c:pt>
                <c:pt idx="2">
                  <c:v>3</c:v>
                </c:pt>
                <c:pt idx="3">
                  <c:v>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6-4F13-AAC5-FD960BA37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49318976"/>
        <c:axId val="849319632"/>
        <c:axId val="0"/>
      </c:bar3DChart>
      <c:catAx>
        <c:axId val="84931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319632"/>
        <c:crosses val="autoZero"/>
        <c:auto val="1"/>
        <c:lblAlgn val="ctr"/>
        <c:lblOffset val="100"/>
        <c:noMultiLvlLbl val="0"/>
      </c:catAx>
      <c:valAx>
        <c:axId val="84931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31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400"/>
              <a:t>学年</a:t>
            </a:r>
          </a:p>
        </c:rich>
      </c:tx>
      <c:layout>
        <c:manualLayout>
          <c:xMode val="edge"/>
          <c:yMode val="edge"/>
          <c:x val="0.46114762448114094"/>
          <c:y val="1.2133891280015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27454632015873"/>
          <c:y val="9.0409910554749742E-2"/>
          <c:w val="8.8440946879409746E-2"/>
          <c:h val="0.84836218741893821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Sheet1!$A$17</c:f>
              <c:strCache>
                <c:ptCount val="1"/>
                <c:pt idx="0">
                  <c:v>質問2：初めてのゲーム機は何でしたか。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CA-446B-BFA7-18794C0D032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CA-446B-BFA7-18794C0D032F}"/>
              </c:ext>
            </c:extLst>
          </c:dPt>
          <c:dPt>
            <c:idx val="2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CA-446B-BFA7-18794C0D03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Sheet1!$B$16:$D$16</c:f>
              <c:strCache>
                <c:ptCount val="3"/>
                <c:pt idx="0">
                  <c:v>N64/GCN</c:v>
                </c:pt>
                <c:pt idx="1">
                  <c:v>DS</c:v>
                </c:pt>
                <c:pt idx="2">
                  <c:v>PS2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8</c:v>
                </c:pt>
                <c:pt idx="1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CA-446B-BFA7-18794C0D032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F663-9030-484F-93E0-03E0D798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2C962-871E-4D68-8EE6-82BA737C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FDD2-471F-4F9C-AE21-652186A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BA48-345B-47E9-8CA0-823F0310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05D9-06E4-4E88-B4B1-23FAD82D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40C-FFCE-4D08-A246-382906D9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4449F-1751-4362-BFA4-BD807617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AB7C-82AD-44B8-94FE-111F52A8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3EEE-E3C3-487A-8316-51B910E7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06D3-0A2D-4C64-B658-F97299C2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CF089-EEC7-4AD3-9CE7-6AC6C6F67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89025-0FC1-4377-A9A9-88BFF24F9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4666-A463-47AC-B0BF-37829184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99E4-8A43-4AC6-B3A1-9A0E4BA8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AC98F-8BA9-4879-AF0B-E06A0E41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94F-3CCA-4A59-BE1C-59507BFD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E319-C7F2-4D96-8021-08EC2EAC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AC52-5706-4D9C-9849-1AB57FDB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FF95-E538-4170-BCF5-56056657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891-7035-4FF8-8611-91E35A88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45AF-0DE8-4EAE-A39C-D85D91D9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3305E-B1FD-441D-BBBD-22643902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766D-A3A6-40EC-9C3B-70A55FBB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AC68-52C2-45F7-A35E-00E7952C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8F98-98BF-4DBD-8BFB-A65247D3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D840-4997-4634-9247-092C55A1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DE30-240C-44CE-96D8-F09C8E5A1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F2EA3-AEC0-47FA-9F95-233942B80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93018-BC8A-40F2-BD33-D96FA33D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C1E71-DA50-461E-8F3D-49E21423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A842-3AE6-41A6-A43B-C11220F7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83C-4CCD-43C7-99C9-CF6B3DE5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97C3-F3F0-467E-97F6-153E2FE4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7AFCA-0724-42B6-B8BA-DBAB18234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856CC-0E4D-45A9-8ADF-705C11130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A269C-E5BF-4FF7-BDC2-23CA9FE63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1EAE7-6896-43A3-881A-A61E96E3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14E17-8EC2-41D8-A0D4-5F5A2AD0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6B027-B337-4248-B3BF-E41BA767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3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B777-826B-4FDB-9AD0-7931D602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EDCD0-A09A-4649-97C5-5E77124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211A6-8A86-42B0-8880-80DB2FE7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E6647-698C-432F-9F3F-D89A9EA7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861A3-1165-4731-9C1C-DA2AF7D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5E607-D031-4A34-AEEC-D4A5F47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D204-AEDF-4CC0-9D94-5FE2DDE1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C15A-6973-4F2C-ADB6-7B0FF470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45BF-25E7-4B56-8748-C8E7E680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56F86-5F79-4BFB-98EF-C3F62B35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F06B-F0ED-468C-B8D0-1458DBB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2852-772E-46C1-83E0-900B35AC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EC712-6C3F-412E-8A80-30A109B7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75B-3DF6-4AC7-9ED2-3FD12422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ABEE0-0B73-45D2-8729-339A0EC2B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B31C6-78E7-43B6-9DCA-BA22DCC68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73096-5D83-46F4-84E9-E963E4D3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2064E-DB21-4942-BD1F-6268B72E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036CA-A82C-4200-B173-8C2D1E1C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22A0C-73F2-4C33-88BC-5475C1B7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13F3F-27CB-471B-93A6-D5C57FB2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5000-86C6-4F94-84AA-07D389235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78F3A-0301-4DA4-9437-D467421CFA27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899E1-AAD3-40B5-9D8C-CB5341AA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27EE-373F-49CF-8800-56FDF60EC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ADE1-FE54-425B-AEAC-59448CDD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qJxu4n4Mfs?feature=oembe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33D-4467-478C-AC4E-CB3EE6A9B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ビデオゲーム</a:t>
            </a:r>
            <a:br>
              <a:rPr lang="en-US" altLang="ja-JP" dirty="0"/>
            </a:br>
            <a:r>
              <a:rPr lang="ja-JP" altLang="en-US" dirty="0"/>
              <a:t>（古いものを新しくする）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7328C-A4F8-4602-9079-6CD03D655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ミクブライド・ルナ</a:t>
            </a:r>
            <a:endParaRPr lang="en-US" altLang="ja-JP" dirty="0"/>
          </a:p>
          <a:p>
            <a:r>
              <a:rPr lang="ja-JP" altLang="en-US" dirty="0"/>
              <a:t>日本語６</a:t>
            </a:r>
            <a:r>
              <a:rPr lang="en-US" altLang="ja-JP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7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40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C5D18C-E5EF-40F3-B536-45B5F37D4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96692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484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88214E-CFE2-4E6E-B9B4-7C7FCDB6C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60952"/>
              </p:ext>
            </p:extLst>
          </p:nvPr>
        </p:nvGraphicFramePr>
        <p:xfrm>
          <a:off x="-427732" y="0"/>
          <a:ext cx="1261973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5512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17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275C2E-4D27-4DBE-BA78-C2C84AFF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446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8130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B07C-9BBA-4451-AC20-93E572BA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データーの分析</a:t>
            </a:r>
            <a:r>
              <a:rPr lang="en-US" altLang="ja-JP" dirty="0"/>
              <a:t>(analysis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E282-7B43-478D-ACF4-39A1AF7E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皆さんは子供の時にゲームし始めました（</a:t>
            </a:r>
            <a:r>
              <a:rPr lang="en-US" altLang="ja-JP" dirty="0"/>
              <a:t>N64</a:t>
            </a:r>
            <a:r>
              <a:rPr lang="ja-JP" altLang="en-US" dirty="0"/>
              <a:t>と</a:t>
            </a:r>
            <a:r>
              <a:rPr lang="en-US" altLang="ja-JP" dirty="0"/>
              <a:t>GCN</a:t>
            </a:r>
            <a:r>
              <a:rPr lang="ja-JP" altLang="en-US" dirty="0"/>
              <a:t>と</a:t>
            </a:r>
            <a:r>
              <a:rPr lang="en-US" altLang="ja-JP" dirty="0"/>
              <a:t>PS2</a:t>
            </a:r>
            <a:r>
              <a:rPr lang="ja-JP" altLang="en-US" dirty="0"/>
              <a:t>は約</a:t>
            </a:r>
            <a:r>
              <a:rPr lang="en-US" altLang="ja-JP" dirty="0"/>
              <a:t>18</a:t>
            </a:r>
            <a:r>
              <a:rPr lang="ja-JP" altLang="en-US" dirty="0"/>
              <a:t>年前に人気がありました。</a:t>
            </a:r>
            <a:r>
              <a:rPr lang="en-US" altLang="ja-JP" dirty="0"/>
              <a:t>DS</a:t>
            </a:r>
            <a:r>
              <a:rPr lang="ja-JP" altLang="en-US" dirty="0"/>
              <a:t>は大体</a:t>
            </a:r>
            <a:r>
              <a:rPr lang="en-US" altLang="ja-JP" dirty="0"/>
              <a:t>2006</a:t>
            </a:r>
            <a:r>
              <a:rPr lang="ja-JP" altLang="en-US" dirty="0"/>
              <a:t>年に人気になったが、大ヒットしました）</a:t>
            </a:r>
            <a:endParaRPr lang="en-US" altLang="ja-JP" dirty="0"/>
          </a:p>
          <a:p>
            <a:r>
              <a:rPr lang="ja-JP" altLang="en-US" dirty="0"/>
              <a:t>皆さんはあまり古いゲームで遊びません。</a:t>
            </a:r>
            <a:endParaRPr lang="en-US" altLang="ja-JP" dirty="0"/>
          </a:p>
          <a:p>
            <a:r>
              <a:rPr lang="ja-JP" altLang="en-US" dirty="0"/>
              <a:t>皆さん</a:t>
            </a:r>
            <a:r>
              <a:rPr lang="ja-JP" altLang="en-US"/>
              <a:t>は他の人</a:t>
            </a:r>
            <a:r>
              <a:rPr lang="ja-JP" altLang="en-US" dirty="0"/>
              <a:t>のゲーム習慣を支持します。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0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E5F6-BA21-4560-B0CD-E2CBC948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トピックを選択した理由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3DF7-56DE-4C47-905C-2B56982AB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私はよく古いゲームで遊んでいて、そのゲームのスピードランを見ます</a:t>
            </a:r>
            <a:endParaRPr lang="en-US" altLang="ja-JP" dirty="0"/>
          </a:p>
          <a:p>
            <a:pPr lvl="1"/>
            <a:r>
              <a:rPr lang="ja-JP" altLang="en-US" dirty="0"/>
              <a:t>ピクミンやバンジョーやカズーイの大冒険等</a:t>
            </a:r>
            <a:endParaRPr lang="en-US" altLang="ja-JP" dirty="0"/>
          </a:p>
          <a:p>
            <a:r>
              <a:rPr lang="ja-JP" altLang="en-US" dirty="0"/>
              <a:t>このトピックについて日本人の思いを聞いてみたかったです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5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33D-4467-478C-AC4E-CB3EE6A9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016" y="328473"/>
            <a:ext cx="9144000" cy="1148503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7328C-A4F8-4602-9079-6CD03D65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9819"/>
            <a:ext cx="9144000" cy="44789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dirty="0"/>
              <a:t>人数：</a:t>
            </a:r>
            <a:r>
              <a:rPr lang="en-US" altLang="ja-JP" dirty="0"/>
              <a:t>16</a:t>
            </a:r>
            <a:r>
              <a:rPr lang="ja-JP" altLang="en-US" dirty="0"/>
              <a:t>人</a:t>
            </a:r>
            <a:endParaRPr lang="en-US" altLang="ja-JP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dirty="0"/>
              <a:t>年齢：</a:t>
            </a:r>
            <a:r>
              <a:rPr lang="en-US" altLang="ja-JP" dirty="0"/>
              <a:t>18-20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dirty="0"/>
              <a:t>学年：</a:t>
            </a:r>
            <a:r>
              <a:rPr lang="en-US" altLang="ja-JP" dirty="0"/>
              <a:t>1-3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DBD7B6-A865-4C4D-B6CB-2F973F3CF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5582"/>
              </p:ext>
            </p:extLst>
          </p:nvPr>
        </p:nvGraphicFramePr>
        <p:xfrm>
          <a:off x="7874179" y="0"/>
          <a:ext cx="5587642" cy="361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73823"/>
              </p:ext>
            </p:extLst>
          </p:nvPr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12082"/>
              </p:ext>
            </p:extLst>
          </p:nvPr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367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B71190-CA15-4E8D-BD87-BEBBFA40D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5916"/>
              </p:ext>
            </p:extLst>
          </p:nvPr>
        </p:nvGraphicFramePr>
        <p:xfrm>
          <a:off x="388824" y="84848"/>
          <a:ext cx="11498376" cy="6679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3241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75B8689-1051-4AB1-8D35-10D3C5A07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754180"/>
              </p:ext>
            </p:extLst>
          </p:nvPr>
        </p:nvGraphicFramePr>
        <p:xfrm>
          <a:off x="-864409" y="144517"/>
          <a:ext cx="10468567" cy="6568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DA2A7C2-495A-4264-8C1D-4B134CB1C774}"/>
              </a:ext>
            </a:extLst>
          </p:cNvPr>
          <p:cNvSpPr txBox="1"/>
          <p:nvPr/>
        </p:nvSpPr>
        <p:spPr>
          <a:xfrm>
            <a:off x="7158363" y="1551845"/>
            <a:ext cx="5033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面白い点：</a:t>
            </a:r>
            <a:endParaRPr lang="en-US" altLang="ja-JP" dirty="0"/>
          </a:p>
          <a:p>
            <a:r>
              <a:rPr lang="ja-JP" altLang="en-US" dirty="0"/>
              <a:t>この質問の選択肢：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（　）スイッチ｜３</a:t>
            </a:r>
            <a:r>
              <a:rPr lang="en-US" dirty="0"/>
              <a:t>DS</a:t>
            </a:r>
          </a:p>
          <a:p>
            <a:r>
              <a:rPr lang="ja-JP" altLang="en-US" dirty="0"/>
              <a:t>（　）</a:t>
            </a:r>
            <a:r>
              <a:rPr lang="en-US" dirty="0"/>
              <a:t>Wii</a:t>
            </a:r>
            <a:r>
              <a:rPr lang="ja-JP" altLang="en-US" dirty="0"/>
              <a:t>（ウィー）｜</a:t>
            </a:r>
            <a:r>
              <a:rPr lang="en-US" dirty="0" err="1"/>
              <a:t>WiiU</a:t>
            </a:r>
            <a:endParaRPr lang="en-US" dirty="0"/>
          </a:p>
          <a:p>
            <a:r>
              <a:rPr lang="ja-JP" altLang="en-US" dirty="0"/>
              <a:t>（　）ニンテンドー</a:t>
            </a:r>
            <a:r>
              <a:rPr lang="en-US" dirty="0"/>
              <a:t>64</a:t>
            </a:r>
            <a:r>
              <a:rPr lang="ja-JP" altLang="en-US" dirty="0"/>
              <a:t>（</a:t>
            </a:r>
            <a:r>
              <a:rPr lang="en-US" dirty="0"/>
              <a:t>N64</a:t>
            </a:r>
            <a:r>
              <a:rPr lang="ja-JP" altLang="en-US" dirty="0"/>
              <a:t>）</a:t>
            </a:r>
            <a:r>
              <a:rPr lang="en-US" dirty="0"/>
              <a:t>|</a:t>
            </a:r>
            <a:r>
              <a:rPr lang="ja-JP" altLang="en-US" dirty="0"/>
              <a:t>ゲームキューブ</a:t>
            </a:r>
            <a:endParaRPr lang="en-US" dirty="0"/>
          </a:p>
          <a:p>
            <a:r>
              <a:rPr lang="ja-JP" altLang="en-US" dirty="0"/>
              <a:t>（　）プレイステーション　１｜２</a:t>
            </a:r>
            <a:endParaRPr lang="en-US" dirty="0"/>
          </a:p>
          <a:p>
            <a:r>
              <a:rPr lang="ja-JP" altLang="en-US" dirty="0"/>
              <a:t>（　）その他：</a:t>
            </a:r>
            <a:endParaRPr lang="en-US" dirty="0"/>
          </a:p>
          <a:p>
            <a:r>
              <a:rPr lang="ja-JP" altLang="en-US" dirty="0"/>
              <a:t>（　）ありません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r>
              <a:rPr lang="ja-JP" altLang="en-US" dirty="0"/>
              <a:t>（</a:t>
            </a:r>
            <a:r>
              <a:rPr lang="en-US" altLang="ja-JP" dirty="0"/>
              <a:t>GCN=</a:t>
            </a:r>
            <a:r>
              <a:rPr lang="ja-JP" altLang="en-US" dirty="0"/>
              <a:t>ゲームキューブ）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2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86A9D9-F6F5-446A-B143-346579E65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18852"/>
              </p:ext>
            </p:extLst>
          </p:nvPr>
        </p:nvGraphicFramePr>
        <p:xfrm>
          <a:off x="415455" y="0"/>
          <a:ext cx="11649297" cy="6764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953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7C9D01-02DE-4AFC-AFC8-E7992445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76684"/>
              </p:ext>
            </p:extLst>
          </p:nvPr>
        </p:nvGraphicFramePr>
        <p:xfrm>
          <a:off x="95860" y="0"/>
          <a:ext cx="1209614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2317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542412-8DDD-4FC0-81A4-AB1BDAF2CE9C}"/>
              </a:ext>
            </a:extLst>
          </p:cNvPr>
          <p:cNvGraphicFramePr>
            <a:graphicFrameLocks noGrp="1"/>
          </p:cNvGraphicFramePr>
          <p:nvPr/>
        </p:nvGraphicFramePr>
        <p:xfrm>
          <a:off x="1341693" y="3895078"/>
          <a:ext cx="4351853" cy="3066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607C64-5494-4EDF-952D-C7AF46564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44953"/>
              </p:ext>
            </p:extLst>
          </p:nvPr>
        </p:nvGraphicFramePr>
        <p:xfrm>
          <a:off x="-425888" y="117584"/>
          <a:ext cx="11741588" cy="6654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7351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15000">
              <a:schemeClr val="accent2">
                <a:lumMod val="0"/>
                <a:lumOff val="100000"/>
              </a:schemeClr>
            </a:gs>
            <a:gs pos="79000">
              <a:schemeClr val="accent2">
                <a:alpha val="82000"/>
                <a:lumMod val="8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E137D9-A528-49FD-B817-A78DACD93A4A}"/>
              </a:ext>
            </a:extLst>
          </p:cNvPr>
          <p:cNvGraphicFramePr>
            <a:graphicFrameLocks noGrp="1"/>
          </p:cNvGraphicFramePr>
          <p:nvPr/>
        </p:nvGraphicFramePr>
        <p:xfrm>
          <a:off x="7286773" y="3429000"/>
          <a:ext cx="5168598" cy="353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316654-8FAD-42A9-AF53-5BF0A8D955FA}"/>
              </a:ext>
            </a:extLst>
          </p:cNvPr>
          <p:cNvSpPr txBox="1"/>
          <p:nvPr/>
        </p:nvSpPr>
        <p:spPr>
          <a:xfrm>
            <a:off x="1263951" y="550607"/>
            <a:ext cx="1018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/>
              <a:t>スピードランの説明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8E673-E1D6-4C53-B6D3-F2EB48710864}"/>
              </a:ext>
            </a:extLst>
          </p:cNvPr>
          <p:cNvSpPr txBox="1"/>
          <p:nvPr/>
        </p:nvSpPr>
        <p:spPr>
          <a:xfrm>
            <a:off x="589936" y="1577927"/>
            <a:ext cx="11336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「スピードラン」はできるだけ速くゲームを終了させます。よくグリッチを利用して速くします。スピードランをする人はよく古いゲームを利用して、新しい感じを作り出します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新しい経験を作ります。</a:t>
            </a:r>
            <a:endParaRPr lang="en-US" altLang="ja-JP" sz="2800" dirty="0"/>
          </a:p>
        </p:txBody>
      </p:sp>
      <p:pic>
        <p:nvPicPr>
          <p:cNvPr id="4" name="Online Media 3" title="Banjo kazooie freezeezy peak early clip">
            <a:hlinkClick r:id="" action="ppaction://media"/>
            <a:extLst>
              <a:ext uri="{FF2B5EF4-FFF2-40B4-BE49-F238E27FC236}">
                <a16:creationId xmlns:a16="http://schemas.microsoft.com/office/drawing/2014/main" id="{CB62DC07-93A2-43DB-BD87-19D34EBE215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938684" y="3130345"/>
            <a:ext cx="6096000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D036CD-32FF-472D-ADA2-2096938A01EC}"/>
              </a:ext>
            </a:extLst>
          </p:cNvPr>
          <p:cNvSpPr txBox="1"/>
          <p:nvPr/>
        </p:nvSpPr>
        <p:spPr>
          <a:xfrm>
            <a:off x="3411793" y="59485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グリッチの例：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76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417</Words>
  <Application>Microsoft Office PowerPoint</Application>
  <PresentationFormat>Widescreen</PresentationFormat>
  <Paragraphs>53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ビデオゲーム （古いものを新しくする）</vt:lpstr>
      <vt:lpstr>トピックを選択した理由</vt:lpstr>
      <vt:lpstr>データ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データーの分析(analysis）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ビデオゲーム （古いものを新しくする）</dc:title>
  <dc:creator>Luna</dc:creator>
  <cp:lastModifiedBy>Luna</cp:lastModifiedBy>
  <cp:revision>14</cp:revision>
  <dcterms:created xsi:type="dcterms:W3CDTF">2019-04-20T07:45:21Z</dcterms:created>
  <dcterms:modified xsi:type="dcterms:W3CDTF">2019-05-03T11:47:17Z</dcterms:modified>
</cp:coreProperties>
</file>