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3" r:id="rId5"/>
    <p:sldId id="260"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760" autoAdjust="0"/>
  </p:normalViewPr>
  <p:slideViewPr>
    <p:cSldViewPr snapToGrid="0">
      <p:cViewPr varScale="1">
        <p:scale>
          <a:sx n="68" d="100"/>
          <a:sy n="68" d="100"/>
        </p:scale>
        <p:origin x="1212" y="6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D4A4D-90A3-43AE-ABBA-BF2E934E9B43}" type="datetimeFigureOut">
              <a:rPr lang="en-US" smtClean="0"/>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299BC-1ED7-4C82-8D61-D0D07935A9AE}" type="slidenum">
              <a:rPr lang="en-US" smtClean="0"/>
              <a:t>‹#›</a:t>
            </a:fld>
            <a:endParaRPr lang="en-US"/>
          </a:p>
        </p:txBody>
      </p:sp>
    </p:spTree>
    <p:extLst>
      <p:ext uri="{BB962C8B-B14F-4D97-AF65-F5344CB8AC3E}">
        <p14:creationId xmlns:p14="http://schemas.microsoft.com/office/powerpoint/2010/main" val="234465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was created by Teva to show off their amazing Ajovy Migraine Injector pens. These specific charts are used to advertise to chronic migraine sufferers, as they are included in the brochure that comes with every Ajovy pen. The creators wanted the consumer to know they are in good hands by using the product, showing off reduction in migraine days within their research group. The company had to do the studies on their product to get FDA approval anyway, so why not show off the data to their consumers?</a:t>
            </a:r>
          </a:p>
        </p:txBody>
      </p:sp>
      <p:sp>
        <p:nvSpPr>
          <p:cNvPr id="4" name="Slide Number Placeholder 3"/>
          <p:cNvSpPr>
            <a:spLocks noGrp="1"/>
          </p:cNvSpPr>
          <p:nvPr>
            <p:ph type="sldNum" sz="quarter" idx="5"/>
          </p:nvPr>
        </p:nvSpPr>
        <p:spPr/>
        <p:txBody>
          <a:bodyPr/>
          <a:lstStyle/>
          <a:p>
            <a:fld id="{21A299BC-1ED7-4C82-8D61-D0D07935A9AE}" type="slidenum">
              <a:rPr lang="en-US" smtClean="0"/>
              <a:t>2</a:t>
            </a:fld>
            <a:endParaRPr lang="en-US"/>
          </a:p>
        </p:txBody>
      </p:sp>
    </p:spTree>
    <p:extLst>
      <p:ext uri="{BB962C8B-B14F-4D97-AF65-F5344CB8AC3E}">
        <p14:creationId xmlns:p14="http://schemas.microsoft.com/office/powerpoint/2010/main" val="682382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to note, it is no longer a pie chart.</a:t>
            </a:r>
          </a:p>
          <a:p>
            <a:r>
              <a:rPr lang="en-US" dirty="0"/>
              <a:t>It emphasizes the Ozempic bar using red and takes out the rest using gray</a:t>
            </a:r>
          </a:p>
          <a:p>
            <a:r>
              <a:rPr lang="en-US" dirty="0"/>
              <a:t>It adds the call to action at the bottom</a:t>
            </a:r>
          </a:p>
          <a:p>
            <a:r>
              <a:rPr lang="en-US" dirty="0"/>
              <a:t>It uses only the percentages and not both numbers</a:t>
            </a:r>
          </a:p>
          <a:p>
            <a:r>
              <a:rPr lang="en-US" dirty="0"/>
              <a:t>It adds motion and closure with the graph itself being more centered</a:t>
            </a:r>
          </a:p>
          <a:p>
            <a:r>
              <a:rPr lang="en-US" dirty="0"/>
              <a:t>The title uses size as emphasis, which adds less load than the bold.</a:t>
            </a:r>
          </a:p>
          <a:p>
            <a:r>
              <a:rPr lang="en-US" dirty="0"/>
              <a:t>Bold is used to highlight the Ozempic bar and the call to action. It is not as optimal as it could be, as seaborn would not let me bold just the “not being approved for weight loss,” but that is just how it is sometimes.</a:t>
            </a:r>
          </a:p>
        </p:txBody>
      </p:sp>
      <p:sp>
        <p:nvSpPr>
          <p:cNvPr id="4" name="Slide Number Placeholder 3"/>
          <p:cNvSpPr>
            <a:spLocks noGrp="1"/>
          </p:cNvSpPr>
          <p:nvPr>
            <p:ph type="sldNum" sz="quarter" idx="5"/>
          </p:nvPr>
        </p:nvSpPr>
        <p:spPr/>
        <p:txBody>
          <a:bodyPr/>
          <a:lstStyle/>
          <a:p>
            <a:fld id="{21A299BC-1ED7-4C82-8D61-D0D07935A9AE}" type="slidenum">
              <a:rPr lang="en-US" smtClean="0"/>
              <a:t>11</a:t>
            </a:fld>
            <a:endParaRPr lang="en-US"/>
          </a:p>
        </p:txBody>
      </p:sp>
    </p:spTree>
    <p:extLst>
      <p:ext uri="{BB962C8B-B14F-4D97-AF65-F5344CB8AC3E}">
        <p14:creationId xmlns:p14="http://schemas.microsoft.com/office/powerpoint/2010/main" val="572359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chart was found in Kroger’s 2023 factbook. The factbook is used to give an overview of the company for investors and potential business partners, so in highlighting that we can see the why and the who.</a:t>
            </a:r>
          </a:p>
          <a:p>
            <a:r>
              <a:rPr lang="en-US" dirty="0"/>
              <a:t>This chart specifically looks at revenue, so it is meant to show how much is being made as a jumping off point for investors.</a:t>
            </a:r>
          </a:p>
          <a:p>
            <a:r>
              <a:rPr lang="en-US" dirty="0"/>
              <a:t>As for the how, Kroger is a large company who sells groceries. This data would be coming in even if they were not specifically tracking it.</a:t>
            </a:r>
          </a:p>
        </p:txBody>
      </p:sp>
      <p:sp>
        <p:nvSpPr>
          <p:cNvPr id="4" name="Slide Number Placeholder 3"/>
          <p:cNvSpPr>
            <a:spLocks noGrp="1"/>
          </p:cNvSpPr>
          <p:nvPr>
            <p:ph type="sldNum" sz="quarter" idx="5"/>
          </p:nvPr>
        </p:nvSpPr>
        <p:spPr/>
        <p:txBody>
          <a:bodyPr/>
          <a:lstStyle/>
          <a:p>
            <a:fld id="{21A299BC-1ED7-4C82-8D61-D0D07935A9AE}" type="slidenum">
              <a:rPr lang="en-US" smtClean="0"/>
              <a:t>12</a:t>
            </a:fld>
            <a:endParaRPr lang="en-US"/>
          </a:p>
        </p:txBody>
      </p:sp>
    </p:spTree>
    <p:extLst>
      <p:ext uri="{BB962C8B-B14F-4D97-AF65-F5344CB8AC3E}">
        <p14:creationId xmlns:p14="http://schemas.microsoft.com/office/powerpoint/2010/main" val="347155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problem with this one (besides the angles and pie/donut chart dilemma,) is the lack of specification of the units alone. Earlier in the factbook, it is shown that the revenue is 148.3 billion. Any company skimming the factbook for this information, though, will lose this context and see a sales figure of 148,258, devaluing the company by not including proper units.</a:t>
            </a:r>
          </a:p>
        </p:txBody>
      </p:sp>
      <p:sp>
        <p:nvSpPr>
          <p:cNvPr id="4" name="Slide Number Placeholder 3"/>
          <p:cNvSpPr>
            <a:spLocks noGrp="1"/>
          </p:cNvSpPr>
          <p:nvPr>
            <p:ph type="sldNum" sz="quarter" idx="5"/>
          </p:nvPr>
        </p:nvSpPr>
        <p:spPr/>
        <p:txBody>
          <a:bodyPr/>
          <a:lstStyle/>
          <a:p>
            <a:fld id="{21A299BC-1ED7-4C82-8D61-D0D07935A9AE}" type="slidenum">
              <a:rPr lang="en-US" smtClean="0"/>
              <a:t>13</a:t>
            </a:fld>
            <a:endParaRPr lang="en-US"/>
          </a:p>
        </p:txBody>
      </p:sp>
    </p:spTree>
    <p:extLst>
      <p:ext uri="{BB962C8B-B14F-4D97-AF65-F5344CB8AC3E}">
        <p14:creationId xmlns:p14="http://schemas.microsoft.com/office/powerpoint/2010/main" val="4674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difficult choice here was to choose between percentages and actual revenue for this chart. I decided on percentages given that the original image was focused more on proportionality of the departments. Also, the percent actually fit in the “Other” column.</a:t>
            </a:r>
          </a:p>
          <a:p>
            <a:r>
              <a:rPr lang="en-US" dirty="0"/>
              <a:t>The colors were difficult, given that they could not be significantly lighter than one another to trigger the idea of “light good dark bad”. The seaborn </a:t>
            </a:r>
            <a:r>
              <a:rPr lang="en-US" dirty="0" err="1"/>
              <a:t>ocean_d</a:t>
            </a:r>
            <a:r>
              <a:rPr lang="en-US" dirty="0"/>
              <a:t> palette ended up fitting best, as it differentiates more with hue than intensity. Also, the color on the biggest portion is close to Kroger’s logo’s color.</a:t>
            </a:r>
          </a:p>
        </p:txBody>
      </p:sp>
      <p:sp>
        <p:nvSpPr>
          <p:cNvPr id="4" name="Slide Number Placeholder 3"/>
          <p:cNvSpPr>
            <a:spLocks noGrp="1"/>
          </p:cNvSpPr>
          <p:nvPr>
            <p:ph type="sldNum" sz="quarter" idx="5"/>
          </p:nvPr>
        </p:nvSpPr>
        <p:spPr/>
        <p:txBody>
          <a:bodyPr/>
          <a:lstStyle/>
          <a:p>
            <a:fld id="{21A299BC-1ED7-4C82-8D61-D0D07935A9AE}" type="slidenum">
              <a:rPr lang="en-US" smtClean="0"/>
              <a:t>14</a:t>
            </a:fld>
            <a:endParaRPr lang="en-US"/>
          </a:p>
        </p:txBody>
      </p:sp>
    </p:spTree>
    <p:extLst>
      <p:ext uri="{BB962C8B-B14F-4D97-AF65-F5344CB8AC3E}">
        <p14:creationId xmlns:p14="http://schemas.microsoft.com/office/powerpoint/2010/main" val="359330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went with an approach to “unfurl the donut” so to speak. This is to show the same idea can be used without needing the angles.</a:t>
            </a:r>
          </a:p>
          <a:p>
            <a:r>
              <a:rPr lang="en-US" dirty="0"/>
              <a:t>The bottom text on the original was unnecessary. Other makes sense as other, people know what non-perishables are, and they really did not need to use the word fresh instead of perishable. I get the motto “fresh for everyone,” but the whole point is to make everything fresh and inviting. Using fresh for the perishables, therefore, shoots that motto in the foot.</a:t>
            </a:r>
          </a:p>
          <a:p>
            <a:r>
              <a:rPr lang="en-US" dirty="0"/>
              <a:t>Also, I would like to acknowledge the .0’s on the end of some of the numbers does add some load. I just could not get it to print without those. It is likely a limitation of the weird </a:t>
            </a:r>
            <a:r>
              <a:rPr lang="en-US" dirty="0" err="1"/>
              <a:t>pandas.plot</a:t>
            </a:r>
            <a:r>
              <a:rPr lang="en-US" dirty="0"/>
              <a:t>/matplotlib/seaborn hybrid code I had to use to get the bars to stack like this.</a:t>
            </a:r>
          </a:p>
        </p:txBody>
      </p:sp>
      <p:sp>
        <p:nvSpPr>
          <p:cNvPr id="4" name="Slide Number Placeholder 3"/>
          <p:cNvSpPr>
            <a:spLocks noGrp="1"/>
          </p:cNvSpPr>
          <p:nvPr>
            <p:ph type="sldNum" sz="quarter" idx="5"/>
          </p:nvPr>
        </p:nvSpPr>
        <p:spPr/>
        <p:txBody>
          <a:bodyPr/>
          <a:lstStyle/>
          <a:p>
            <a:fld id="{21A299BC-1ED7-4C82-8D61-D0D07935A9AE}" type="slidenum">
              <a:rPr lang="en-US" smtClean="0"/>
              <a:t>15</a:t>
            </a:fld>
            <a:endParaRPr lang="en-US"/>
          </a:p>
        </p:txBody>
      </p:sp>
    </p:spTree>
    <p:extLst>
      <p:ext uri="{BB962C8B-B14F-4D97-AF65-F5344CB8AC3E}">
        <p14:creationId xmlns:p14="http://schemas.microsoft.com/office/powerpoint/2010/main" val="651941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improvements, I added that the 148.3 is in billions of dollars. This was the key complaint I had with it, so I made sure this unit was clear.</a:t>
            </a:r>
          </a:p>
          <a:p>
            <a:r>
              <a:rPr lang="en-US" dirty="0"/>
              <a:t>I lowered the number of colors, using hue instead of intensity to differentiate them.</a:t>
            </a:r>
          </a:p>
          <a:p>
            <a:r>
              <a:rPr lang="en-US" dirty="0"/>
              <a:t>I “unfurled the donut” so to speak, making a horizontal stacked bar chart instead of a donut and thus, removing the angles.</a:t>
            </a:r>
          </a:p>
          <a:p>
            <a:r>
              <a:rPr lang="en-US" dirty="0"/>
              <a:t>I also improved the wording, changing fresh to perishable so that the whole background text on the bottom of the original was not necessary.</a:t>
            </a:r>
          </a:p>
        </p:txBody>
      </p:sp>
      <p:sp>
        <p:nvSpPr>
          <p:cNvPr id="4" name="Slide Number Placeholder 3"/>
          <p:cNvSpPr>
            <a:spLocks noGrp="1"/>
          </p:cNvSpPr>
          <p:nvPr>
            <p:ph type="sldNum" sz="quarter" idx="5"/>
          </p:nvPr>
        </p:nvSpPr>
        <p:spPr/>
        <p:txBody>
          <a:bodyPr/>
          <a:lstStyle/>
          <a:p>
            <a:fld id="{21A299BC-1ED7-4C82-8D61-D0D07935A9AE}" type="slidenum">
              <a:rPr lang="en-US" smtClean="0"/>
              <a:t>16</a:t>
            </a:fld>
            <a:endParaRPr lang="en-US"/>
          </a:p>
        </p:txBody>
      </p:sp>
    </p:spTree>
    <p:extLst>
      <p:ext uri="{BB962C8B-B14F-4D97-AF65-F5344CB8AC3E}">
        <p14:creationId xmlns:p14="http://schemas.microsoft.com/office/powerpoint/2010/main" val="176068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 found in the brochure included in my Ajovy pen.</a:t>
            </a:r>
          </a:p>
          <a:p>
            <a:r>
              <a:rPr lang="en-US" dirty="0"/>
              <a:t>Things to note with the original:</a:t>
            </a:r>
          </a:p>
          <a:p>
            <a:r>
              <a:rPr lang="en-US" dirty="0"/>
              <a:t>The quality of the image was poor even in the brochures. The source provided is on an online version, but I thought to add this chart after seeing it on one of the physical brochures provided with my own Ajovy pen.</a:t>
            </a:r>
          </a:p>
          <a:p>
            <a:r>
              <a:rPr lang="en-US" dirty="0"/>
              <a:t>The colors do not follow the dark bad light good approach to coloring, making the placebo seem like the favorable outcome. </a:t>
            </a:r>
          </a:p>
          <a:p>
            <a:r>
              <a:rPr lang="en-US" dirty="0"/>
              <a:t>The no change section is specifically sectioned off with its x label bolded, making it seem like they want to highlight this outcome despite it being the worse case scenario.</a:t>
            </a:r>
          </a:p>
          <a:p>
            <a:r>
              <a:rPr lang="en-US" dirty="0"/>
              <a:t>The current x axis does not make it clear that these values represent number of migraine days were reduced by using the Ajovy.</a:t>
            </a:r>
          </a:p>
          <a:p>
            <a:r>
              <a:rPr lang="en-US" dirty="0"/>
              <a:t>The heavy boarders also add to load.</a:t>
            </a:r>
          </a:p>
        </p:txBody>
      </p:sp>
      <p:sp>
        <p:nvSpPr>
          <p:cNvPr id="4" name="Slide Number Placeholder 3"/>
          <p:cNvSpPr>
            <a:spLocks noGrp="1"/>
          </p:cNvSpPr>
          <p:nvPr>
            <p:ph type="sldNum" sz="quarter" idx="5"/>
          </p:nvPr>
        </p:nvSpPr>
        <p:spPr/>
        <p:txBody>
          <a:bodyPr/>
          <a:lstStyle/>
          <a:p>
            <a:fld id="{21A299BC-1ED7-4C82-8D61-D0D07935A9AE}" type="slidenum">
              <a:rPr lang="en-US" smtClean="0"/>
              <a:t>3</a:t>
            </a:fld>
            <a:endParaRPr lang="en-US"/>
          </a:p>
        </p:txBody>
      </p:sp>
    </p:spTree>
    <p:extLst>
      <p:ext uri="{BB962C8B-B14F-4D97-AF65-F5344CB8AC3E}">
        <p14:creationId xmlns:p14="http://schemas.microsoft.com/office/powerpoint/2010/main" val="46535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A299BC-1ED7-4C82-8D61-D0D07935A9AE}" type="slidenum">
              <a:rPr lang="en-US" smtClean="0"/>
              <a:t>4</a:t>
            </a:fld>
            <a:endParaRPr lang="en-US"/>
          </a:p>
        </p:txBody>
      </p:sp>
    </p:spTree>
    <p:extLst>
      <p:ext uri="{BB962C8B-B14F-4D97-AF65-F5344CB8AC3E}">
        <p14:creationId xmlns:p14="http://schemas.microsoft.com/office/powerpoint/2010/main" val="292714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factor to note when comparing them here as well is how they had to shrink in order to fit side by side. And while the original was even hard to read when blown up in its original “before” slide, the after chart is still pretty easy to read when shrunk.</a:t>
            </a:r>
          </a:p>
        </p:txBody>
      </p:sp>
      <p:sp>
        <p:nvSpPr>
          <p:cNvPr id="4" name="Slide Number Placeholder 3"/>
          <p:cNvSpPr>
            <a:spLocks noGrp="1"/>
          </p:cNvSpPr>
          <p:nvPr>
            <p:ph type="sldNum" sz="quarter" idx="5"/>
          </p:nvPr>
        </p:nvSpPr>
        <p:spPr/>
        <p:txBody>
          <a:bodyPr/>
          <a:lstStyle/>
          <a:p>
            <a:fld id="{21A299BC-1ED7-4C82-8D61-D0D07935A9AE}" type="slidenum">
              <a:rPr lang="en-US" smtClean="0"/>
              <a:t>5</a:t>
            </a:fld>
            <a:endParaRPr lang="en-US"/>
          </a:p>
        </p:txBody>
      </p:sp>
    </p:spTree>
    <p:extLst>
      <p:ext uri="{BB962C8B-B14F-4D97-AF65-F5344CB8AC3E}">
        <p14:creationId xmlns:p14="http://schemas.microsoft.com/office/powerpoint/2010/main" val="408682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faceted the chart, since the grouping made it nearly impossible to see actual differences for one group versus the others.</a:t>
            </a:r>
          </a:p>
          <a:p>
            <a:r>
              <a:rPr lang="en-US" dirty="0"/>
              <a:t>I rotated everything to create horizontal bar charts, since width is easier to see differences than height.</a:t>
            </a:r>
          </a:p>
          <a:p>
            <a:r>
              <a:rPr lang="en-US" dirty="0"/>
              <a:t>I then flipped the day reductions and deemphasized the worsening migraine days, thus collectively moving the more common numbers toward the top.</a:t>
            </a:r>
          </a:p>
          <a:p>
            <a:r>
              <a:rPr lang="en-US" dirty="0"/>
              <a:t>I added colors to the chart, specifically implementing what I call the “light good dark bad” color scheme that comes from the innate human fear of the dark. It was odd that this section of the brochure was in black and white while the rest of it is in color, so adding color in only adds to the cohesion with the rest of the brochure.</a:t>
            </a:r>
          </a:p>
          <a:p>
            <a:r>
              <a:rPr lang="en-US" dirty="0"/>
              <a:t>I also made it clearer that the values are referring to the reduction of the number of days with migraine symptoms, as it was not clear in the original. I kept the term “migraine day” intact however, is that is how a lot of migraine sufferers refer to them as.</a:t>
            </a:r>
          </a:p>
          <a:p>
            <a:r>
              <a:rPr lang="en-US" dirty="0"/>
              <a:t>I also rotated the y label to reduce neck strain and cognitive load.</a:t>
            </a:r>
          </a:p>
          <a:p>
            <a:r>
              <a:rPr lang="en-US" dirty="0"/>
              <a:t>I went further to highlight the average reduction in bold as the x label. This reduced some of the feeling of emptiness from the initial graph while also better emphasizing what the user should look for in the graph. I originally considered adding KDE graphs on top of each bar chart, but felt this bolding strategy fit the chart better.</a:t>
            </a:r>
          </a:p>
        </p:txBody>
      </p:sp>
      <p:sp>
        <p:nvSpPr>
          <p:cNvPr id="4" name="Slide Number Placeholder 3"/>
          <p:cNvSpPr>
            <a:spLocks noGrp="1"/>
          </p:cNvSpPr>
          <p:nvPr>
            <p:ph type="sldNum" sz="quarter" idx="5"/>
          </p:nvPr>
        </p:nvSpPr>
        <p:spPr/>
        <p:txBody>
          <a:bodyPr/>
          <a:lstStyle/>
          <a:p>
            <a:fld id="{21A299BC-1ED7-4C82-8D61-D0D07935A9AE}" type="slidenum">
              <a:rPr lang="en-US" smtClean="0"/>
              <a:t>6</a:t>
            </a:fld>
            <a:endParaRPr lang="en-US"/>
          </a:p>
        </p:txBody>
      </p:sp>
    </p:spTree>
    <p:extLst>
      <p:ext uri="{BB962C8B-B14F-4D97-AF65-F5344CB8AC3E}">
        <p14:creationId xmlns:p14="http://schemas.microsoft.com/office/powerpoint/2010/main" val="12275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chart comes from an article analyzing the prevalence of Ozempic in both prescription numbers and popular culture.</a:t>
            </a:r>
          </a:p>
          <a:p>
            <a:r>
              <a:rPr lang="en-US" dirty="0"/>
              <a:t>The website it is hosted on, </a:t>
            </a:r>
            <a:r>
              <a:rPr lang="en-US" dirty="0" err="1"/>
              <a:t>TrackDrugs</a:t>
            </a:r>
            <a:r>
              <a:rPr lang="en-US" dirty="0"/>
              <a:t>, is a small site by some pharmacy students to get this information out to the public. The corresponding post on LinkedIn by the site garnered just below 170 reactions. As it is being used as a major statistics source for public opinion, it should be scrutinized just as much as The Wall Street Journal or New York Times.</a:t>
            </a:r>
          </a:p>
          <a:p>
            <a:r>
              <a:rPr lang="en-US" dirty="0"/>
              <a:t>As for how they got their data, the website does not say. I am bound to assume this specific set was scraped from the internet since it is going based on news articles, but as pharmacy students, they likely have access to more data on pharmacy data than the public.</a:t>
            </a:r>
          </a:p>
        </p:txBody>
      </p:sp>
      <p:sp>
        <p:nvSpPr>
          <p:cNvPr id="4" name="Slide Number Placeholder 3"/>
          <p:cNvSpPr>
            <a:spLocks noGrp="1"/>
          </p:cNvSpPr>
          <p:nvPr>
            <p:ph type="sldNum" sz="quarter" idx="5"/>
          </p:nvPr>
        </p:nvSpPr>
        <p:spPr/>
        <p:txBody>
          <a:bodyPr/>
          <a:lstStyle/>
          <a:p>
            <a:fld id="{21A299BC-1ED7-4C82-8D61-D0D07935A9AE}" type="slidenum">
              <a:rPr lang="en-US" smtClean="0"/>
              <a:t>7</a:t>
            </a:fld>
            <a:endParaRPr lang="en-US"/>
          </a:p>
        </p:txBody>
      </p:sp>
    </p:spTree>
    <p:extLst>
      <p:ext uri="{BB962C8B-B14F-4D97-AF65-F5344CB8AC3E}">
        <p14:creationId xmlns:p14="http://schemas.microsoft.com/office/powerpoint/2010/main" val="146122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 found when I was scrolling LinkedIn and came across an article discussing Ozempic’s rise to power.</a:t>
            </a:r>
          </a:p>
          <a:p>
            <a:r>
              <a:rPr lang="en-US" dirty="0"/>
              <a:t>Well look what we have here. A pie chart. It adds too many labels, its naming convention flat out cuts off </a:t>
            </a:r>
            <a:r>
              <a:rPr lang="en-US" dirty="0" err="1"/>
              <a:t>Rybelsus</a:t>
            </a:r>
            <a:r>
              <a:rPr lang="en-US" dirty="0"/>
              <a:t> (the gray piece), and the use of numbers and percentages does not add much.</a:t>
            </a:r>
          </a:p>
        </p:txBody>
      </p:sp>
      <p:sp>
        <p:nvSpPr>
          <p:cNvPr id="4" name="Slide Number Placeholder 3"/>
          <p:cNvSpPr>
            <a:spLocks noGrp="1"/>
          </p:cNvSpPr>
          <p:nvPr>
            <p:ph type="sldNum" sz="quarter" idx="5"/>
          </p:nvPr>
        </p:nvSpPr>
        <p:spPr/>
        <p:txBody>
          <a:bodyPr/>
          <a:lstStyle/>
          <a:p>
            <a:fld id="{21A299BC-1ED7-4C82-8D61-D0D07935A9AE}" type="slidenum">
              <a:rPr lang="en-US" smtClean="0"/>
              <a:t>8</a:t>
            </a:fld>
            <a:endParaRPr lang="en-US"/>
          </a:p>
        </p:txBody>
      </p:sp>
    </p:spTree>
    <p:extLst>
      <p:ext uri="{BB962C8B-B14F-4D97-AF65-F5344CB8AC3E}">
        <p14:creationId xmlns:p14="http://schemas.microsoft.com/office/powerpoint/2010/main" val="275815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may not have highlighted the lack of FDA approval in the chart itself, the rest of the article hammers it home. That is why it felt right to add it as a key point on the bottom there. The other graph felt like it was leading to nothing. There was no call to action despite the text of the article emphasizing the lack of FDA authorization for use in weight loss patients (especially in the section relating to the number of prescription for the product given out to people without diabetes.)</a:t>
            </a:r>
          </a:p>
        </p:txBody>
      </p:sp>
      <p:sp>
        <p:nvSpPr>
          <p:cNvPr id="4" name="Slide Number Placeholder 3"/>
          <p:cNvSpPr>
            <a:spLocks noGrp="1"/>
          </p:cNvSpPr>
          <p:nvPr>
            <p:ph type="sldNum" sz="quarter" idx="5"/>
          </p:nvPr>
        </p:nvSpPr>
        <p:spPr/>
        <p:txBody>
          <a:bodyPr/>
          <a:lstStyle/>
          <a:p>
            <a:fld id="{21A299BC-1ED7-4C82-8D61-D0D07935A9AE}" type="slidenum">
              <a:rPr lang="en-US" smtClean="0"/>
              <a:t>9</a:t>
            </a:fld>
            <a:endParaRPr lang="en-US"/>
          </a:p>
        </p:txBody>
      </p:sp>
    </p:spTree>
    <p:extLst>
      <p:ext uri="{BB962C8B-B14F-4D97-AF65-F5344CB8AC3E}">
        <p14:creationId xmlns:p14="http://schemas.microsoft.com/office/powerpoint/2010/main" val="28655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new chart has a call to action the other one did not. It uses pre-attentive attributes such as color, size, and bold to both emphasize the important part and separate the aspects of the graph that must be there (like the y label for medication, as I cannot assume everyone knows that everyone knows). And, not to mention, it is no longer a pie chart.</a:t>
            </a:r>
          </a:p>
        </p:txBody>
      </p:sp>
      <p:sp>
        <p:nvSpPr>
          <p:cNvPr id="4" name="Slide Number Placeholder 3"/>
          <p:cNvSpPr>
            <a:spLocks noGrp="1"/>
          </p:cNvSpPr>
          <p:nvPr>
            <p:ph type="sldNum" sz="quarter" idx="5"/>
          </p:nvPr>
        </p:nvSpPr>
        <p:spPr/>
        <p:txBody>
          <a:bodyPr/>
          <a:lstStyle/>
          <a:p>
            <a:fld id="{21A299BC-1ED7-4C82-8D61-D0D07935A9AE}" type="slidenum">
              <a:rPr lang="en-US" smtClean="0"/>
              <a:t>10</a:t>
            </a:fld>
            <a:endParaRPr lang="en-US"/>
          </a:p>
        </p:txBody>
      </p:sp>
    </p:spTree>
    <p:extLst>
      <p:ext uri="{BB962C8B-B14F-4D97-AF65-F5344CB8AC3E}">
        <p14:creationId xmlns:p14="http://schemas.microsoft.com/office/powerpoint/2010/main" val="159312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51FC-7E76-80B3-28C1-A719B6851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DA98D-22AB-663A-C241-932EB8735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D64D8-0B1B-1E92-4E81-3B38E5012469}"/>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75473FE4-4134-5275-F159-C4258E7D5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3467-92E0-FF80-F7C5-18177C65F6BF}"/>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18037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9A13-F22C-A71B-A574-1F4C54151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46610-1962-F41C-3FBF-33B585C8F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95E12-C022-B6E5-7268-7C6072613383}"/>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23FAFC5C-9680-7494-770E-2049ABDB7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0CAB0-636F-003C-5E51-9BACAF62D287}"/>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39510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E2463-3793-A3CF-8949-A3D51EAC7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8D98A-D0C6-64F6-BCC3-42C0D17AE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2E3B-154D-5677-EEB6-84C0E9B17F81}"/>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A6B2C968-3C81-AB51-124E-1D3CD6408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EC66A-A3BB-A32D-04A3-58B85AA90E9E}"/>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13472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011C-C849-3680-63EE-8ADFFE654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BEC79-A57F-781A-98CF-14A9C6E02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F3EDB-F148-1631-9977-0437A0CEDC1B}"/>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9A354C67-900E-9ADE-4ED2-D3438BFE0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44436-C486-832C-C9F9-0593B37A84FF}"/>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15479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7555-8C23-00D9-9172-55C7D3FD0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8A4B7-7FC6-D06F-E33E-AD4203AE2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36EAD-C419-C564-283C-A8445EB6788A}"/>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AC4D8C00-0085-5B60-80FA-0FA23E402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81A20-EDE5-C63A-97DE-5E43033CA8F4}"/>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1318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24C5-15D2-14D8-CAF7-13E065C6B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1C417-1552-7BA6-2C4F-9C7DED92F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01447-000D-6A35-477E-B86C864F4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D03E7-0CF8-B899-3241-B0812EAC5464}"/>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6" name="Footer Placeholder 5">
            <a:extLst>
              <a:ext uri="{FF2B5EF4-FFF2-40B4-BE49-F238E27FC236}">
                <a16:creationId xmlns:a16="http://schemas.microsoft.com/office/drawing/2014/main" id="{3C9217BC-774A-FF88-2A6E-BE9F4033E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9CD42-5401-9E5A-761B-CFCFD8276881}"/>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92803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D3BB-F1DC-A1E2-7D4C-BD54AFCD07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EDE17C-221D-42E5-BB31-39AAD8B45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274F8-2B8A-D3F2-AE7A-299C1F23D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5A5F7-D149-0E08-7926-49FA4CCF9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438A8-E10F-2294-D013-5C0F05415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58853-F4E4-09C6-FE01-6782E18286CF}"/>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8" name="Footer Placeholder 7">
            <a:extLst>
              <a:ext uri="{FF2B5EF4-FFF2-40B4-BE49-F238E27FC236}">
                <a16:creationId xmlns:a16="http://schemas.microsoft.com/office/drawing/2014/main" id="{27202C2E-DF64-AA97-57AB-2E068E216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839A8-705A-C788-561B-F0A87E7CF4C4}"/>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56496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CA77-4D62-6EA9-C685-65D394F3FF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670A5-665B-53B1-55C0-85B3F2AE1519}"/>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4" name="Footer Placeholder 3">
            <a:extLst>
              <a:ext uri="{FF2B5EF4-FFF2-40B4-BE49-F238E27FC236}">
                <a16:creationId xmlns:a16="http://schemas.microsoft.com/office/drawing/2014/main" id="{DDEDA194-725F-12BD-4BAB-A079F3167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1A4BE9-8D57-4EAA-D3AD-E761B93D5B22}"/>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83197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41F492-D571-534B-B67C-61B92B72AB59}"/>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3" name="Footer Placeholder 2">
            <a:extLst>
              <a:ext uri="{FF2B5EF4-FFF2-40B4-BE49-F238E27FC236}">
                <a16:creationId xmlns:a16="http://schemas.microsoft.com/office/drawing/2014/main" id="{0ACF25FF-39B4-5BEA-767D-530DF1B0B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B0CB56-89EC-37FE-3E9F-D2A9F454E095}"/>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46334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00C5-6CF4-CD20-E5D9-D43E1E045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2CEB72-4D54-F818-2B5F-D96E9ADD5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78265F-4CB2-2797-30C5-1EA94D534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CE41D-BD8E-4E80-C286-3216C95D2040}"/>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6" name="Footer Placeholder 5">
            <a:extLst>
              <a:ext uri="{FF2B5EF4-FFF2-40B4-BE49-F238E27FC236}">
                <a16:creationId xmlns:a16="http://schemas.microsoft.com/office/drawing/2014/main" id="{99389882-73FF-0DA8-D6B8-C34F96993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4224-5241-9B0E-9F0C-4837C4E623EA}"/>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13821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BCED-A5E0-CC47-EDC5-8EFFF974C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F05F-A680-BE78-28C3-291E4DC07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71C512-8653-1C7A-B74C-38C33B15F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61E32-D7A6-D45E-855F-B78B29FBC103}"/>
              </a:ext>
            </a:extLst>
          </p:cNvPr>
          <p:cNvSpPr>
            <a:spLocks noGrp="1"/>
          </p:cNvSpPr>
          <p:nvPr>
            <p:ph type="dt" sz="half" idx="10"/>
          </p:nvPr>
        </p:nvSpPr>
        <p:spPr/>
        <p:txBody>
          <a:bodyPr/>
          <a:lstStyle/>
          <a:p>
            <a:fld id="{09AD4CF9-B104-4F74-A7DE-ABDD60EE3A28}" type="datetimeFigureOut">
              <a:rPr lang="en-US" smtClean="0"/>
              <a:t>3/9/2024</a:t>
            </a:fld>
            <a:endParaRPr lang="en-US"/>
          </a:p>
        </p:txBody>
      </p:sp>
      <p:sp>
        <p:nvSpPr>
          <p:cNvPr id="6" name="Footer Placeholder 5">
            <a:extLst>
              <a:ext uri="{FF2B5EF4-FFF2-40B4-BE49-F238E27FC236}">
                <a16:creationId xmlns:a16="http://schemas.microsoft.com/office/drawing/2014/main" id="{1F8ACB2F-4394-5E31-11A3-827CF8FA6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21F16-FD2B-6C2D-0C27-3E040B9BAEDD}"/>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95894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20B02-8479-F928-DE50-7FAAE8E6E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9B59DC-64F5-52E3-7478-6476CB232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B23A-34D6-E912-B62D-3C420CF14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D4CF9-B104-4F74-A7DE-ABDD60EE3A28}" type="datetimeFigureOut">
              <a:rPr lang="en-US" smtClean="0"/>
              <a:t>3/9/2024</a:t>
            </a:fld>
            <a:endParaRPr lang="en-US"/>
          </a:p>
        </p:txBody>
      </p:sp>
      <p:sp>
        <p:nvSpPr>
          <p:cNvPr id="5" name="Footer Placeholder 4">
            <a:extLst>
              <a:ext uri="{FF2B5EF4-FFF2-40B4-BE49-F238E27FC236}">
                <a16:creationId xmlns:a16="http://schemas.microsoft.com/office/drawing/2014/main" id="{24E3D753-EF64-E407-2AB6-09F66C70B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1CE94-510F-49A9-B837-029F4500A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127DC-771C-4313-8C5A-3CBD4E43CD69}" type="slidenum">
              <a:rPr lang="en-US" smtClean="0"/>
              <a:t>‹#›</a:t>
            </a:fld>
            <a:endParaRPr lang="en-US"/>
          </a:p>
        </p:txBody>
      </p:sp>
    </p:spTree>
    <p:extLst>
      <p:ext uri="{BB962C8B-B14F-4D97-AF65-F5344CB8AC3E}">
        <p14:creationId xmlns:p14="http://schemas.microsoft.com/office/powerpoint/2010/main" val="189905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ir.kroger.com/files/doc_downloads/factbook/2023-pdf-fact-book.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jovy.com/globalassets/ajovy/getting-started-with-ajovy.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trackdrugs.com/ozempic-statisti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71B7-9F8A-BEC2-4D0C-7AEDFCFA99E4}"/>
              </a:ext>
            </a:extLst>
          </p:cNvPr>
          <p:cNvSpPr>
            <a:spLocks noGrp="1"/>
          </p:cNvSpPr>
          <p:nvPr>
            <p:ph type="ctrTitle"/>
          </p:nvPr>
        </p:nvSpPr>
        <p:spPr/>
        <p:txBody>
          <a:bodyPr>
            <a:normAutofit fontScale="90000"/>
          </a:bodyPr>
          <a:lstStyle/>
          <a:p>
            <a:r>
              <a:rPr lang="en-US" dirty="0">
                <a:latin typeface="Helvetica" panose="020B0604020202020204" pitchFamily="34" charset="0"/>
                <a:cs typeface="Helvetica" panose="020B0604020202020204" pitchFamily="34" charset="0"/>
              </a:rPr>
              <a:t>INFO 5602</a:t>
            </a:r>
            <a:br>
              <a:rPr lang="en-US" dirty="0">
                <a:latin typeface="Helvetica" panose="020B0604020202020204" pitchFamily="34" charset="0"/>
                <a:cs typeface="Helvetica" panose="020B0604020202020204" pitchFamily="34" charset="0"/>
              </a:rPr>
            </a:br>
            <a:r>
              <a:rPr lang="en-US" dirty="0">
                <a:latin typeface="Helvetica" panose="020B0604020202020204" pitchFamily="34" charset="0"/>
                <a:cs typeface="Helvetica" panose="020B0604020202020204" pitchFamily="34" charset="0"/>
              </a:rPr>
              <a:t>Information Visualization</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48E4E77D-986C-F90A-CEB1-EA8648761762}"/>
              </a:ext>
            </a:extLst>
          </p:cNvPr>
          <p:cNvSpPr>
            <a:spLocks noGrp="1"/>
          </p:cNvSpPr>
          <p:nvPr>
            <p:ph type="subTitle" idx="1"/>
          </p:nvPr>
        </p:nvSpPr>
        <p:spPr/>
        <p:txBody>
          <a:bodyPr/>
          <a:lstStyle/>
          <a:p>
            <a:r>
              <a:rPr lang="en-US" b="1" dirty="0"/>
              <a:t>Individual Project Presentation</a:t>
            </a:r>
          </a:p>
          <a:p>
            <a:endParaRPr lang="en-US" b="1" dirty="0"/>
          </a:p>
          <a:p>
            <a:r>
              <a:rPr lang="en-US" b="1" dirty="0"/>
              <a:t>Student Name: Luna McBride</a:t>
            </a:r>
          </a:p>
        </p:txBody>
      </p:sp>
    </p:spTree>
    <p:extLst>
      <p:ext uri="{BB962C8B-B14F-4D97-AF65-F5344CB8AC3E}">
        <p14:creationId xmlns:p14="http://schemas.microsoft.com/office/powerpoint/2010/main" val="103933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2: </a:t>
            </a:r>
            <a:r>
              <a:rPr lang="en-US" i="1" dirty="0">
                <a:latin typeface="Helvetica" panose="020B0604020202020204" pitchFamily="34" charset="0"/>
                <a:cs typeface="Helvetica" panose="020B0604020202020204" pitchFamily="34" charset="0"/>
              </a:rPr>
              <a:t>“Before” and “After”</a:t>
            </a:r>
          </a:p>
        </p:txBody>
      </p:sp>
      <p:pic>
        <p:nvPicPr>
          <p:cNvPr id="3" name="Picture 2" descr="Weight Loss Drugs News Articles">
            <a:extLst>
              <a:ext uri="{FF2B5EF4-FFF2-40B4-BE49-F238E27FC236}">
                <a16:creationId xmlns:a16="http://schemas.microsoft.com/office/drawing/2014/main" id="{FA558146-EF7B-FBE5-4904-85B540A2B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67" y="1069145"/>
            <a:ext cx="6874413" cy="5155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of a number of people with weight loss&#10;&#10;Description automatically generated">
            <a:extLst>
              <a:ext uri="{FF2B5EF4-FFF2-40B4-BE49-F238E27FC236}">
                <a16:creationId xmlns:a16="http://schemas.microsoft.com/office/drawing/2014/main" id="{20437E3A-3D32-4E14-2DDC-3AFCA3B82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829" y="1312017"/>
            <a:ext cx="6477709" cy="5545983"/>
          </a:xfrm>
          <a:prstGeom prst="rect">
            <a:avLst/>
          </a:prstGeom>
        </p:spPr>
      </p:pic>
    </p:spTree>
    <p:extLst>
      <p:ext uri="{BB962C8B-B14F-4D97-AF65-F5344CB8AC3E}">
        <p14:creationId xmlns:p14="http://schemas.microsoft.com/office/powerpoint/2010/main" val="359039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lstStyle/>
          <a:p>
            <a:r>
              <a:rPr lang="en-US" dirty="0">
                <a:latin typeface="Helvetica" panose="020B0604020202020204" pitchFamily="34" charset="0"/>
                <a:cs typeface="Helvetica" panose="020B0604020202020204" pitchFamily="34" charset="0"/>
              </a:rPr>
              <a:t>Summary of Improvements Made to Chart 2</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No longer a pie chart</a:t>
            </a:r>
          </a:p>
          <a:p>
            <a:r>
              <a:rPr lang="en-US" dirty="0"/>
              <a:t>Utilizes red to emphasize the Ozempic among the rest</a:t>
            </a:r>
          </a:p>
          <a:p>
            <a:r>
              <a:rPr lang="en-US" dirty="0"/>
              <a:t>Utilizes gray to deemphasize the rest</a:t>
            </a:r>
          </a:p>
          <a:p>
            <a:r>
              <a:rPr lang="en-US" dirty="0"/>
              <a:t>Adds a call to action for storytelling</a:t>
            </a:r>
          </a:p>
          <a:p>
            <a:r>
              <a:rPr lang="en-US" dirty="0"/>
              <a:t>Includes just one of the numbers</a:t>
            </a:r>
          </a:p>
          <a:p>
            <a:r>
              <a:rPr lang="en-US" dirty="0"/>
              <a:t>Adds motion and closure with its spacing</a:t>
            </a:r>
          </a:p>
          <a:p>
            <a:r>
              <a:rPr lang="en-US" dirty="0"/>
              <a:t>Uses size to emphasize the title</a:t>
            </a:r>
          </a:p>
          <a:p>
            <a:r>
              <a:rPr lang="en-US" dirty="0"/>
              <a:t>Uses bold to emphasize important items</a:t>
            </a:r>
          </a:p>
          <a:p>
            <a:endParaRPr lang="en-US" dirty="0"/>
          </a:p>
          <a:p>
            <a:endParaRPr lang="en-US" dirty="0"/>
          </a:p>
        </p:txBody>
      </p:sp>
    </p:spTree>
    <p:extLst>
      <p:ext uri="{BB962C8B-B14F-4D97-AF65-F5344CB8AC3E}">
        <p14:creationId xmlns:p14="http://schemas.microsoft.com/office/powerpoint/2010/main" val="301590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3: Context for “Before” Chart</a:t>
            </a:r>
          </a:p>
        </p:txBody>
      </p:sp>
      <p:sp>
        <p:nvSpPr>
          <p:cNvPr id="6" name="Content Placeholder 2">
            <a:extLst>
              <a:ext uri="{FF2B5EF4-FFF2-40B4-BE49-F238E27FC236}">
                <a16:creationId xmlns:a16="http://schemas.microsoft.com/office/drawing/2014/main" id="{33B04E84-61CA-034E-7D8F-48B5B10D84A5}"/>
              </a:ext>
            </a:extLst>
          </p:cNvPr>
          <p:cNvSpPr>
            <a:spLocks noGrp="1"/>
          </p:cNvSpPr>
          <p:nvPr>
            <p:ph idx="1"/>
          </p:nvPr>
        </p:nvSpPr>
        <p:spPr>
          <a:xfrm>
            <a:off x="838200" y="1454149"/>
            <a:ext cx="11103708" cy="5181600"/>
          </a:xfrm>
        </p:spPr>
        <p:txBody>
          <a:bodyPr>
            <a:normAutofit/>
          </a:bodyPr>
          <a:lstStyle/>
          <a:p>
            <a:r>
              <a:rPr lang="en-US" dirty="0"/>
              <a:t>Why: why was this chart created (by the chart creators)?</a:t>
            </a:r>
          </a:p>
          <a:p>
            <a:pPr lvl="1"/>
            <a:r>
              <a:rPr lang="en-US" dirty="0"/>
              <a:t>It was made by Kroger to show the revenue breakdown for investors and potential business partners.</a:t>
            </a:r>
          </a:p>
          <a:p>
            <a:r>
              <a:rPr lang="en-US" dirty="0"/>
              <a:t>Who: who was this chart created for?</a:t>
            </a:r>
          </a:p>
          <a:p>
            <a:pPr lvl="1"/>
            <a:r>
              <a:rPr lang="en-US" dirty="0"/>
              <a:t>Investors and potential business partners.</a:t>
            </a:r>
          </a:p>
          <a:p>
            <a:r>
              <a:rPr lang="en-US" dirty="0"/>
              <a:t>What: what did the chart creators want the target audience to know/do?</a:t>
            </a:r>
          </a:p>
          <a:p>
            <a:pPr lvl="1"/>
            <a:r>
              <a:rPr lang="en-US" dirty="0"/>
              <a:t>The author wanted the investors to see their total sales.</a:t>
            </a:r>
          </a:p>
          <a:p>
            <a:r>
              <a:rPr lang="en-US" dirty="0"/>
              <a:t>How: what data/data source did the chart creators use (if you know)?</a:t>
            </a:r>
          </a:p>
          <a:p>
            <a:pPr lvl="1"/>
            <a:r>
              <a:rPr lang="en-US" dirty="0"/>
              <a:t>Their own sales data. As a big company supplying groceries, it comes with the nature of their operations.</a:t>
            </a:r>
          </a:p>
          <a:p>
            <a:endParaRPr lang="en-US" dirty="0"/>
          </a:p>
          <a:p>
            <a:endParaRPr lang="en-US" dirty="0"/>
          </a:p>
          <a:p>
            <a:endParaRPr lang="en-US" dirty="0"/>
          </a:p>
        </p:txBody>
      </p:sp>
    </p:spTree>
    <p:extLst>
      <p:ext uri="{BB962C8B-B14F-4D97-AF65-F5344CB8AC3E}">
        <p14:creationId xmlns:p14="http://schemas.microsoft.com/office/powerpoint/2010/main" val="279694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3: </a:t>
            </a:r>
            <a:r>
              <a:rPr lang="en-US" i="1" dirty="0">
                <a:latin typeface="Helvetica" panose="020B0604020202020204" pitchFamily="34" charset="0"/>
                <a:cs typeface="Helvetica" panose="020B0604020202020204" pitchFamily="34" charset="0"/>
              </a:rPr>
              <a:t>“Before”</a:t>
            </a:r>
          </a:p>
        </p:txBody>
      </p:sp>
      <p:pic>
        <p:nvPicPr>
          <p:cNvPr id="4" name="Picture 3" descr="A pie chart with numbers and text&#10;&#10;Description automatically generated">
            <a:extLst>
              <a:ext uri="{FF2B5EF4-FFF2-40B4-BE49-F238E27FC236}">
                <a16:creationId xmlns:a16="http://schemas.microsoft.com/office/drawing/2014/main" id="{764D05B5-AD2A-2022-CD42-0138829EB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452" y="427264"/>
            <a:ext cx="4625390" cy="6208485"/>
          </a:xfrm>
          <a:prstGeom prst="rect">
            <a:avLst/>
          </a:prstGeom>
        </p:spPr>
      </p:pic>
      <p:sp>
        <p:nvSpPr>
          <p:cNvPr id="5" name="TextBox 4">
            <a:extLst>
              <a:ext uri="{FF2B5EF4-FFF2-40B4-BE49-F238E27FC236}">
                <a16:creationId xmlns:a16="http://schemas.microsoft.com/office/drawing/2014/main" id="{82FCAAD8-5F16-C377-F222-A7F80B6BA16D}"/>
              </a:ext>
            </a:extLst>
          </p:cNvPr>
          <p:cNvSpPr txBox="1"/>
          <p:nvPr/>
        </p:nvSpPr>
        <p:spPr>
          <a:xfrm>
            <a:off x="4041671" y="6440602"/>
            <a:ext cx="8209235" cy="369332"/>
          </a:xfrm>
          <a:prstGeom prst="rect">
            <a:avLst/>
          </a:prstGeom>
          <a:noFill/>
        </p:spPr>
        <p:txBody>
          <a:bodyPr wrap="none" rtlCol="0">
            <a:spAutoFit/>
          </a:bodyPr>
          <a:lstStyle/>
          <a:p>
            <a:r>
              <a:rPr lang="en-US" dirty="0"/>
              <a:t>Source: </a:t>
            </a:r>
            <a:r>
              <a:rPr lang="en-US" dirty="0">
                <a:hlinkClick r:id="rId4"/>
              </a:rPr>
              <a:t>https://ir.kroger.com/files/doc_downloads/factbook/2023-pdf-fact-book.pdf</a:t>
            </a:r>
            <a:r>
              <a:rPr lang="en-US" dirty="0"/>
              <a:t> </a:t>
            </a:r>
          </a:p>
        </p:txBody>
      </p:sp>
    </p:spTree>
    <p:extLst>
      <p:ext uri="{BB962C8B-B14F-4D97-AF65-F5344CB8AC3E}">
        <p14:creationId xmlns:p14="http://schemas.microsoft.com/office/powerpoint/2010/main" val="312142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3: </a:t>
            </a:r>
            <a:r>
              <a:rPr lang="en-US" i="1" dirty="0">
                <a:latin typeface="Helvetica" panose="020B0604020202020204" pitchFamily="34" charset="0"/>
                <a:cs typeface="Helvetica" panose="020B0604020202020204" pitchFamily="34" charset="0"/>
              </a:rPr>
              <a:t>“After”</a:t>
            </a:r>
          </a:p>
        </p:txBody>
      </p:sp>
      <p:pic>
        <p:nvPicPr>
          <p:cNvPr id="6" name="Picture 5" descr="A blue chart with black text&#10;&#10;Description automatically generated">
            <a:extLst>
              <a:ext uri="{FF2B5EF4-FFF2-40B4-BE49-F238E27FC236}">
                <a16:creationId xmlns:a16="http://schemas.microsoft.com/office/drawing/2014/main" id="{50A98DEA-BCCA-DAA5-7514-B121FECED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81" y="1719771"/>
            <a:ext cx="11329438" cy="3840488"/>
          </a:xfrm>
          <a:prstGeom prst="rect">
            <a:avLst/>
          </a:prstGeom>
        </p:spPr>
      </p:pic>
    </p:spTree>
    <p:extLst>
      <p:ext uri="{BB962C8B-B14F-4D97-AF65-F5344CB8AC3E}">
        <p14:creationId xmlns:p14="http://schemas.microsoft.com/office/powerpoint/2010/main" val="31786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3: </a:t>
            </a:r>
            <a:r>
              <a:rPr lang="en-US" i="1" dirty="0">
                <a:latin typeface="Helvetica" panose="020B0604020202020204" pitchFamily="34" charset="0"/>
                <a:cs typeface="Helvetica" panose="020B0604020202020204" pitchFamily="34" charset="0"/>
              </a:rPr>
              <a:t>“Before” and “After”</a:t>
            </a:r>
          </a:p>
        </p:txBody>
      </p:sp>
      <p:pic>
        <p:nvPicPr>
          <p:cNvPr id="3" name="Picture 2" descr="A pie chart with numbers and text&#10;&#10;Description automatically generated">
            <a:extLst>
              <a:ext uri="{FF2B5EF4-FFF2-40B4-BE49-F238E27FC236}">
                <a16:creationId xmlns:a16="http://schemas.microsoft.com/office/drawing/2014/main" id="{1ADFDD7D-1479-55EA-C375-1821016F2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0"/>
            <a:ext cx="4625390" cy="5832658"/>
          </a:xfrm>
          <a:prstGeom prst="rect">
            <a:avLst/>
          </a:prstGeom>
        </p:spPr>
      </p:pic>
      <p:pic>
        <p:nvPicPr>
          <p:cNvPr id="4" name="Picture 3" descr="A blue chart with black text&#10;&#10;Description automatically generated">
            <a:extLst>
              <a:ext uri="{FF2B5EF4-FFF2-40B4-BE49-F238E27FC236}">
                <a16:creationId xmlns:a16="http://schemas.microsoft.com/office/drawing/2014/main" id="{1AD38AE5-B592-D79E-1E6E-6D8259ECC43B}"/>
              </a:ext>
            </a:extLst>
          </p:cNvPr>
          <p:cNvPicPr>
            <a:picLocks noChangeAspect="1"/>
          </p:cNvPicPr>
          <p:nvPr/>
        </p:nvPicPr>
        <p:blipFill rotWithShape="1">
          <a:blip r:embed="rId4">
            <a:extLst>
              <a:ext uri="{28A0092B-C50C-407E-A947-70E740481C1C}">
                <a14:useLocalDpi xmlns:a14="http://schemas.microsoft.com/office/drawing/2010/main" val="0"/>
              </a:ext>
            </a:extLst>
          </a:blip>
          <a:srcRect l="-910" r="1705"/>
          <a:stretch/>
        </p:blipFill>
        <p:spPr>
          <a:xfrm>
            <a:off x="4555353" y="1790298"/>
            <a:ext cx="7636647" cy="3277404"/>
          </a:xfrm>
          <a:prstGeom prst="rect">
            <a:avLst/>
          </a:prstGeom>
        </p:spPr>
      </p:pic>
    </p:spTree>
    <p:extLst>
      <p:ext uri="{BB962C8B-B14F-4D97-AF65-F5344CB8AC3E}">
        <p14:creationId xmlns:p14="http://schemas.microsoft.com/office/powerpoint/2010/main" val="33001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lstStyle/>
          <a:p>
            <a:r>
              <a:rPr lang="en-US" dirty="0">
                <a:latin typeface="Helvetica" panose="020B0604020202020204" pitchFamily="34" charset="0"/>
                <a:cs typeface="Helvetica" panose="020B0604020202020204" pitchFamily="34" charset="0"/>
              </a:rPr>
              <a:t>Summary of Improvements Made to Chart 3</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Included units on the final number</a:t>
            </a:r>
          </a:p>
          <a:p>
            <a:r>
              <a:rPr lang="en-US" dirty="0"/>
              <a:t>Lowered the amount of colors</a:t>
            </a:r>
          </a:p>
          <a:p>
            <a:r>
              <a:rPr lang="en-US" dirty="0"/>
              <a:t>Unfurled the donut</a:t>
            </a:r>
          </a:p>
          <a:p>
            <a:r>
              <a:rPr lang="en-US" dirty="0"/>
              <a:t>Removed the angles</a:t>
            </a:r>
          </a:p>
          <a:p>
            <a:r>
              <a:rPr lang="en-US" dirty="0"/>
              <a:t>Improved the wording</a:t>
            </a:r>
          </a:p>
          <a:p>
            <a:endParaRPr lang="en-US" dirty="0"/>
          </a:p>
          <a:p>
            <a:endParaRPr lang="en-US" dirty="0"/>
          </a:p>
        </p:txBody>
      </p:sp>
    </p:spTree>
    <p:extLst>
      <p:ext uri="{BB962C8B-B14F-4D97-AF65-F5344CB8AC3E}">
        <p14:creationId xmlns:p14="http://schemas.microsoft.com/office/powerpoint/2010/main" val="42822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1: Context for “Before” Chart</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1103708" cy="5181600"/>
          </a:xfrm>
        </p:spPr>
        <p:txBody>
          <a:bodyPr>
            <a:normAutofit/>
          </a:bodyPr>
          <a:lstStyle/>
          <a:p>
            <a:r>
              <a:rPr lang="en-US" dirty="0"/>
              <a:t>Why: why was this chart created (by the chart creators)?</a:t>
            </a:r>
          </a:p>
          <a:p>
            <a:pPr lvl="1"/>
            <a:r>
              <a:rPr lang="en-US" dirty="0"/>
              <a:t>This chart was created by Teva to show off headache and migraine reduction from Ajovy.</a:t>
            </a:r>
          </a:p>
          <a:p>
            <a:r>
              <a:rPr lang="en-US" dirty="0"/>
              <a:t>Who: who was this chart created for?</a:t>
            </a:r>
          </a:p>
          <a:p>
            <a:pPr lvl="1"/>
            <a:r>
              <a:rPr lang="en-US" dirty="0"/>
              <a:t>The chart was created for Ajovy consumers, as it included in the brochure that comes with the product.</a:t>
            </a:r>
          </a:p>
          <a:p>
            <a:r>
              <a:rPr lang="en-US" dirty="0"/>
              <a:t>What: what did the chart creators want the target audience to know/do?</a:t>
            </a:r>
          </a:p>
          <a:p>
            <a:pPr lvl="1"/>
            <a:r>
              <a:rPr lang="en-US" dirty="0"/>
              <a:t>They want to show off the benefits of migraine reduction that could be attained by using Ajovy.</a:t>
            </a:r>
          </a:p>
          <a:p>
            <a:r>
              <a:rPr lang="en-US" dirty="0"/>
              <a:t>How: what data/data source did the chart creators use (if you know)?</a:t>
            </a:r>
          </a:p>
          <a:p>
            <a:pPr lvl="1"/>
            <a:r>
              <a:rPr lang="en-US" dirty="0"/>
              <a:t>They did their own clinical research.</a:t>
            </a:r>
          </a:p>
          <a:p>
            <a:endParaRPr lang="en-US" dirty="0"/>
          </a:p>
          <a:p>
            <a:endParaRPr lang="en-US" dirty="0"/>
          </a:p>
          <a:p>
            <a:endParaRPr lang="en-US" dirty="0"/>
          </a:p>
        </p:txBody>
      </p:sp>
    </p:spTree>
    <p:extLst>
      <p:ext uri="{BB962C8B-B14F-4D97-AF65-F5344CB8AC3E}">
        <p14:creationId xmlns:p14="http://schemas.microsoft.com/office/powerpoint/2010/main" val="17086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1: </a:t>
            </a:r>
            <a:r>
              <a:rPr lang="en-US" i="1" dirty="0">
                <a:latin typeface="Helvetica" panose="020B0604020202020204" pitchFamily="34" charset="0"/>
                <a:cs typeface="Helvetica" panose="020B0604020202020204" pitchFamily="34" charset="0"/>
              </a:rPr>
              <a:t>“Before”</a:t>
            </a:r>
          </a:p>
        </p:txBody>
      </p:sp>
      <p:pic>
        <p:nvPicPr>
          <p:cNvPr id="4" name="Picture 3" descr="A graph of a number of patients with a number of headaches&#10;&#10;Description automatically generated">
            <a:extLst>
              <a:ext uri="{FF2B5EF4-FFF2-40B4-BE49-F238E27FC236}">
                <a16:creationId xmlns:a16="http://schemas.microsoft.com/office/drawing/2014/main" id="{9FFB1D01-EB75-0EA6-D326-90F38E8F0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202" y="1245351"/>
            <a:ext cx="6967324" cy="4599598"/>
          </a:xfrm>
          <a:prstGeom prst="rect">
            <a:avLst/>
          </a:prstGeom>
        </p:spPr>
      </p:pic>
      <p:sp>
        <p:nvSpPr>
          <p:cNvPr id="5" name="TextBox 4">
            <a:extLst>
              <a:ext uri="{FF2B5EF4-FFF2-40B4-BE49-F238E27FC236}">
                <a16:creationId xmlns:a16="http://schemas.microsoft.com/office/drawing/2014/main" id="{8AE582AB-7E9E-74A5-F4EC-F5B4155EA6D4}"/>
              </a:ext>
            </a:extLst>
          </p:cNvPr>
          <p:cNvSpPr txBox="1"/>
          <p:nvPr/>
        </p:nvSpPr>
        <p:spPr>
          <a:xfrm>
            <a:off x="2178164" y="5844949"/>
            <a:ext cx="7835671" cy="369332"/>
          </a:xfrm>
          <a:prstGeom prst="rect">
            <a:avLst/>
          </a:prstGeom>
          <a:noFill/>
        </p:spPr>
        <p:txBody>
          <a:bodyPr wrap="none" rtlCol="0">
            <a:spAutoFit/>
          </a:bodyPr>
          <a:lstStyle/>
          <a:p>
            <a:r>
              <a:rPr lang="en-US" dirty="0"/>
              <a:t>Source: </a:t>
            </a:r>
            <a:r>
              <a:rPr lang="en-US" dirty="0">
                <a:hlinkClick r:id="rId4"/>
              </a:rPr>
              <a:t>https://www.ajovy.com/globalassets/ajovy/getting-started-with-ajovy.pdf</a:t>
            </a:r>
            <a:r>
              <a:rPr lang="en-US" dirty="0"/>
              <a:t> </a:t>
            </a:r>
          </a:p>
        </p:txBody>
      </p:sp>
    </p:spTree>
    <p:extLst>
      <p:ext uri="{BB962C8B-B14F-4D97-AF65-F5344CB8AC3E}">
        <p14:creationId xmlns:p14="http://schemas.microsoft.com/office/powerpoint/2010/main" val="368079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1: </a:t>
            </a:r>
            <a:r>
              <a:rPr lang="en-US" i="1" dirty="0">
                <a:latin typeface="Helvetica" panose="020B0604020202020204" pitchFamily="34" charset="0"/>
                <a:cs typeface="Helvetica" panose="020B0604020202020204" pitchFamily="34" charset="0"/>
              </a:rPr>
              <a:t>“After”</a:t>
            </a:r>
          </a:p>
        </p:txBody>
      </p:sp>
      <p:pic>
        <p:nvPicPr>
          <p:cNvPr id="6" name="Picture 5" descr="A graph of a migraine&#10;&#10;Description automatically generated">
            <a:extLst>
              <a:ext uri="{FF2B5EF4-FFF2-40B4-BE49-F238E27FC236}">
                <a16:creationId xmlns:a16="http://schemas.microsoft.com/office/drawing/2014/main" id="{FA37FD24-7EBB-4DB0-23A4-24996169E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36" y="1530045"/>
            <a:ext cx="11393728" cy="3797909"/>
          </a:xfrm>
          <a:prstGeom prst="rect">
            <a:avLst/>
          </a:prstGeom>
        </p:spPr>
      </p:pic>
    </p:spTree>
    <p:extLst>
      <p:ext uri="{BB962C8B-B14F-4D97-AF65-F5344CB8AC3E}">
        <p14:creationId xmlns:p14="http://schemas.microsoft.com/office/powerpoint/2010/main" val="192185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1: </a:t>
            </a:r>
            <a:r>
              <a:rPr lang="en-US" i="1" dirty="0">
                <a:latin typeface="Helvetica" panose="020B0604020202020204" pitchFamily="34" charset="0"/>
                <a:cs typeface="Helvetica" panose="020B0604020202020204" pitchFamily="34" charset="0"/>
              </a:rPr>
              <a:t>“Before” and “After”</a:t>
            </a:r>
          </a:p>
        </p:txBody>
      </p:sp>
      <p:pic>
        <p:nvPicPr>
          <p:cNvPr id="3" name="Picture 2" descr="A graph of a number of patients with a number of headaches&#10;&#10;Description automatically generated">
            <a:extLst>
              <a:ext uri="{FF2B5EF4-FFF2-40B4-BE49-F238E27FC236}">
                <a16:creationId xmlns:a16="http://schemas.microsoft.com/office/drawing/2014/main" id="{3F70EE29-02ED-DC3E-2EA0-A00A57734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16" y="1836014"/>
            <a:ext cx="4826007" cy="3185971"/>
          </a:xfrm>
          <a:prstGeom prst="rect">
            <a:avLst/>
          </a:prstGeom>
        </p:spPr>
      </p:pic>
      <p:pic>
        <p:nvPicPr>
          <p:cNvPr id="5" name="Picture 4" descr="A graph of a migraine&#10;&#10;Description automatically generated">
            <a:extLst>
              <a:ext uri="{FF2B5EF4-FFF2-40B4-BE49-F238E27FC236}">
                <a16:creationId xmlns:a16="http://schemas.microsoft.com/office/drawing/2014/main" id="{BC9173CC-E606-0171-F26C-4027039EB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539" y="2286089"/>
            <a:ext cx="6857461" cy="2285820"/>
          </a:xfrm>
          <a:prstGeom prst="rect">
            <a:avLst/>
          </a:prstGeom>
        </p:spPr>
      </p:pic>
    </p:spTree>
    <p:extLst>
      <p:ext uri="{BB962C8B-B14F-4D97-AF65-F5344CB8AC3E}">
        <p14:creationId xmlns:p14="http://schemas.microsoft.com/office/powerpoint/2010/main" val="155698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lstStyle/>
          <a:p>
            <a:r>
              <a:rPr lang="en-US" dirty="0">
                <a:latin typeface="Helvetica" panose="020B0604020202020204" pitchFamily="34" charset="0"/>
                <a:cs typeface="Helvetica" panose="020B0604020202020204" pitchFamily="34" charset="0"/>
              </a:rPr>
              <a:t>Summary of Improvements Made to Chart 1</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Faceted the chart so the values could be seen well individually.</a:t>
            </a:r>
          </a:p>
          <a:p>
            <a:r>
              <a:rPr lang="en-US" dirty="0"/>
              <a:t>Rotated the chart to be horizontal.</a:t>
            </a:r>
          </a:p>
          <a:p>
            <a:r>
              <a:rPr lang="en-US" dirty="0"/>
              <a:t>Flipped the migraine day reduction.</a:t>
            </a:r>
          </a:p>
          <a:p>
            <a:r>
              <a:rPr lang="en-US" dirty="0"/>
              <a:t>Made the 0 days or worsening migraine section integrate with the rest of the data</a:t>
            </a:r>
          </a:p>
          <a:p>
            <a:r>
              <a:rPr lang="en-US" dirty="0"/>
              <a:t>Added a light good dark bad color scheme to show Ajovy as good.</a:t>
            </a:r>
          </a:p>
          <a:p>
            <a:r>
              <a:rPr lang="en-US" dirty="0"/>
              <a:t>Added color in general.</a:t>
            </a:r>
          </a:p>
          <a:p>
            <a:r>
              <a:rPr lang="en-US" dirty="0"/>
              <a:t>Made the meaning of the values clearer and more readable.</a:t>
            </a:r>
          </a:p>
          <a:p>
            <a:r>
              <a:rPr lang="en-US" dirty="0"/>
              <a:t>Rotated the y label to reduce neck strain.</a:t>
            </a:r>
          </a:p>
          <a:p>
            <a:r>
              <a:rPr lang="en-US" dirty="0"/>
              <a:t>Highlighted the actual reduction in migraine days.</a:t>
            </a:r>
          </a:p>
          <a:p>
            <a:endParaRPr lang="en-US" dirty="0"/>
          </a:p>
          <a:p>
            <a:endParaRPr lang="en-US" dirty="0"/>
          </a:p>
        </p:txBody>
      </p:sp>
    </p:spTree>
    <p:extLst>
      <p:ext uri="{BB962C8B-B14F-4D97-AF65-F5344CB8AC3E}">
        <p14:creationId xmlns:p14="http://schemas.microsoft.com/office/powerpoint/2010/main" val="120833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2: Context for “Before” Chart</a:t>
            </a:r>
          </a:p>
        </p:txBody>
      </p:sp>
      <p:sp>
        <p:nvSpPr>
          <p:cNvPr id="6" name="Content Placeholder 2">
            <a:extLst>
              <a:ext uri="{FF2B5EF4-FFF2-40B4-BE49-F238E27FC236}">
                <a16:creationId xmlns:a16="http://schemas.microsoft.com/office/drawing/2014/main" id="{4FDB1936-87D8-2F06-786F-A59B465C1CF0}"/>
              </a:ext>
            </a:extLst>
          </p:cNvPr>
          <p:cNvSpPr>
            <a:spLocks noGrp="1"/>
          </p:cNvSpPr>
          <p:nvPr>
            <p:ph idx="1"/>
          </p:nvPr>
        </p:nvSpPr>
        <p:spPr>
          <a:xfrm>
            <a:off x="838200" y="1454149"/>
            <a:ext cx="11103708" cy="5181600"/>
          </a:xfrm>
        </p:spPr>
        <p:txBody>
          <a:bodyPr>
            <a:normAutofit/>
          </a:bodyPr>
          <a:lstStyle/>
          <a:p>
            <a:r>
              <a:rPr lang="en-US" dirty="0"/>
              <a:t>Why: why was this chart created (by the chart creators)?</a:t>
            </a:r>
          </a:p>
          <a:p>
            <a:pPr lvl="1"/>
            <a:r>
              <a:rPr lang="en-US" dirty="0"/>
              <a:t>This chart was created while tracking the cultural saturation of Ozempic.</a:t>
            </a:r>
          </a:p>
          <a:p>
            <a:r>
              <a:rPr lang="en-US" dirty="0"/>
              <a:t>Who: who was this chart created for?</a:t>
            </a:r>
          </a:p>
          <a:p>
            <a:pPr lvl="1"/>
            <a:r>
              <a:rPr lang="en-US" dirty="0"/>
              <a:t>The chart was created for the public to show off the prevalence of Ozempic in both prescription numbers and the public eye.</a:t>
            </a:r>
          </a:p>
          <a:p>
            <a:r>
              <a:rPr lang="en-US" dirty="0"/>
              <a:t>What: what did the chart creators want the target audience to know/do?</a:t>
            </a:r>
          </a:p>
          <a:p>
            <a:pPr lvl="1"/>
            <a:r>
              <a:rPr lang="en-US" dirty="0"/>
              <a:t>The author wanted the audience to know how much Ozempic is being discussed compared to similar medications.</a:t>
            </a:r>
          </a:p>
          <a:p>
            <a:r>
              <a:rPr lang="en-US" dirty="0"/>
              <a:t>How: what data/data source did the chart creators use (if you know)?</a:t>
            </a:r>
          </a:p>
          <a:p>
            <a:pPr lvl="1"/>
            <a:r>
              <a:rPr lang="en-US" dirty="0"/>
              <a:t>The exact source is not stated, but it was likely scraped.</a:t>
            </a:r>
          </a:p>
          <a:p>
            <a:endParaRPr lang="en-US" dirty="0"/>
          </a:p>
          <a:p>
            <a:endParaRPr lang="en-US" dirty="0"/>
          </a:p>
          <a:p>
            <a:endParaRPr lang="en-US" dirty="0"/>
          </a:p>
        </p:txBody>
      </p:sp>
    </p:spTree>
    <p:extLst>
      <p:ext uri="{BB962C8B-B14F-4D97-AF65-F5344CB8AC3E}">
        <p14:creationId xmlns:p14="http://schemas.microsoft.com/office/powerpoint/2010/main" val="75749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2: </a:t>
            </a:r>
            <a:r>
              <a:rPr lang="en-US" i="1" dirty="0">
                <a:latin typeface="Helvetica" panose="020B0604020202020204" pitchFamily="34" charset="0"/>
                <a:cs typeface="Helvetica" panose="020B0604020202020204" pitchFamily="34" charset="0"/>
              </a:rPr>
              <a:t>“Before”</a:t>
            </a:r>
          </a:p>
        </p:txBody>
      </p:sp>
      <p:pic>
        <p:nvPicPr>
          <p:cNvPr id="1026" name="Picture 2" descr="Weight Loss Drugs News Articles">
            <a:extLst>
              <a:ext uri="{FF2B5EF4-FFF2-40B4-BE49-F238E27FC236}">
                <a16:creationId xmlns:a16="http://schemas.microsoft.com/office/drawing/2014/main" id="{6B452DB1-D642-C844-3C02-A59681818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793" y="1322363"/>
            <a:ext cx="6874413" cy="51558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472569-D1E3-3701-10DF-CF470B9DD837}"/>
              </a:ext>
            </a:extLst>
          </p:cNvPr>
          <p:cNvSpPr txBox="1"/>
          <p:nvPr/>
        </p:nvSpPr>
        <p:spPr>
          <a:xfrm>
            <a:off x="4065564" y="6451083"/>
            <a:ext cx="4894032" cy="369332"/>
          </a:xfrm>
          <a:prstGeom prst="rect">
            <a:avLst/>
          </a:prstGeom>
          <a:noFill/>
        </p:spPr>
        <p:txBody>
          <a:bodyPr wrap="none" rtlCol="0">
            <a:spAutoFit/>
          </a:bodyPr>
          <a:lstStyle/>
          <a:p>
            <a:r>
              <a:rPr lang="en-US" dirty="0"/>
              <a:t>Source: </a:t>
            </a:r>
            <a:r>
              <a:rPr lang="en-US" dirty="0">
                <a:hlinkClick r:id="rId4"/>
              </a:rPr>
              <a:t>https://trackdrugs.com/ozempic-statistics</a:t>
            </a:r>
            <a:r>
              <a:rPr lang="en-US" dirty="0"/>
              <a:t> </a:t>
            </a:r>
          </a:p>
        </p:txBody>
      </p:sp>
    </p:spTree>
    <p:extLst>
      <p:ext uri="{BB962C8B-B14F-4D97-AF65-F5344CB8AC3E}">
        <p14:creationId xmlns:p14="http://schemas.microsoft.com/office/powerpoint/2010/main" val="90731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Chart 2: </a:t>
            </a:r>
            <a:r>
              <a:rPr lang="en-US" i="1" dirty="0">
                <a:latin typeface="Helvetica" panose="020B0604020202020204" pitchFamily="34" charset="0"/>
                <a:cs typeface="Helvetica" panose="020B0604020202020204" pitchFamily="34" charset="0"/>
              </a:rPr>
              <a:t>“After”</a:t>
            </a:r>
          </a:p>
        </p:txBody>
      </p:sp>
      <p:pic>
        <p:nvPicPr>
          <p:cNvPr id="6" name="Picture 5" descr="A graph of a number of people with weight loss&#10;&#10;Description automatically generated">
            <a:extLst>
              <a:ext uri="{FF2B5EF4-FFF2-40B4-BE49-F238E27FC236}">
                <a16:creationId xmlns:a16="http://schemas.microsoft.com/office/drawing/2014/main" id="{FCCB05C0-E287-8BB9-20B3-B823620B6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915" y="1312017"/>
            <a:ext cx="6477709" cy="5545983"/>
          </a:xfrm>
          <a:prstGeom prst="rect">
            <a:avLst/>
          </a:prstGeom>
        </p:spPr>
      </p:pic>
    </p:spTree>
    <p:extLst>
      <p:ext uri="{BB962C8B-B14F-4D97-AF65-F5344CB8AC3E}">
        <p14:creationId xmlns:p14="http://schemas.microsoft.com/office/powerpoint/2010/main" val="1749389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4659</TotalTime>
  <Words>2327</Words>
  <Application>Microsoft Office PowerPoint</Application>
  <PresentationFormat>Widescreen</PresentationFormat>
  <Paragraphs>129</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Calibri Light</vt:lpstr>
      <vt:lpstr>Helvetica</vt:lpstr>
      <vt:lpstr>Office Theme</vt:lpstr>
      <vt:lpstr>INFO 5602 Information Visualization </vt:lpstr>
      <vt:lpstr>Chart 1: Context for “Before” Chart</vt:lpstr>
      <vt:lpstr>Chart 1: “Before”</vt:lpstr>
      <vt:lpstr>Chart 1: “After”</vt:lpstr>
      <vt:lpstr>Chart 1: “Before” and “After”</vt:lpstr>
      <vt:lpstr>Summary of Improvements Made to Chart 1</vt:lpstr>
      <vt:lpstr>Chart 2: Context for “Before” Chart</vt:lpstr>
      <vt:lpstr>Chart 2: “Before”</vt:lpstr>
      <vt:lpstr>Chart 2: “After”</vt:lpstr>
      <vt:lpstr>Chart 2: “Before” and “After”</vt:lpstr>
      <vt:lpstr>Summary of Improvements Made to Chart 2</vt:lpstr>
      <vt:lpstr>Chart 3: Context for “Before” Chart</vt:lpstr>
      <vt:lpstr>Chart 3: “Before”</vt:lpstr>
      <vt:lpstr>Chart 3: “After”</vt:lpstr>
      <vt:lpstr>Chart 3: “Before” and “After”</vt:lpstr>
      <vt:lpstr>Summary of Improvements Made to Chart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4604/5604</dc:title>
  <dc:creator>Abel Iyasele</dc:creator>
  <cp:lastModifiedBy>Luna McBride</cp:lastModifiedBy>
  <cp:revision>46</cp:revision>
  <dcterms:created xsi:type="dcterms:W3CDTF">2022-12-30T17:13:45Z</dcterms:created>
  <dcterms:modified xsi:type="dcterms:W3CDTF">2024-03-10T01:48:56Z</dcterms:modified>
</cp:coreProperties>
</file>