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11407" r:id="rId5"/>
    <p:sldId id="11412" r:id="rId6"/>
    <p:sldId id="1142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7E2"/>
    <a:srgbClr val="40A8C0"/>
    <a:srgbClr val="3894AA"/>
    <a:srgbClr val="235D6B"/>
    <a:srgbClr val="256371"/>
    <a:srgbClr val="34899D"/>
    <a:srgbClr val="CAE7EE"/>
    <a:srgbClr val="69BACD"/>
    <a:srgbClr val="F7D131"/>
    <a:srgbClr val="F6C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24" y="96"/>
      </p:cViewPr>
      <p:guideLst>
        <p:guide orient="horz" pos="2158"/>
        <p:guide pos="37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AC3A5-6DF8-4816-83D8-4AEE8089E6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8BB25-3984-4E5D-8DF7-C33CEBA952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A4E8-E49F-4FE4-8AA0-E05B91831C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78D-7E2F-4D93-A138-CDA2183A4E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0"/>
          </p:nvPr>
        </p:nvSpPr>
        <p:spPr>
          <a:xfrm>
            <a:off x="2437325" y="1967383"/>
            <a:ext cx="1040759" cy="1203067"/>
          </a:xfrm>
          <a:custGeom>
            <a:avLst/>
            <a:gdLst>
              <a:gd name="connsiteX0" fmla="*/ 524937 w 1040759"/>
              <a:gd name="connsiteY0" fmla="*/ 0 h 1203066"/>
              <a:gd name="connsiteX1" fmla="*/ 1040759 w 1040759"/>
              <a:gd name="connsiteY1" fmla="*/ 299309 h 1203066"/>
              <a:gd name="connsiteX2" fmla="*/ 1040759 w 1040759"/>
              <a:gd name="connsiteY2" fmla="*/ 906254 h 1203066"/>
              <a:gd name="connsiteX3" fmla="*/ 529239 w 1040759"/>
              <a:gd name="connsiteY3" fmla="*/ 1203066 h 1203066"/>
              <a:gd name="connsiteX4" fmla="*/ 520636 w 1040759"/>
              <a:gd name="connsiteY4" fmla="*/ 1203066 h 1203066"/>
              <a:gd name="connsiteX5" fmla="*/ 0 w 1040759"/>
              <a:gd name="connsiteY5" fmla="*/ 900964 h 1203066"/>
              <a:gd name="connsiteX6" fmla="*/ 0 w 1040759"/>
              <a:gd name="connsiteY6" fmla="*/ 304598 h 120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759" h="1203066">
                <a:moveTo>
                  <a:pt x="524937" y="0"/>
                </a:moveTo>
                <a:lnTo>
                  <a:pt x="1040759" y="299309"/>
                </a:lnTo>
                <a:lnTo>
                  <a:pt x="1040759" y="906254"/>
                </a:lnTo>
                <a:lnTo>
                  <a:pt x="529239" y="1203066"/>
                </a:lnTo>
                <a:lnTo>
                  <a:pt x="520636" y="1203066"/>
                </a:lnTo>
                <a:lnTo>
                  <a:pt x="0" y="900964"/>
                </a:lnTo>
                <a:lnTo>
                  <a:pt x="0" y="3045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1"/>
          </p:nvPr>
        </p:nvSpPr>
        <p:spPr>
          <a:xfrm>
            <a:off x="5575531" y="1967641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8713831" y="1967641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2437231" y="4128070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4"/>
          </p:nvPr>
        </p:nvSpPr>
        <p:spPr>
          <a:xfrm>
            <a:off x="5575531" y="4128070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8713831" y="4128070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03475" y="4571365"/>
            <a:ext cx="73863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初识HTML5</a:t>
            </a:r>
            <a:endParaRPr sz="4400" b="1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 algn="ctr"/>
            <a:r>
              <a:rPr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——完成第一个HTML5页面</a:t>
            </a:r>
            <a:endParaRPr sz="4400" b="1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8967" y="1245955"/>
            <a:ext cx="3235424" cy="3257892"/>
          </a:xfrm>
          <a:prstGeom prst="rect">
            <a:avLst/>
          </a:prstGeom>
        </p:spPr>
      </p:pic>
      <p:cxnSp>
        <p:nvCxnSpPr>
          <p:cNvPr id="45" name="直接连接符 44"/>
          <p:cNvCxnSpPr/>
          <p:nvPr/>
        </p:nvCxnSpPr>
        <p:spPr>
          <a:xfrm>
            <a:off x="3435531" y="1188719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5748" y="68797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5748" y="13759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5748" y="206393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5633" y="258209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32560" y="5194662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718" y="4280262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61718" y="46321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61718" y="534413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61718" y="5876065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1718" y="6588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643292" y="1171300"/>
            <a:ext cx="360000" cy="360000"/>
            <a:chOff x="10528663" y="2230843"/>
            <a:chExt cx="360000" cy="360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59692" y="656043"/>
            <a:ext cx="360000" cy="360000"/>
            <a:chOff x="10528663" y="2230843"/>
            <a:chExt cx="360000" cy="360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10884262" y="4503782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884262" y="5191759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1268890" y="578249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立方体 65"/>
          <p:cNvSpPr/>
          <p:nvPr/>
        </p:nvSpPr>
        <p:spPr>
          <a:xfrm rot="759971">
            <a:off x="1378857" y="2021113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7" name="立方体 66"/>
          <p:cNvSpPr/>
          <p:nvPr/>
        </p:nvSpPr>
        <p:spPr>
          <a:xfrm rot="20629588">
            <a:off x="9662465" y="3977376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422401" y="4702628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9" name="弧形 68"/>
          <p:cNvSpPr/>
          <p:nvPr/>
        </p:nvSpPr>
        <p:spPr>
          <a:xfrm rot="16200000">
            <a:off x="8396515" y="3751943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8540205" y="417977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924833" y="1008709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532948" y="1330959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24834" y="15283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68045" y="282575"/>
            <a:ext cx="2393950" cy="644525"/>
            <a:chOff x="10123715" y="139337"/>
            <a:chExt cx="1689462" cy="644434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课程介绍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868045" y="1397000"/>
            <a:ext cx="947991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</a:t>
            </a:r>
            <a:r>
              <a:rPr lang="zh-CN" altLang="en-US" sz="2000"/>
              <a:t>、本次课程介绍</a:t>
            </a:r>
            <a:r>
              <a:rPr lang="en-US" altLang="zh-CN" sz="2000"/>
              <a:t>HTML5+CSS3</a:t>
            </a:r>
            <a:endParaRPr lang="en-US" altLang="zh-CN" sz="2000"/>
          </a:p>
          <a:p>
            <a:r>
              <a:rPr lang="en-US" altLang="zh-CN" sz="2000"/>
              <a:t>	HTML5</a:t>
            </a:r>
            <a:r>
              <a:rPr lang="zh-CN" altLang="en-US" sz="2000"/>
              <a:t>在指的是</a:t>
            </a:r>
            <a:r>
              <a:rPr lang="en-US" altLang="zh-CN" sz="2000"/>
              <a:t>HTML</a:t>
            </a:r>
            <a:r>
              <a:rPr lang="zh-CN" altLang="en-US" sz="2000"/>
              <a:t>语言的第五个版本，</a:t>
            </a:r>
            <a:r>
              <a:rPr lang="en-US" altLang="zh-CN" sz="2000"/>
              <a:t>CSS3</a:t>
            </a:r>
            <a:r>
              <a:rPr lang="zh-CN" altLang="en-US" sz="2000"/>
              <a:t>指的是</a:t>
            </a:r>
            <a:r>
              <a:rPr lang="en-US" altLang="zh-CN" sz="2000"/>
              <a:t>CSS</a:t>
            </a:r>
            <a:r>
              <a:rPr lang="zh-CN" altLang="en-US" sz="2000"/>
              <a:t>语言的第三个版本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2</a:t>
            </a:r>
            <a:r>
              <a:rPr lang="zh-CN" altLang="en-US" sz="2000"/>
              <a:t>、学习目标：</a:t>
            </a:r>
            <a:endParaRPr lang="zh-CN" altLang="en-US" sz="2000"/>
          </a:p>
          <a:p>
            <a:r>
              <a:rPr lang="en-US" altLang="zh-CN" sz="2000"/>
              <a:t>	</a:t>
            </a:r>
            <a:r>
              <a:rPr lang="zh-CN" altLang="en-US" sz="2000">
                <a:sym typeface="+mn-ea"/>
              </a:rPr>
              <a:t>从零开始学习</a:t>
            </a:r>
            <a:r>
              <a:rPr lang="en-US" altLang="zh-CN" sz="2000">
                <a:sym typeface="+mn-ea"/>
              </a:rPr>
              <a:t>HTML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CSS</a:t>
            </a:r>
            <a:r>
              <a:rPr lang="zh-CN" altLang="en-US" sz="2000">
                <a:sym typeface="+mn-ea"/>
              </a:rPr>
              <a:t>这两种语言。</a:t>
            </a:r>
            <a:r>
              <a:rPr lang="zh-CN" altLang="en-US" sz="2000"/>
              <a:t>在完成学习之后，可以独立完成类似淘宝、京东的</a:t>
            </a:r>
            <a:r>
              <a:rPr lang="en-US" altLang="zh-CN" sz="2000"/>
              <a:t>PC</a:t>
            </a:r>
            <a:r>
              <a:rPr lang="zh-CN" altLang="en-US" sz="2000"/>
              <a:t>端静态页面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3</a:t>
            </a:r>
            <a:r>
              <a:rPr lang="zh-CN" altLang="en-US" sz="2000"/>
              <a:t>、学习模式：</a:t>
            </a:r>
            <a:endParaRPr lang="zh-CN" altLang="en-US" sz="2000"/>
          </a:p>
          <a:p>
            <a:r>
              <a:rPr lang="zh-CN" altLang="en-US" sz="2000"/>
              <a:t>       先通过每章的章前任务大概地了解本章的学习内容和目标</a:t>
            </a:r>
            <a:endParaRPr lang="zh-CN" altLang="en-US" sz="2000"/>
          </a:p>
          <a:p>
            <a:r>
              <a:rPr lang="en-US" altLang="zh-CN" sz="2000"/>
              <a:t>	</a:t>
            </a:r>
            <a:r>
              <a:rPr lang="zh-CN" altLang="en-US" sz="2000"/>
              <a:t>学习知识点，练习案例</a:t>
            </a:r>
            <a:endParaRPr lang="zh-CN" altLang="en-US" sz="2000"/>
          </a:p>
          <a:p>
            <a:r>
              <a:rPr lang="en-US" altLang="zh-CN" sz="2000"/>
              <a:t>	</a:t>
            </a:r>
            <a:r>
              <a:rPr lang="zh-CN" altLang="en-US" sz="2000"/>
              <a:t>完成章后习题</a:t>
            </a:r>
            <a:endParaRPr lang="zh-CN" altLang="en-US" sz="2000"/>
          </a:p>
          <a:p>
            <a:r>
              <a:rPr lang="en-US" altLang="zh-CN" sz="2000"/>
              <a:t>	</a:t>
            </a:r>
            <a:r>
              <a:rPr lang="zh-CN" altLang="en-US" sz="2000"/>
              <a:t>完成章前任务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4</a:t>
            </a:r>
            <a:r>
              <a:rPr lang="zh-CN" altLang="en-US" sz="2000"/>
              <a:t>、资源推荐</a:t>
            </a:r>
            <a:endParaRPr lang="zh-CN" altLang="en-US" sz="2000"/>
          </a:p>
          <a:p>
            <a:r>
              <a:rPr lang="zh-CN" altLang="en-US" sz="2000"/>
              <a:t>https://www.w3school.com.cn/html/html_editors.asp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2691765" cy="644525"/>
            <a:chOff x="10123715" y="139337"/>
            <a:chExt cx="1689462" cy="644434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HTML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基开发环境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120140" y="1452245"/>
            <a:ext cx="9479915" cy="5877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</a:t>
            </a:r>
            <a:r>
              <a:rPr lang="zh-CN" altLang="en-US" sz="2000"/>
              <a:t>、浏览器：</a:t>
            </a:r>
            <a:r>
              <a:rPr lang="zh-CN" altLang="en-US" sz="2000" b="1">
                <a:solidFill>
                  <a:srgbClr val="FF0000"/>
                </a:solidFill>
              </a:rPr>
              <a:t>Chrome</a:t>
            </a:r>
            <a:r>
              <a:rPr lang="zh-CN" altLang="en-US" sz="2000"/>
              <a:t>、Mozilla、</a:t>
            </a:r>
            <a:r>
              <a:rPr sz="2000"/>
              <a:t>Firefox、Microsoft Edge、Opera、Safari</a:t>
            </a:r>
            <a:endParaRPr sz="2000"/>
          </a:p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优势：界面简洁，渲染速度快，并且已经有了很完善的开发者工具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sz="2000"/>
          </a:p>
          <a:p>
            <a:r>
              <a:rPr lang="en-US" altLang="zh-CN" sz="2000"/>
              <a:t>2</a:t>
            </a:r>
            <a:r>
              <a:rPr lang="zh-CN" altLang="en-US" sz="2000"/>
              <a:t>、编辑器</a:t>
            </a:r>
            <a:r>
              <a:rPr sz="2000"/>
              <a:t>：</a:t>
            </a:r>
            <a:r>
              <a:rPr sz="2000">
                <a:solidFill>
                  <a:srgbClr val="FF0000"/>
                </a:solidFill>
                <a:sym typeface="+mn-ea"/>
              </a:rPr>
              <a:t>HbuilderX</a:t>
            </a:r>
            <a:r>
              <a:rPr sz="2000">
                <a:sym typeface="+mn-ea"/>
              </a:rPr>
              <a:t>、</a:t>
            </a:r>
            <a:r>
              <a:rPr sz="2000"/>
              <a:t>Atom、sublime、eBrackets、VSCode</a:t>
            </a:r>
            <a:endParaRPr sz="2000"/>
          </a:p>
          <a:p>
            <a:r>
              <a:rPr sz="2000"/>
              <a:t>      </a:t>
            </a:r>
            <a:r>
              <a:rPr lang="en-US" sz="2000"/>
              <a:t>	</a:t>
            </a:r>
            <a:r>
              <a:rPr 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优势：免费、中文、下载简单、操作易上手</a:t>
            </a:r>
            <a:endParaRPr 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注意：使用工具来提高效率，但不能依赖工具</a:t>
            </a:r>
            <a:endParaRPr 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endParaRPr sz="2000"/>
          </a:p>
          <a:p>
            <a:endParaRPr sz="2000"/>
          </a:p>
          <a:p>
            <a:r>
              <a:rPr lang="en-US" sz="2000"/>
              <a:t>3</a:t>
            </a:r>
            <a:r>
              <a:rPr lang="zh-CN" altLang="en-US" sz="2000"/>
              <a:t>、学习方法：</a:t>
            </a:r>
            <a:endParaRPr lang="zh-CN" altLang="en-US" sz="2000"/>
          </a:p>
          <a:p>
            <a:r>
              <a:rPr lang="en-US" altLang="zh-CN" sz="2000"/>
              <a:t>	（1）动手去敲每一个案例的代码，并在每一章的学习之后检验自己的学习成果。</a:t>
            </a:r>
            <a:endParaRPr lang="en-US" altLang="zh-CN" sz="2000"/>
          </a:p>
          <a:p>
            <a:endParaRPr sz="2000"/>
          </a:p>
          <a:p>
            <a:r>
              <a:rPr lang="en-US" sz="2000"/>
              <a:t>	（2）善用搜索工具，加入相关技术群。</a:t>
            </a:r>
            <a:r>
              <a:rPr lang="zh-CN" altLang="en-US" sz="2000"/>
              <a:t>本课程的交流群是544028317。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sz="2000"/>
              <a:t>	（3）阅读大量的优秀网页作品</a:t>
            </a:r>
            <a:r>
              <a:rPr lang="zh-CN" altLang="en-US" sz="2000"/>
              <a:t>并模仿。</a:t>
            </a:r>
            <a:endParaRPr lang="en-US" sz="2000"/>
          </a:p>
          <a:p>
            <a:endParaRPr sz="2000"/>
          </a:p>
          <a:p>
            <a:endParaRPr sz="2000"/>
          </a:p>
          <a:p>
            <a:endParaRPr sz="2000"/>
          </a:p>
          <a:p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2691765" cy="644525"/>
            <a:chOff x="10123715" y="139337"/>
            <a:chExt cx="1689462" cy="644434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HTML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基开发环境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120140" y="1452245"/>
            <a:ext cx="947991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</a:t>
            </a:r>
            <a:r>
              <a:rPr lang="zh-CN" altLang="en-US" sz="2000"/>
              <a:t>、浏览器：</a:t>
            </a:r>
            <a:r>
              <a:rPr lang="zh-CN" altLang="en-US" sz="2000" b="1">
                <a:solidFill>
                  <a:srgbClr val="FF0000"/>
                </a:solidFill>
              </a:rPr>
              <a:t>Chrome</a:t>
            </a:r>
            <a:r>
              <a:rPr lang="zh-CN" altLang="en-US" sz="2000"/>
              <a:t>、Mozilla、</a:t>
            </a:r>
            <a:r>
              <a:rPr sz="2000"/>
              <a:t>Firefox、Microsoft Edge、Opera、Safari</a:t>
            </a:r>
            <a:endParaRPr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2</a:t>
            </a:r>
            <a:r>
              <a:rPr lang="zh-CN" altLang="en-US" sz="2000"/>
              <a:t>、编辑器</a:t>
            </a:r>
            <a:r>
              <a:rPr sz="2000"/>
              <a:t>：</a:t>
            </a:r>
            <a:r>
              <a:rPr sz="2000">
                <a:solidFill>
                  <a:srgbClr val="FF0000"/>
                </a:solidFill>
                <a:sym typeface="+mn-ea"/>
              </a:rPr>
              <a:t>HbuilderX</a:t>
            </a:r>
            <a:r>
              <a:rPr sz="2000">
                <a:sym typeface="+mn-ea"/>
              </a:rPr>
              <a:t>、</a:t>
            </a:r>
            <a:r>
              <a:rPr sz="2000"/>
              <a:t>Atom、sublime、eBrackets、VSCode</a:t>
            </a:r>
            <a:endParaRPr sz="2000"/>
          </a:p>
          <a:p>
            <a:endParaRPr sz="2000"/>
          </a:p>
          <a:p>
            <a:endParaRPr sz="2000"/>
          </a:p>
          <a:p>
            <a:r>
              <a:rPr lang="en-US" sz="2000"/>
              <a:t>3</a:t>
            </a:r>
            <a:r>
              <a:rPr lang="zh-CN" altLang="en-US" sz="2000"/>
              <a:t>、学习方法：</a:t>
            </a:r>
            <a:endParaRPr lang="zh-CN" altLang="en-US" sz="2000"/>
          </a:p>
          <a:p>
            <a:r>
              <a:rPr lang="en-US" altLang="zh-CN" sz="2000"/>
              <a:t>	（1）动手去敲每一个案例的代码，并在每一章的学习之后检验自己的学习成果。</a:t>
            </a:r>
            <a:endParaRPr lang="en-US" altLang="zh-CN" sz="2000"/>
          </a:p>
          <a:p>
            <a:endParaRPr sz="2000"/>
          </a:p>
          <a:p>
            <a:r>
              <a:rPr lang="en-US" sz="2000"/>
              <a:t>	（2）善用搜索工具，加入相关技术群。</a:t>
            </a:r>
            <a:r>
              <a:rPr lang="zh-CN" altLang="en-US" sz="2000"/>
              <a:t>本课程的交流群是544028317。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sz="2000"/>
              <a:t>	（3）阅读大量的优秀网页作品</a:t>
            </a:r>
            <a:r>
              <a:rPr lang="zh-CN" altLang="en-US" sz="2000"/>
              <a:t>并模仿。</a:t>
            </a:r>
            <a:endParaRPr lang="en-US" sz="2000"/>
          </a:p>
          <a:p>
            <a:endParaRPr sz="2000"/>
          </a:p>
          <a:p>
            <a:endParaRPr sz="2000"/>
          </a:p>
          <a:p>
            <a:endParaRPr sz="2000"/>
          </a:p>
          <a:p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84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62626"/>
      </a:accent1>
      <a:accent2>
        <a:srgbClr val="C0504D"/>
      </a:accent2>
      <a:accent3>
        <a:srgbClr val="262626"/>
      </a:accent3>
      <a:accent4>
        <a:srgbClr val="C0504D"/>
      </a:accent4>
      <a:accent5>
        <a:srgbClr val="262626"/>
      </a:accent5>
      <a:accent6>
        <a:srgbClr val="C0504D"/>
      </a:accent6>
      <a:hlink>
        <a:srgbClr val="262626"/>
      </a:hlink>
      <a:folHlink>
        <a:srgbClr val="C0504D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759</Words>
  <Application>WPS 演示</Application>
  <PresentationFormat>宽屏</PresentationFormat>
  <Paragraphs>62</Paragraphs>
  <Slides>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FZHei-B01S</vt:lpstr>
      <vt:lpstr>Arial Unicode MS</vt:lpstr>
      <vt:lpstr>等线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XH</cp:lastModifiedBy>
  <cp:revision>70</cp:revision>
  <dcterms:created xsi:type="dcterms:W3CDTF">2017-08-18T03:02:00Z</dcterms:created>
  <dcterms:modified xsi:type="dcterms:W3CDTF">2019-09-28T02:50:07Z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