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563" r:id="rId5"/>
    <p:sldId id="11412" r:id="rId6"/>
    <p:sldId id="11542" r:id="rId7"/>
    <p:sldId id="11561" r:id="rId8"/>
    <p:sldId id="11562" r:id="rId9"/>
    <p:sldId id="11556" r:id="rId10"/>
    <p:sldId id="11557" r:id="rId11"/>
    <p:sldId id="11572" r:id="rId12"/>
    <p:sldId id="1155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46134"/>
    <a:srgbClr val="3894AA"/>
    <a:srgbClr val="69BACD"/>
    <a:srgbClr val="A6D7E2"/>
    <a:srgbClr val="40A8C0"/>
    <a:srgbClr val="235D6B"/>
    <a:srgbClr val="256371"/>
    <a:srgbClr val="34899D"/>
    <a:srgbClr val="CA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061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30T03:05:4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635 477,'2'0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9025" y="4294505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表格与表单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41381" y="5293751"/>
            <a:ext cx="3583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——信息展示与信息采集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95195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第七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8810" y="731520"/>
            <a:ext cx="11276330" cy="5682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一、简答题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1. 写出input中type属性的几种常用值，并描述其定义的内容。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ym typeface="+mn-ea"/>
              </a:rPr>
              <a:t>2. 怎样在表格中合并单元格？</a:t>
            </a:r>
            <a:endParaRPr lang="zh-CN" altLang="en-US"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615" y="248285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99540" y="2053590"/>
            <a:ext cx="8042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text定义单行文本输入；password定义密码字段；submit定义提交表单的按钮；radio定义单选按钮；checkbox定义多选按钮；button定义按钮。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0760" y="3989705"/>
            <a:ext cx="720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用colspan合并列，用rowspan合并行。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6319" y="14414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31520" y="991870"/>
            <a:ext cx="4975860" cy="2047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 b="1"/>
              <a:t>任务一</a:t>
            </a:r>
            <a:r>
              <a:rPr lang="zh-CN" altLang="en-US"/>
              <a:t>：制作如下图所示的天气预报表格。</a:t>
            </a:r>
            <a:endParaRPr lang="zh-CN" altLang="en-US"/>
          </a:p>
          <a:p>
            <a:pPr algn="l" fontAlgn="auto">
              <a:lnSpc>
                <a:spcPct val="130000"/>
              </a:lnSpc>
            </a:pPr>
            <a:r>
              <a:rPr lang="zh-CN" altLang="en-US" sz="1600"/>
              <a:t>要求：</a:t>
            </a:r>
            <a:endParaRPr lang="zh-CN" altLang="en-US" sz="1600"/>
          </a:p>
          <a:p>
            <a:pPr algn="l" fontAlgn="auto">
              <a:lnSpc>
                <a:spcPct val="130000"/>
              </a:lnSpc>
            </a:pPr>
            <a:r>
              <a:rPr lang="zh-CN" altLang="en-US" sz="1600"/>
              <a:t>（1）标签语义化；</a:t>
            </a:r>
            <a:endParaRPr lang="zh-CN" altLang="en-US" sz="1600"/>
          </a:p>
          <a:p>
            <a:pPr algn="l" fontAlgn="auto">
              <a:lnSpc>
                <a:spcPct val="130000"/>
              </a:lnSpc>
            </a:pPr>
            <a:r>
              <a:rPr lang="zh-CN" altLang="en-US" sz="1600"/>
              <a:t>（2）区分表头、表主体；</a:t>
            </a:r>
            <a:endParaRPr lang="zh-CN" altLang="en-US" sz="1600"/>
          </a:p>
          <a:p>
            <a:pPr algn="l" fontAlgn="auto">
              <a:lnSpc>
                <a:spcPct val="130000"/>
              </a:lnSpc>
            </a:pPr>
            <a:r>
              <a:rPr lang="zh-CN" altLang="en-US" sz="1600"/>
              <a:t>（3）合并单元格；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3088005"/>
            <a:ext cx="6383655" cy="301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7248525" y="779780"/>
            <a:ext cx="46761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任务二</a:t>
            </a:r>
            <a:r>
              <a:rPr lang="zh-CN" altLang="en-US"/>
              <a:t>：制作如图7-2所示的登录表单。</a:t>
            </a:r>
            <a:endParaRPr lang="zh-CN" altLang="en-US"/>
          </a:p>
          <a:p>
            <a:r>
              <a:rPr lang="zh-CN" altLang="en-US" sz="1600"/>
              <a:t>要求：</a:t>
            </a:r>
            <a:endParaRPr lang="zh-CN" altLang="en-US" sz="1600"/>
          </a:p>
          <a:p>
            <a:r>
              <a:rPr lang="zh-CN" altLang="en-US" sz="1600"/>
              <a:t>（1）登录块在整个页面中的水平方向和垂直方向都居中显示；</a:t>
            </a:r>
            <a:endParaRPr lang="zh-CN" altLang="en-US" sz="1600"/>
          </a:p>
          <a:p>
            <a:r>
              <a:rPr lang="zh-CN" altLang="en-US" sz="1600"/>
              <a:t>（2）设置输入框前的图标以及提示信息的样式。</a:t>
            </a:r>
            <a:endParaRPr lang="zh-CN" altLang="en-US" sz="1600"/>
          </a:p>
        </p:txBody>
      </p:sp>
      <p:pic>
        <p:nvPicPr>
          <p:cNvPr id="52" name="图片 52" descr="login-form"/>
          <p:cNvPicPr>
            <a:picLocks noChangeAspect="1"/>
          </p:cNvPicPr>
          <p:nvPr/>
        </p:nvPicPr>
        <p:blipFill>
          <a:blip r:embed="rId3"/>
          <a:srcRect l="15474" r="15354"/>
          <a:stretch>
            <a:fillRect/>
          </a:stretch>
        </p:blipFill>
        <p:spPr>
          <a:xfrm>
            <a:off x="7459345" y="2503805"/>
            <a:ext cx="3647440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3039110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表格简介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74065" y="1227455"/>
            <a:ext cx="5072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表格是一种整理数据的手段，</a:t>
            </a:r>
          </a:p>
          <a:p>
            <a:pPr fontAlgn="auto">
              <a:lnSpc>
                <a:spcPct val="150000"/>
              </a:lnSpc>
            </a:pPr>
            <a:r>
              <a:t>同时也是一种可视化的交流模式。</a:t>
            </a:r>
            <a:r>
              <a:rPr lang="en-US" altLang="zh-CN"/>
              <a:t>	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381115" y="294640"/>
          <a:ext cx="5386705" cy="586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275"/>
                <a:gridCol w="3440430"/>
              </a:tblGrid>
              <a:tr h="560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表格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&lt;table&gt;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&lt;tr&gt;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定义表格的行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&lt;td&gt;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定义表格单元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&lt;thead&gt;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定义表格的页眉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&lt;tbody&gt;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定义表格的主体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&lt;tfoot&gt;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定义表格的页脚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&lt;th&gt;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定义表格的表头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&lt;caption&gt;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定义表格标题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&lt;col&gt;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定义用于表格列的属性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&lt;colgroup&gt;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定义表格列的组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8" y="4097973"/>
            <a:ext cx="4887595" cy="1170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05815" y="3314065"/>
            <a:ext cx="38639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请完成下列案例：</a:t>
            </a:r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33458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表格的边框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75310" y="992505"/>
            <a:ext cx="1104138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1</a:t>
            </a:r>
            <a:r>
              <a:rPr lang="zh-CN" altLang="en-US"/>
              <a:t>、</a:t>
            </a:r>
            <a:r>
              <a:rPr sz="1600"/>
              <a:t>表格的边框在&lt;table&gt;标签中使用border属性来设置，border的值为数字，数字越大，边框的宽度越大，浏览器显示效果如图7-5所示。代码如下。</a:t>
            </a:r>
            <a:endParaRPr sz="1600"/>
          </a:p>
          <a:p>
            <a:pPr fontAlgn="auto">
              <a:lnSpc>
                <a:spcPct val="150000"/>
              </a:lnSpc>
            </a:pPr>
            <a:r>
              <a:rPr lang="en-US" sz="1600"/>
              <a:t>	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&lt;table border="1"&gt;</a:t>
            </a:r>
            <a:endParaRPr sz="1600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2533015"/>
            <a:ext cx="4849495" cy="1126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68375" y="3931285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sz="1600"/>
              <a:t>border-collapse属性设置表格的边框是否被合并为一个单线条的边框</a:t>
            </a:r>
            <a:endParaRPr sz="1600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450658" y="4486275"/>
          <a:ext cx="5464175" cy="154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/>
                <a:gridCol w="4683125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separate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默认值。边框会被分开。不会忽略border-spacing和empty-cells属性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collapse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如果可能，边框会合并为一个单一的边框。会忽略border-spacing和empty-cells属性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inherit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从父元素继承border-collapse属性的值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334581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表格的合并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75310" y="992505"/>
            <a:ext cx="1104138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1</a:t>
            </a:r>
            <a:r>
              <a:rPr lang="zh-CN" altLang="en-US"/>
              <a:t>、</a:t>
            </a:r>
            <a:r>
              <a:rPr sz="1600"/>
              <a:t>为了使表格更加简洁，将第一列中的两个“上午”单元格合并，成为一个跨行的较长的单元格。</a:t>
            </a:r>
            <a:endParaRPr sz="1600"/>
          </a:p>
          <a:p>
            <a:pPr fontAlgn="auto">
              <a:lnSpc>
                <a:spcPct val="150000"/>
              </a:lnSpc>
            </a:pPr>
            <a:r>
              <a:rPr lang="en-US" sz="1600"/>
              <a:t>		</a:t>
            </a:r>
            <a:r>
              <a:rPr sz="1600"/>
              <a:t>语法如下</a:t>
            </a:r>
            <a:r>
              <a:rPr lang="en-US" sz="1600"/>
              <a:t>:</a:t>
            </a:r>
            <a:endParaRPr sz="1600"/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&lt;td 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span="2"&gt;&lt;/td&gt;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1390" y="3938270"/>
            <a:ext cx="72828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sz="1600"/>
              <a:t>跨列与跨行的用法相似，将colspan加在需要扩展的单元格上，属性值为需要跨越的列数。同样，需要删除多余的表格。语法如下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	&lt;th colspan="2"&gt;&lt;/th&gt;</a:t>
            </a:r>
            <a:endParaRPr lang="en-US"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1140" name="Picture 4" descr="图片1"/>
          <p:cNvPicPr>
            <a:picLocks noChangeAspect="1"/>
          </p:cNvPicPr>
          <p:nvPr/>
        </p:nvPicPr>
        <p:blipFill>
          <a:blip r:embed="rId1"/>
          <a:srcRect t="10406" b="9077"/>
          <a:stretch>
            <a:fillRect/>
          </a:stretch>
        </p:blipFill>
        <p:spPr>
          <a:xfrm>
            <a:off x="3994150" y="1682433"/>
            <a:ext cx="3942080" cy="1624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6" name="Picture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533900"/>
            <a:ext cx="3679190" cy="1884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4065" y="281305"/>
            <a:ext cx="225488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表格的标题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75310" y="992505"/>
            <a:ext cx="1104138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	1</a:t>
            </a:r>
            <a:r>
              <a:rPr lang="zh-CN" altLang="en-US"/>
              <a:t>、</a:t>
            </a:r>
            <a:r>
              <a:rPr sz="1600"/>
              <a:t>制作表格的标题非常简单，只需要将&lt;caption&gt;标签插入到&lt;table&gt;标签内部即可，浏览器显示效果如图7-11所示。</a:t>
            </a:r>
            <a:r>
              <a:rPr lang="en-US" sz="1600"/>
              <a:t>		</a:t>
            </a:r>
            <a:r>
              <a:rPr sz="1600"/>
              <a:t>代码如下。</a:t>
            </a:r>
            <a:endParaRPr sz="1600"/>
          </a:p>
          <a:p>
            <a:pPr fontAlgn="auto">
              <a:lnSpc>
                <a:spcPct val="150000"/>
              </a:lnSpc>
            </a:pPr>
            <a:r>
              <a:rPr lang="en-US" sz="1600"/>
              <a:t>	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&lt;caption&gt;计算机专业课程表&lt;/caption&gt;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1390" y="3938270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sz="1600"/>
              <a:t>小练习：请使用</a:t>
            </a:r>
            <a:r>
              <a:rPr lang="en-US" altLang="zh-CN" sz="1600"/>
              <a:t>CSS</a:t>
            </a:r>
            <a:r>
              <a:rPr lang="zh-CN" altLang="en-US" sz="1600"/>
              <a:t>美化表格达成右图</a:t>
            </a:r>
            <a:r>
              <a:rPr lang="zh-CN" altLang="en-US" sz="1600"/>
              <a:t>效果。</a:t>
            </a:r>
            <a:endParaRPr lang="zh-CN" altLang="en-US" sz="1600"/>
          </a:p>
        </p:txBody>
      </p:sp>
      <p:pic>
        <p:nvPicPr>
          <p:cNvPr id="69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145" y="2354263"/>
            <a:ext cx="5045710" cy="1170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5" y="3776028"/>
            <a:ext cx="5269230" cy="253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44343"/>
            <a:chOff x="10123715" y="139337"/>
            <a:chExt cx="1689462" cy="644436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13510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表单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——input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6268720" y="1207135"/>
          <a:ext cx="5742940" cy="523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4866640"/>
              </a:tblGrid>
              <a:tr h="471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button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定义可点击的按钮（通常与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</a:t>
                      </a:r>
                      <a:r>
                        <a:rPr lang="en-US" sz="1100" b="0" u="dotted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合js一起使用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checkbox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定义复选框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file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定义输入字段和浏览按钮，供文件上传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hidden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定义隐藏的输入字段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6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image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定义图像形式的提交按钮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8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password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定义密码字段（字段中的字符会被遮蔽）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5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radio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定义单选按钮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reset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定义重置按钮，重置按钮会清除表单中的所有数据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5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submit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定义提交按钮，提交按钮会把表单数据发送到服务器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text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定义单行的输入字段，用户可在其中输入文本，默认宽度为20个字符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71550" y="4821555"/>
            <a:ext cx="474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input元素是最常用、也是最重要的表单元素。根据type属性的不同，input元素有不同的表现形态。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71260" y="702945"/>
            <a:ext cx="346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r>
              <a:rPr lang="zh-CN" altLang="en-US"/>
              <a:t>元素</a:t>
            </a:r>
            <a:r>
              <a:rPr lang="en-US" altLang="zh-CN"/>
              <a:t>type</a:t>
            </a:r>
            <a:r>
              <a:rPr lang="zh-CN" altLang="en-US"/>
              <a:t>的属性值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4410" y="1717040"/>
            <a:ext cx="4866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form元素中包含多种表单元素，可以实现用多种形式进行数据采集的功能。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在可提交的表单中，form元素的action属性定义了表单提交的位置，表单一般会被提交给服务器。如果不设置action属性，则默认值为当前页面。</a:t>
            </a:r>
            <a:endParaRPr lang="zh-CN" altLang="en-US"/>
          </a:p>
          <a:p>
            <a:r>
              <a:rPr lang="zh-CN" altLang="en-US"/>
              <a:t>代码如下。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&lt;form action="action_page.php"&gt;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730" y="1207135"/>
            <a:ext cx="64135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form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522730" y="4396105"/>
            <a:ext cx="73596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input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44343"/>
            <a:chOff x="10123715" y="139337"/>
            <a:chExt cx="1689462" cy="644436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13510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表单元素的属性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pic>
        <p:nvPicPr>
          <p:cNvPr id="77" name="图片 77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53" y="3271203"/>
            <a:ext cx="5268595" cy="315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6295" y="1191260"/>
            <a:ext cx="21971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en-US">
                <a:sym typeface="+mn-ea"/>
              </a:rPr>
              <a:t>input</a:t>
            </a:r>
            <a:r>
              <a:rPr lang="zh-CN" altLang="en-US">
                <a:sym typeface="+mn-ea"/>
              </a:rPr>
              <a:t>元素的属性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586105" y="1748155"/>
          <a:ext cx="4155440" cy="4543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405"/>
                <a:gridCol w="3074035"/>
              </a:tblGrid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placeholder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未输入内容时，输入框中显示描述信息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6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value 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默认值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disabled 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将表单设置为禁用，数据将不可提交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autofocus 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刷新页面之后，表单项自动获取焦点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autocomplete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值为</a:t>
                      </a:r>
                      <a:r>
                        <a:rPr lang="en-US" altLang="zh-CN" sz="1100">
                          <a:sym typeface="+mn-ea"/>
                        </a:rPr>
                        <a:t>on/off,  </a:t>
                      </a:r>
                      <a:r>
                        <a:rPr lang="zh-CN" altLang="en-US" sz="1100">
                          <a:sym typeface="+mn-ea"/>
                        </a:rPr>
                        <a:t>开启、关闭自动补全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readonly 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将表单项设置为只读，数据可提交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checked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  <a:sym typeface="+mn-ea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>
                          <a:sym typeface="+mn-ea"/>
                        </a:rPr>
                        <a:t>默认选中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323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maxlength</a:t>
                      </a:r>
                      <a:endParaRPr lang="zh-CN" altLang="en-US" sz="1200" b="0"/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规定文本域中的最大字数。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97930" y="1379855"/>
            <a:ext cx="183451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表单练习	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70550" y="2019300"/>
            <a:ext cx="4413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模仿下图淘宝网的搜索栏，制作一个搜索框，点击搜索按钮时，浏览器地址栏中出现搜索的信息内容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696210" cy="644525"/>
            <a:chOff x="10123715" y="139337"/>
            <a:chExt cx="1689462" cy="644436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13510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输入型表单的属性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23870" y="2271395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23870" y="2271395"/>
                <a:ext cx="9525" cy="360"/>
              </a:xfrm>
              <a:prstGeom prst="rect"/>
            </p:spPr>
          </p:pic>
        </mc:Fallback>
      </mc:AlternateContent>
      <p:sp>
        <p:nvSpPr>
          <p:cNvPr id="2" name="文本框 1"/>
          <p:cNvSpPr txBox="1"/>
          <p:nvPr/>
        </p:nvSpPr>
        <p:spPr>
          <a:xfrm>
            <a:off x="1305560" y="1247775"/>
            <a:ext cx="9718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、button元素定义可点击的按钮。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1833245"/>
            <a:ext cx="3689350" cy="1377950"/>
          </a:xfrm>
          <a:prstGeom prst="rect">
            <a:avLst/>
          </a:prstGeom>
        </p:spPr>
      </p:pic>
      <p:pic>
        <p:nvPicPr>
          <p:cNvPr id="132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08" y="2272030"/>
            <a:ext cx="794385" cy="321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298575" y="3805555"/>
            <a:ext cx="140271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/>
          <a:srcRect l="1192"/>
          <a:stretch>
            <a:fillRect/>
          </a:stretch>
        </p:blipFill>
        <p:spPr>
          <a:xfrm>
            <a:off x="2360613" y="4777423"/>
            <a:ext cx="5210175" cy="92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419558196"/>
  <p:tag name="KSO_WM_UNIT_PLACING_PICTURE_USER_VIEWPORT" val="{&quot;height&quot;:3913,&quot;width&quot;:8294}"/>
</p:tagLst>
</file>

<file path=ppt/tags/tag2.xml><?xml version="1.0" encoding="utf-8"?>
<p:tagLst xmlns:p="http://schemas.openxmlformats.org/presentationml/2006/main">
  <p:tag name="KSO_WM_UNIT_TABLE_BEAUTIFY" val="smartTable{f5b0f4d9-ac58-4181-803b-a2649321f8ff}"/>
</p:tagLst>
</file>

<file path=ppt/tags/tag3.xml><?xml version="1.0" encoding="utf-8"?>
<p:tagLst xmlns:p="http://schemas.openxmlformats.org/presentationml/2006/main">
  <p:tag name="KSO_WM_UNIT_TABLE_BEAUTIFY" val="smartTable{e3355854-f429-4aea-872a-91bbbc099417}"/>
</p:tagLst>
</file>

<file path=ppt/tags/tag4.xml><?xml version="1.0" encoding="utf-8"?>
<p:tagLst xmlns:p="http://schemas.openxmlformats.org/presentationml/2006/main">
  <p:tag name="KSO_WM_UNIT_TABLE_BEAUTIFY" val="smartTable{7bbf71e4-c984-46a4-a713-3dcb461da7d3}"/>
  <p:tag name="REFSHAPE" val="440383060"/>
</p:tagLst>
</file>

<file path=ppt/tags/tag5.xml><?xml version="1.0" encoding="utf-8"?>
<p:tagLst xmlns:p="http://schemas.openxmlformats.org/presentationml/2006/main">
  <p:tag name="KSO_WM_UNIT_TABLE_BEAUTIFY" val="smartTable{7bbf71e4-c984-46a4-a713-3dcb461da7d3}"/>
  <p:tag name="REFSHAPE" val="440383060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1881</Words>
  <Application>WPS 演示</Application>
  <PresentationFormat>宽屏</PresentationFormat>
  <Paragraphs>243</Paragraphs>
  <Slides>10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FZHei-B01S</vt:lpstr>
      <vt:lpstr>Verdana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木棉</cp:lastModifiedBy>
  <cp:revision>179</cp:revision>
  <dcterms:created xsi:type="dcterms:W3CDTF">2017-08-18T03:02:00Z</dcterms:created>
  <dcterms:modified xsi:type="dcterms:W3CDTF">2020-04-12T10:38:22Z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