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11407" r:id="rId5"/>
    <p:sldId id="11412" r:id="rId6"/>
    <p:sldId id="11421" r:id="rId7"/>
    <p:sldId id="11409" r:id="rId8"/>
    <p:sldId id="11422" r:id="rId9"/>
    <p:sldId id="11410" r:id="rId10"/>
    <p:sldId id="11423" r:id="rId11"/>
    <p:sldId id="11413" r:id="rId12"/>
    <p:sldId id="11433" r:id="rId13"/>
    <p:sldId id="11424" r:id="rId14"/>
    <p:sldId id="11434" r:id="rId15"/>
    <p:sldId id="11435" r:id="rId16"/>
    <p:sldId id="11439" r:id="rId17"/>
    <p:sldId id="11437" r:id="rId18"/>
    <p:sldId id="11438" r:id="rId19"/>
    <p:sldId id="11442" r:id="rId20"/>
    <p:sldId id="11444" r:id="rId21"/>
    <p:sldId id="11445" r:id="rId22"/>
    <p:sldId id="11447" r:id="rId23"/>
    <p:sldId id="11451" r:id="rId24"/>
    <p:sldId id="11450" r:id="rId25"/>
    <p:sldId id="11448" r:id="rId26"/>
    <p:sldId id="11457" r:id="rId27"/>
    <p:sldId id="11453" r:id="rId28"/>
    <p:sldId id="11454" r:id="rId29"/>
    <p:sldId id="11462" r:id="rId30"/>
    <p:sldId id="11463" r:id="rId31"/>
    <p:sldId id="1146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AA"/>
    <a:srgbClr val="69BACD"/>
    <a:srgbClr val="A6D7E2"/>
    <a:srgbClr val="40A8C0"/>
    <a:srgbClr val="235D6B"/>
    <a:srgbClr val="256371"/>
    <a:srgbClr val="34899D"/>
    <a:srgbClr val="CAE7EE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6"/>
      </p:cViewPr>
      <p:guideLst>
        <p:guide orient="horz" pos="2133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462 352,'1'1,"0"-1,1 0,-1 0,1 2,0-2,0 0,0 0,0 0,-1 0,2 0,-2 0,0 0,1 0,-1 0,0-1,0 0,1-1,-1 1,0 1,0-1,-1-1,1 1,0 0,0 0,-1 0,1 1,1-3,-1 1,0 1,0-2,0 1,0 1,0-1,-1 1,0 0,0-2,1 1,-1 0,0 1,0-1,0-1,0 1,0-2,0 1,-2 1,2 0,-1-1,0 2,0-2,1 2,-1-1,0 0,0 1,-1-1,0 0,1 1,0-2,-1 1,0 0,-2-1,2 0,0 0,-3-1,3 0,-3 1,4 3,0 0,-2 0,0 0,-1 1,1 1,3-1,-1 0,-2 2,2 0,-2-1,1 2,1-1,0-2,0 3,-1-2,1-1,1 2,0-1,0 1,0-1,0 1,0-1,0 0,0 0,0-1,0 0,0 2,1 0,0-1,-1 1,1-1,1 3,0-4,1 4,-1-3,-2-1,1 0,2-1,-2 0,-1 1,2 0,-1 0,0-1,1 2,-1-2,1 1,-1 0,-1 0,2 1,0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1498 552,'1'0,"0"0,0 0,-1 2,0 3,0-2,2 0,-2 5,0-6,0 2,0-3,0 2,0-1,0-1,0 2,0-1,0 2,0-3,0 2,0-1,-1 1,1-1,-2 0,2-1,0 0,-1 1,1-1,0 0,0 0,0 1,0-1,0 0,1 0,7 0,-1 3,-4-4,1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761 874,'3'0,"-1"0,1 0,-1 0,0 0,0 0,0 0,0 0,1 0,-2 0,1 0,1 0,0 0,-1 0,0 0,1 0,-1 0,0 0,0 0,0 0,0 0,-1 0,0 0,0 0,0 0,0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824 775,'0'-1,"-1"1,0 0,0 0,-1 0,1 0,0 0,-1 1,2 0,-1 1,-1 0,2 0,-1 1,1-1,0 1,0-2,0 0,0 2,0-2,1 2,0-1,0 1,0-2,0 1,1-1,-1 0,1 0,-1-1,0 0,0 0,0 0,0 0,0 0,1 0,-1 0,2-2,-2 2,0-1,1-1,-1 0,1-3,-1 4,-1-2,0 2,0-1,0 1,0 0,0 0,0-1,0 1,0 0,0 0,-1 0,0 0,1 0,0-2,0 1,0 0,0 1,2 2,-2 0,1 2,0-1,1 1,-1 0,-1 1,1-1,0-1,0 1,-1-2,0 0,2 1,-1 0,0-1,0 2,1-1,-1 0,0-1,-1 0,1-1,0 0,1 1,0-1,-1 0,0 0,0 0,0 0,0 0,0 0,0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240 936,'0'-1,"0"0,3 0,-1 1,5-2,-5 1,3 1,-3-1,1 1,-1 0,0 0,0 0,-1 0,2 0,-1 0,0 0,1 0,0 0,-1 0,2 0,-2 0,3-1,-2 1,1-4,-3 4,2-1,0 1,-2 0,0 0,1 0,-1 0,0 0,1 0,-1 0,0 0,0 0,1 0,-1 0,0 0,1 0,-1 0,0 0,-1-1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918 935,'4'0,"0"0,-1 0,1 0,1 0,-1 0,-2 0,1 0,-1 0,-1 0,1 0,0 0,-1 0,2 0,-1 0,-1 0,1 0,2 0,-1 0,0 0,0-3,1 2,-3 1,2 0,-1-1,1 0,-1 1,1 0,-2 0,0 0,0 0,0 0,2-2,-2 2,1 0,3-1,-2 1,1-1,1 1,-2 0,-1-1,1 1,-1 0,0-2,-1 2,0 0,2 0,0 0,-1 0,-1 0,0 0,0 0,0 0,0 0,0 0,0 0,1 0,0 0,0 0,-1 0,0 0,2 0,-2 0,1 0,0 0,-1 0,0-1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932,'1'0,"2"0,-2 0,3 0,-1 0,6 0,-5 0,0 0,1 0,-4 0,4 0,-2 0,-1 0,-1 0,1 0,-1 0,0 0,1 0,0-1,1 1,-1 0,2-1,-1 1,0-1,2 1,-2 0,1 0,1 0,-1 0,-1 0,1 0,0 0,-2 0,-1 0,1 0,-1 0,2 0,-2 0,0 0,2 0,-2 0,2 0,-1 0,1-1,-2 0,0 1,0-1,3 1,-3-1,1 1,-1 0,1 0,3 0,-2 0,-1 0,2-1,-3 1,0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1545 874,'0'1,"1"0,0 3,-1-2,0 1,3 0,-3-1,1 0,0 0,-1 0,3 2,-3-3,1 2,0-1,-1-1,0-3,0-1,0 1,1-2,-1 3,0-2,0 1,2-1,-2 1,0-1,1 1,0-2,-1 2,1-1,-1 1,2-1,-2 2,1 0,-1 0,0-1,0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1582 858,'0'2,"0"-1,0 0,0 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1584 886,'0'1,"0"1,0-1,0 2,0-1,0 0,0-1,0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1601 863,'-1'-1,"0"1,-2 0,2 1,0 0,0 0,0-1,1 1,-1 0,1 0,0 1,0 0,0 0,0-1,0 0,0 0,1 1,0-1,1 0,-1 0,2 0,-1 0,0 0,0 0,-1 0,0 0,0-1,0 1,0 0,-1 0,0 0,0 0,0 0,0 0,0 0,-1-1,-1 0,1 1,0-1,-1 0,1 0,0 0,0 0,-1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559 353,'1'0,"3"0,-3 0,2 0,1 0,-3 0,1 0,1 0,2 0,-2 0,1 0,2 0,-1 0,1 0,-2 0,2 0,-3 0,5 0,-6 0,3 0,-3 0,4 0,-5 0,4 1,-2-1,-1 1,3-1,-1 0,0 3,0-3,-1 0,-1 0,1 0,-2 0,0 0,0 0,1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1620 850,'0'2,"0"-1,1 0,0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1631 882,'0'1,"1"2,-1 5,0-6,0 1,0-2,0 1,0 0,0-1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1633 866,'6'-2,"-2"2,1-1,3 1,-3-3,-2 2,-1 1,-1-1,2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1659 844,'0'8,"2"-1,-2-6,1 2,-1-2,1 3,0-2,0 1,2-1,-2 2,0 0,1-1,-1 0,-1-1,0 0,1 0,-1-1,0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1683 877,'5'-2,"1"-1,-2 0,-3 1,-1 1,0 0,2-2,-2 2,0-3,0 3,0 0,-2 1,1 0,-1 0,1 2,0 0,-1 1,1 0,1-1,0 2,-1-4,1 1,0 0,0 2,0-2,0 0,0 0,0 0,0 0,0 0,1 0,0-1,0 1,2 0,-2-1,0 0,2 0,-2 0,1 0,0-1,-1 0,-1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1736 860,'0'-1,"-1"0,0 1,0-1,-1-1,1 2,0-1,-1 1,1 0,0 0,-1 0,2 1,-2 1,2 0,0 0,0 0,0-1,0 3,0-2,0 0,0-1,0 0,0 0,0 2,1-2,0-1,0 0,1 0,4-1,-4-1,0 0,-2 0,1-1,-1 1,1-3,-1 3,0-1,0 1,0-1,0 1,0-1,0 0,0 1,0 0,0-3,0 2,0 1,0-2,0 3,-2-5,1 3,0 2,1-1,-1-1,1 2,-1-1,0 1,1 0,0 0,0-1,0 1,0 0,0 2,1 2,-1 1,2 0,0 1,-1 2,-1-1,0 0,0 0,0 0,0 1,0-3,0 2,0-3,1 2,-1-1,0-2,0 1,0-1,0 0,0 0,0 1,0-2,1 0,-1 0,2 1,-2-1,0 0,1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1402 318,'0'-2,"-1"1,0 0,0 0,1 0,-1-2,1 1,0 0,-1-1,1 2,0 0,0 0,0-1,0 1,0 0,0-1,0 1,0 0,1 1,2 0,-2 0,0 0,1 0,0 0,-1 0,1 0,-1 0,0 0,0 0,1 0,-1 0,0 1,-1 0,0 1,0 0,0-1,0 1,0-1,0 0,0 2,0-2,0 0,0 0,0 0,0 0,0 0,0 0,0 0,0 0,0 0,0 1,0 0,-1-1,1 0,-1 1,0 0,-1 0,1-1,0 0,0 0,0-1,-3 0,3 0,0 0,-2 0,2-1,0 0,-2-2,3 1,-1 0,-2-3,3 2,-2 0,2 1,0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651 581,'-2'2,"1"1,1-2,0 2,-2-1,2 0,0 0,0 1,-1-1,1-1,-1 1,1-1,0 0,0 0,-1 0,1 0,0 0,-1 0,0 0,0 2,0-2,-1 1,2-1,-1 0,0 0,-1-1,1 0,0 0,-1 0,1 0,0 0,0 0,-1 0,1 0,0-1,1 0,-1 0,0 0,0 1,-1-2,2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671 595,'-2'0,"1"0,-1 0,1 0,0 0,0 0,-1 0,1 0,1 1,-2-1,1 1,0 0,0-1,0 1,-1 0,2 0,0 1,0-1,0 0,3 6,1-3,1-2,-5-1,1 0,0 0,1 0,-2 0,-1-1,-1 2,1-2,-2 1,2-1,0 0,0 0,-1 0,1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 578,'0'12,"0"-9,0 0,0-1,0-1,0 2,0-2,0 0,0 1,0-1,0 1,0 1,0-1,0 2,0 1,0-1,0-2,0 1,0-1,0 2,0-6,0-1,0-2,0 2,0 1,1-3,-1 4,0-1,2-1,-1 1,0 0,0 0,0 0,1-1,-1 3,1-2,-1 1,0 0,0 0,0 0,-1 0,1 1,0 0,0 0,1 0,-1 0,0 0,2 0,-2 0,1 1,2 4,-3 0,-1-3,1 0,-1 0,0 1,1-1,0-1,-1 1,0-1,0 0,0 1,-1-1,1 0,0 0,-1-1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1388 596,'1'0,"0"0,1 0,3 0,-2 0,1 0,1 0,-1 0,0 0,0-1,-3 1,1-1,0 0,0-2,0 2,-1 1,2 0,-2-1,0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1410 575,'0'9,"1"-2,-1-6,0 4,1-2,-1 0,3 2,-3-2,0 1,0-1,1 1,-1-2,0 2,1-4,0 1,0-1,0 0,0 0,2 0,-2 0,2-2,-2 2,-1-1,1 1,0-1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9-12-24T22:32:4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1444 593,'2'1,"-1"0,-1 1,0-1,0 1,0-1,1 3,-1-1,0-1,0 0,0-1,0 0,0-3,0-1,0 1,0 0,0 0,1-1,1 0,-1 3,0-4,-1 3,1-1,0 1,1 1,1 0,-2 0,2 0,-2 0,1 0,-1 0,1 0,-1 1,0 0,-1 0,0 0,0 0,0 2,0-2,0 0,0 1,0-1,0 0,0 1,0-1,0 0,2-4,-2 1,1 0,-1 0,1 0,0 1,-1-2,2 1,-1 2,-1-2,1 1,0 0,0 0,0 1,0 0,1 0,-1 0,0 0,1 2,-1 0,-1-1,0 0,0 0,0 0,0 1,0-1,0 1,0 0,0 0,0 0,0-1,0 0,0 0,0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29.png"/><Relationship Id="rId7" Type="http://schemas.openxmlformats.org/officeDocument/2006/relationships/customXml" Target="../ink/ink4.xml"/><Relationship Id="rId6" Type="http://schemas.openxmlformats.org/officeDocument/2006/relationships/image" Target="../media/image28.png"/><Relationship Id="rId52" Type="http://schemas.openxmlformats.org/officeDocument/2006/relationships/notesSlide" Target="../notesSlides/notesSlide27.xml"/><Relationship Id="rId51" Type="http://schemas.openxmlformats.org/officeDocument/2006/relationships/slideLayout" Target="../slideLayouts/slideLayout3.xml"/><Relationship Id="rId50" Type="http://schemas.openxmlformats.org/officeDocument/2006/relationships/image" Target="../media/image50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49.png"/><Relationship Id="rId47" Type="http://schemas.openxmlformats.org/officeDocument/2006/relationships/customXml" Target="../ink/ink24.xml"/><Relationship Id="rId46" Type="http://schemas.openxmlformats.org/officeDocument/2006/relationships/image" Target="../media/image48.png"/><Relationship Id="rId45" Type="http://schemas.openxmlformats.org/officeDocument/2006/relationships/customXml" Target="../ink/ink23.xml"/><Relationship Id="rId44" Type="http://schemas.openxmlformats.org/officeDocument/2006/relationships/image" Target="../media/image47.png"/><Relationship Id="rId43" Type="http://schemas.openxmlformats.org/officeDocument/2006/relationships/customXml" Target="../ink/ink22.xml"/><Relationship Id="rId42" Type="http://schemas.openxmlformats.org/officeDocument/2006/relationships/image" Target="../media/image46.png"/><Relationship Id="rId41" Type="http://schemas.openxmlformats.org/officeDocument/2006/relationships/customXml" Target="../ink/ink21.xml"/><Relationship Id="rId40" Type="http://schemas.openxmlformats.org/officeDocument/2006/relationships/image" Target="../media/image45.png"/><Relationship Id="rId4" Type="http://schemas.openxmlformats.org/officeDocument/2006/relationships/image" Target="../media/image27.png"/><Relationship Id="rId39" Type="http://schemas.openxmlformats.org/officeDocument/2006/relationships/customXml" Target="../ink/ink20.xml"/><Relationship Id="rId38" Type="http://schemas.openxmlformats.org/officeDocument/2006/relationships/image" Target="../media/image44.png"/><Relationship Id="rId37" Type="http://schemas.openxmlformats.org/officeDocument/2006/relationships/customXml" Target="../ink/ink19.xml"/><Relationship Id="rId36" Type="http://schemas.openxmlformats.org/officeDocument/2006/relationships/image" Target="../media/image43.png"/><Relationship Id="rId35" Type="http://schemas.openxmlformats.org/officeDocument/2006/relationships/customXml" Target="../ink/ink18.xml"/><Relationship Id="rId34" Type="http://schemas.openxmlformats.org/officeDocument/2006/relationships/image" Target="../media/image42.png"/><Relationship Id="rId33" Type="http://schemas.openxmlformats.org/officeDocument/2006/relationships/customXml" Target="../ink/ink17.xml"/><Relationship Id="rId32" Type="http://schemas.openxmlformats.org/officeDocument/2006/relationships/image" Target="../media/image41.png"/><Relationship Id="rId31" Type="http://schemas.openxmlformats.org/officeDocument/2006/relationships/customXml" Target="../ink/ink16.xml"/><Relationship Id="rId30" Type="http://schemas.openxmlformats.org/officeDocument/2006/relationships/image" Target="../media/image40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39.png"/><Relationship Id="rId27" Type="http://schemas.openxmlformats.org/officeDocument/2006/relationships/customXml" Target="../ink/ink14.xml"/><Relationship Id="rId26" Type="http://schemas.openxmlformats.org/officeDocument/2006/relationships/image" Target="../media/image38.png"/><Relationship Id="rId25" Type="http://schemas.openxmlformats.org/officeDocument/2006/relationships/customXml" Target="../ink/ink13.xml"/><Relationship Id="rId24" Type="http://schemas.openxmlformats.org/officeDocument/2006/relationships/image" Target="../media/image37.png"/><Relationship Id="rId23" Type="http://schemas.openxmlformats.org/officeDocument/2006/relationships/customXml" Target="../ink/ink12.xml"/><Relationship Id="rId22" Type="http://schemas.openxmlformats.org/officeDocument/2006/relationships/image" Target="../media/image36.png"/><Relationship Id="rId21" Type="http://schemas.openxmlformats.org/officeDocument/2006/relationships/customXml" Target="../ink/ink11.xml"/><Relationship Id="rId20" Type="http://schemas.openxmlformats.org/officeDocument/2006/relationships/image" Target="../media/image35.png"/><Relationship Id="rId2" Type="http://schemas.openxmlformats.org/officeDocument/2006/relationships/image" Target="../media/image26.png"/><Relationship Id="rId19" Type="http://schemas.openxmlformats.org/officeDocument/2006/relationships/customXml" Target="../ink/ink10.xml"/><Relationship Id="rId18" Type="http://schemas.openxmlformats.org/officeDocument/2006/relationships/image" Target="../media/image34.png"/><Relationship Id="rId17" Type="http://schemas.openxmlformats.org/officeDocument/2006/relationships/customXml" Target="../ink/ink9.xml"/><Relationship Id="rId16" Type="http://schemas.openxmlformats.org/officeDocument/2006/relationships/image" Target="../media/image33.png"/><Relationship Id="rId15" Type="http://schemas.openxmlformats.org/officeDocument/2006/relationships/customXml" Target="../ink/ink8.xml"/><Relationship Id="rId14" Type="http://schemas.openxmlformats.org/officeDocument/2006/relationships/image" Target="../media/image32.png"/><Relationship Id="rId13" Type="http://schemas.openxmlformats.org/officeDocument/2006/relationships/customXml" Target="../ink/ink7.xml"/><Relationship Id="rId12" Type="http://schemas.openxmlformats.org/officeDocument/2006/relationships/image" Target="../media/image31.png"/><Relationship Id="rId11" Type="http://schemas.openxmlformats.org/officeDocument/2006/relationships/customXml" Target="../ink/ink6.xml"/><Relationship Id="rId10" Type="http://schemas.openxmlformats.org/officeDocument/2006/relationships/image" Target="../media/image30.png"/><Relationship Id="rId1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15235" y="4575810"/>
            <a:ext cx="73863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CSS3语法和基础属性</a:t>
            </a:r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67" y="1245955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第三章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常用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选择器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72185" y="1090930"/>
            <a:ext cx="94799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元素选择器</a:t>
            </a: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/>
              <a:t>作用：选中页面中的所有指定元素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语法：</a:t>
            </a:r>
            <a:r>
              <a:rPr lang="zh-CN" altLang="en-US">
                <a:sym typeface="+mn-ea"/>
              </a:rPr>
              <a:t>元素名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</a:t>
            </a:r>
            <a:endParaRPr lang="en-US" altLang="zh-CN">
              <a:solidFill>
                <a:srgbClr val="3894AA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3894AA"/>
                </a:solidFill>
                <a:sym typeface="+mn-ea"/>
              </a:rPr>
              <a:t>		}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 b="1"/>
              <a:t>ID</a:t>
            </a:r>
            <a:r>
              <a:rPr lang="zh-CN" altLang="en-US" b="1"/>
              <a:t>选择器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作用：通过元素的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属性选中唯一的元素，不能重复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语法：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元素</a:t>
            </a:r>
            <a:r>
              <a:rPr lang="en-US" altLang="zh-CN">
                <a:sym typeface="+mn-ea"/>
              </a:rPr>
              <a:t>id </a:t>
            </a:r>
            <a:r>
              <a:rPr lang="zh-CN" altLang="en-US">
                <a:sym typeface="+mn-ea"/>
              </a:rPr>
              <a:t>属性值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</a:t>
            </a:r>
            <a:endParaRPr lang="en-US" altLang="zh-CN">
              <a:solidFill>
                <a:srgbClr val="3894AA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3894AA"/>
                </a:solidFill>
                <a:sym typeface="+mn-ea"/>
              </a:rPr>
              <a:t>		}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 b="1">
                <a:sym typeface="+mn-ea"/>
              </a:rPr>
              <a:t>class</a:t>
            </a:r>
            <a:r>
              <a:rPr lang="zh-CN" altLang="en-US" b="1">
                <a:sym typeface="+mn-ea"/>
              </a:rPr>
              <a:t>选择器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作用：和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选择器相似，可以选择一组元素。</a:t>
            </a:r>
            <a:r>
              <a:rPr lang="zh-CN" altLang="en-US">
                <a:sym typeface="+mn-ea"/>
              </a:rPr>
              <a:t>但可以重复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语法：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元素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属性值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</a:t>
            </a:r>
            <a:endParaRPr lang="en-US" altLang="zh-CN">
              <a:solidFill>
                <a:srgbClr val="3894AA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3894AA"/>
                </a:solidFill>
                <a:sym typeface="+mn-ea"/>
              </a:rPr>
              <a:t>		}</a:t>
            </a:r>
            <a:endParaRPr lang="en-US" altLang="zh-CN">
              <a:solidFill>
                <a:srgbClr val="3894AA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8700"/>
          <a:stretch>
            <a:fillRect/>
          </a:stretch>
        </p:blipFill>
        <p:spPr>
          <a:xfrm>
            <a:off x="7092315" y="1237615"/>
            <a:ext cx="3062605" cy="1159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3164205"/>
            <a:ext cx="2734945" cy="1170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15" y="4768215"/>
            <a:ext cx="2755265" cy="106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6950" y="494665"/>
            <a:ext cx="9479915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 b="1"/>
              <a:t>群组</a:t>
            </a:r>
            <a:r>
              <a:rPr lang="zh-CN" altLang="en-US" b="1">
                <a:sym typeface="+mn-ea"/>
              </a:rPr>
              <a:t>选择器</a:t>
            </a: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/>
              <a:t>作用：</a:t>
            </a:r>
            <a:r>
              <a:rPr>
                <a:sym typeface="+mn-ea"/>
              </a:rPr>
              <a:t>通过选择器分组，可以同时选中多个选择器对应的元素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语法：选择器</a:t>
            </a:r>
            <a:r>
              <a:rPr lang="en-US" altLang="zh-CN"/>
              <a:t>1</a:t>
            </a:r>
            <a:r>
              <a:rPr lang="en-US" altLang="zh-CN">
                <a:solidFill>
                  <a:schemeClr val="accent6"/>
                </a:solidFill>
              </a:rPr>
              <a:t>,</a:t>
            </a:r>
            <a:r>
              <a:rPr lang="zh-CN" altLang="en-US"/>
              <a:t>选择器</a:t>
            </a:r>
            <a:r>
              <a:rPr lang="en-US" altLang="zh-CN"/>
              <a:t>2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/>
              <a:t> ···</a:t>
            </a:r>
            <a:r>
              <a:rPr lang="zh-CN" altLang="en-US"/>
              <a:t>选择器</a:t>
            </a:r>
            <a:r>
              <a:rPr lang="en-US" altLang="zh-CN"/>
              <a:t>N</a:t>
            </a:r>
            <a:r>
              <a:rPr lang="en-US" altLang="zh-CN">
                <a:solidFill>
                  <a:srgbClr val="3894AA"/>
                </a:solidFill>
              </a:rPr>
              <a:t>{</a:t>
            </a:r>
            <a:endParaRPr lang="en-US" altLang="zh-CN">
              <a:solidFill>
                <a:srgbClr val="3894AA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3894AA"/>
                </a:solidFill>
              </a:rPr>
              <a:t>				}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/>
              <a:t>5</a:t>
            </a:r>
            <a:r>
              <a:rPr lang="zh-CN" altLang="en-US"/>
              <a:t>、</a:t>
            </a:r>
            <a:r>
              <a:rPr lang="zh-CN" altLang="en-US" b="1"/>
              <a:t>通配选择器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</a:t>
            </a:r>
            <a:r>
              <a:rPr lang="zh-CN">
                <a:sym typeface="+mn-ea"/>
              </a:rPr>
              <a:t>选中页面中所有的</a:t>
            </a:r>
            <a:r>
              <a:rPr>
                <a:sym typeface="+mn-ea"/>
              </a:rPr>
              <a:t>元素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语法：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*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{}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、复合选择器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</a:t>
            </a:r>
            <a:r>
              <a:rPr lang="zh-CN">
                <a:sym typeface="+mn-ea"/>
              </a:rPr>
              <a:t>选中同时满足多个条件的元素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语法：</a:t>
            </a:r>
            <a:r>
              <a:rPr lang="zh-CN" altLang="en-US">
                <a:sym typeface="+mn-ea"/>
              </a:rPr>
              <a:t>选择器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选择器</a:t>
            </a:r>
            <a:r>
              <a:rPr lang="en-US" altLang="zh-CN">
                <a:sym typeface="+mn-ea"/>
              </a:rPr>
              <a:t>2 ······</a:t>
            </a:r>
            <a:r>
              <a:rPr lang="zh-CN" altLang="en-US">
                <a:sym typeface="+mn-ea"/>
              </a:rPr>
              <a:t>选择器</a:t>
            </a:r>
            <a:r>
              <a:rPr lang="en-US" altLang="zh-CN">
                <a:sym typeface="+mn-ea"/>
              </a:rPr>
              <a:t>N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{}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8042"/>
          <a:stretch>
            <a:fillRect/>
          </a:stretch>
        </p:blipFill>
        <p:spPr>
          <a:xfrm>
            <a:off x="5791200" y="4721225"/>
            <a:ext cx="2773680" cy="1111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6203" t="8894" r="18608" b="14271"/>
          <a:stretch>
            <a:fillRect/>
          </a:stretch>
        </p:blipFill>
        <p:spPr>
          <a:xfrm>
            <a:off x="5791200" y="1465580"/>
            <a:ext cx="2640330" cy="970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17057"/>
          <a:stretch>
            <a:fillRect/>
          </a:stretch>
        </p:blipFill>
        <p:spPr>
          <a:xfrm>
            <a:off x="5791200" y="3164205"/>
            <a:ext cx="2701925" cy="94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015" y="559435"/>
            <a:ext cx="10741660" cy="7385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元素之间的关系：</a:t>
            </a: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/>
              <a:t>父元素 ：直接包含子元素的元素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子元素：直接被父元素包含的元素	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祖先元素：直接或间接包含后代元素的元素，父元素也是祖先元素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后代元素：直接或间接被祖先元素包含的元素，子元素也是后代元素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后代选择器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</a:t>
            </a:r>
            <a:r>
              <a:rPr lang="zh-CN">
                <a:sym typeface="+mn-ea"/>
              </a:rPr>
              <a:t>选中指定祖先</a:t>
            </a:r>
            <a:r>
              <a:rPr lang="zh-CN">
                <a:sym typeface="+mn-ea"/>
              </a:rPr>
              <a:t>元素的指定后代元素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语法：祖先元素 后代元素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{}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2000" b="1"/>
              <a:t>父子</a:t>
            </a:r>
            <a:r>
              <a:rPr lang="zh-CN" altLang="en-US" sz="2000" b="1"/>
              <a:t>选择器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</a:t>
            </a:r>
            <a:r>
              <a:rPr lang="zh-CN">
                <a:sym typeface="+mn-ea"/>
              </a:rPr>
              <a:t>选中指定父元素的指定子元素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语法：父元素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子元素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{}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3552190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父子选择器和后代选择器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315" y="3902075"/>
            <a:ext cx="2965450" cy="1168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r="3765"/>
          <a:stretch>
            <a:fillRect/>
          </a:stretch>
        </p:blipFill>
        <p:spPr>
          <a:xfrm>
            <a:off x="6657340" y="5566410"/>
            <a:ext cx="3018790" cy="10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2185" y="584835"/>
            <a:ext cx="10741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定义：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伪类选择器表示元素的一种特殊的状态。比如：正在点击的超链接，鼠标滑过的超链接。表示这些特殊的状态需要用到伪类选择器。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未访问过的链接 </a:t>
            </a:r>
            <a:r>
              <a:rPr lang="zh-CN" altLang="en-US" sz="1800" b="1"/>
              <a:t>         </a:t>
            </a:r>
            <a:r>
              <a:rPr lang="en-US" altLang="zh-CN" sz="1800" b="1"/>
              <a:t>a</a:t>
            </a:r>
            <a:r>
              <a:rPr lang="zh-CN" altLang="en-US" sz="1800" b="1"/>
              <a:t>:</a:t>
            </a:r>
            <a:r>
              <a:rPr lang="en-US" altLang="zh-CN" sz="1800" b="1"/>
              <a:t>link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已访问过的链接</a:t>
            </a:r>
            <a:r>
              <a:rPr lang="zh-CN" altLang="en-US" sz="2000"/>
              <a:t>         </a:t>
            </a:r>
            <a:r>
              <a:rPr lang="en-US" altLang="zh-CN" sz="1800" b="1"/>
              <a:t>a:visited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鼠标移入的链接 </a:t>
            </a:r>
            <a:r>
              <a:rPr lang="zh-CN" altLang="en-US" sz="2000"/>
              <a:t>        </a:t>
            </a:r>
            <a:r>
              <a:rPr lang="en-US" altLang="zh-CN" sz="1800" b="1"/>
              <a:t>a:hover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正在被点击的链接 </a:t>
            </a:r>
            <a:r>
              <a:rPr lang="zh-CN" altLang="en-US" sz="2000"/>
              <a:t>    </a:t>
            </a:r>
            <a:r>
              <a:rPr lang="en-US" altLang="zh-CN" sz="1800" b="1"/>
              <a:t>a:active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:link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:visited </a:t>
            </a:r>
            <a:r>
              <a:rPr lang="zh-CN" altLang="en-US">
                <a:sym typeface="+mn-ea"/>
              </a:rPr>
              <a:t>只能用于超链接，</a:t>
            </a:r>
            <a:r>
              <a:rPr lang="en-US" altLang="zh-CN" b="1">
                <a:sym typeface="+mn-ea"/>
              </a:rPr>
              <a:t>:hover 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 :active</a:t>
            </a:r>
            <a:r>
              <a:rPr lang="zh-CN" altLang="en-US" b="1">
                <a:sym typeface="+mn-ea"/>
              </a:rPr>
              <a:t>也可以用于其它元素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获取焦点的状态        </a:t>
            </a:r>
            <a:r>
              <a:rPr lang="en-US" altLang="zh-CN">
                <a:sym typeface="+mn-ea"/>
              </a:rPr>
              <a:t>:focus</a:t>
            </a:r>
            <a:endParaRPr lang="en-US" altLang="zh-CN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5200" y="322580"/>
            <a:ext cx="234505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伪类选择器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1  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078730" y="2461260"/>
            <a:ext cx="6635115" cy="1614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Tips</a:t>
            </a:r>
            <a:r>
              <a:rPr lang="zh-CN" altLang="en-US">
                <a:sym typeface="+mn-ea"/>
              </a:rPr>
              <a:t>：在 CSS 定义中，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a:hover、</a:t>
            </a:r>
            <a:r>
              <a:rPr lang="zh-CN" altLang="en-US">
                <a:sym typeface="+mn-ea"/>
              </a:rPr>
              <a:t>a:active</a:t>
            </a:r>
            <a:r>
              <a:rPr lang="zh-CN" altLang="en-US">
                <a:sym typeface="+mn-ea"/>
              </a:rPr>
              <a:t> 必须被置于 a:link 和 a:visited 之后，才是有效的。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a:active 必须被置于 a:hover 之后，才是有效的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1385" y="496570"/>
            <a:ext cx="10741660" cy="807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 b="1"/>
          </a:p>
          <a:p>
            <a:pPr fontAlgn="auto">
              <a:lnSpc>
                <a:spcPct val="150000"/>
              </a:lnSpc>
            </a:pPr>
            <a:endParaRPr lang="zh-CN" altLang="en-US" sz="1800" b="1"/>
          </a:p>
          <a:p>
            <a:pPr fontAlgn="auto">
              <a:lnSpc>
                <a:spcPct val="150000"/>
              </a:lnSpc>
            </a:pPr>
            <a:r>
              <a:rPr lang="zh-CN" altLang="en-US" sz="1800" b="1"/>
              <a:t>选择器</a:t>
            </a:r>
            <a:r>
              <a:rPr lang="zh-CN" altLang="en-US" sz="1800" b="1"/>
              <a:t>:first-of-type	</a:t>
            </a:r>
            <a:r>
              <a:rPr lang="zh-CN" altLang="en-US" sz="1800"/>
              <a:t>选择器匹配同类型中的第一个同级兄弟元素。</a:t>
            </a:r>
            <a:endParaRPr lang="zh-CN" altLang="en-US" sz="1800" b="1"/>
          </a:p>
          <a:p>
            <a:pPr fontAlgn="auto">
              <a:lnSpc>
                <a:spcPct val="150000"/>
              </a:lnSpc>
            </a:pPr>
            <a:r>
              <a:rPr lang="zh-CN" altLang="en-US" sz="1800" b="1"/>
              <a:t>选择器</a:t>
            </a:r>
            <a:r>
              <a:rPr lang="zh-CN" altLang="en-US" sz="1800" b="1"/>
              <a:t>:last-of-type	</a:t>
            </a:r>
            <a:r>
              <a:rPr lang="zh-CN" altLang="en-US">
                <a:sym typeface="+mn-ea"/>
              </a:rPr>
              <a:t>选择器匹配同类型中的最后一个同级兄弟元素。</a:t>
            </a: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 b="1"/>
              <a:t>选择器</a:t>
            </a:r>
            <a:r>
              <a:rPr lang="zh-CN" altLang="en-US" sz="1800" b="1"/>
              <a:t>:nth-of-type(n)	</a:t>
            </a:r>
            <a:r>
              <a:rPr lang="zh-CN" altLang="en-US">
                <a:sym typeface="+mn-ea"/>
              </a:rPr>
              <a:t>选择器匹配同类型中的 </a:t>
            </a:r>
            <a:r>
              <a:rPr lang="zh-CN" altLang="en-US">
                <a:sym typeface="+mn-ea"/>
              </a:rPr>
              <a:t>第n个</a:t>
            </a:r>
            <a:r>
              <a:rPr lang="zh-CN" altLang="en-US">
                <a:sym typeface="+mn-ea"/>
              </a:rPr>
              <a:t>同级兄弟元素。 </a:t>
            </a: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选择器</a:t>
            </a:r>
            <a:r>
              <a:rPr lang="zh-CN" altLang="en-US" b="1">
                <a:sym typeface="+mn-ea"/>
              </a:rPr>
              <a:t>:nth-of-type(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n)	</a:t>
            </a:r>
            <a:r>
              <a:rPr lang="zh-CN" altLang="en-US">
                <a:sym typeface="+mn-ea"/>
              </a:rPr>
              <a:t>选择器匹配同类型中的 第偶数个同级兄弟元素。</a:t>
            </a: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选择器</a:t>
            </a:r>
            <a:r>
              <a:rPr lang="zh-CN" altLang="en-US" b="1">
                <a:sym typeface="+mn-ea"/>
              </a:rPr>
              <a:t>:nth-of-type(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n</a:t>
            </a:r>
            <a:r>
              <a:rPr lang="en-US" altLang="zh-CN" b="1">
                <a:sym typeface="+mn-ea"/>
              </a:rPr>
              <a:t>+1</a:t>
            </a:r>
            <a:r>
              <a:rPr lang="zh-CN" altLang="en-US" b="1">
                <a:sym typeface="+mn-ea"/>
              </a:rPr>
              <a:t>)	</a:t>
            </a:r>
            <a:r>
              <a:rPr lang="zh-CN" altLang="en-US">
                <a:sym typeface="+mn-ea"/>
              </a:rPr>
              <a:t>选择器匹配同类型中的 第奇数个同级兄弟元素。</a:t>
            </a:r>
            <a:endParaRPr lang="zh-CN" altLang="en-US" sz="18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3894AA"/>
                </a:solidFill>
                <a:sym typeface="+mn-ea"/>
              </a:rPr>
              <a:t>案例：设置第一个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&lt;p&gt;</a:t>
            </a:r>
            <a:r>
              <a:rPr lang="zh-CN" altLang="en-US">
                <a:solidFill>
                  <a:srgbClr val="3894AA"/>
                </a:solidFill>
                <a:sym typeface="+mn-ea"/>
              </a:rPr>
              <a:t>元素为蓝色，第二个</a:t>
            </a:r>
            <a:r>
              <a:rPr lang="en-US" altLang="zh-CN">
                <a:solidFill>
                  <a:srgbClr val="3894AA"/>
                </a:solidFill>
                <a:sym typeface="+mn-ea"/>
              </a:rPr>
              <a:t>&lt;p&gt;</a:t>
            </a:r>
            <a:r>
              <a:rPr lang="zh-CN" altLang="en-US">
                <a:solidFill>
                  <a:srgbClr val="3894AA"/>
                </a:solidFill>
                <a:sym typeface="+mn-ea"/>
              </a:rPr>
              <a:t>元素为红色</a:t>
            </a:r>
            <a:endParaRPr lang="en-US" altLang="zh-CN">
              <a:solidFill>
                <a:srgbClr val="3894AA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445960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伪类选择器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2   :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nth-of-type(n)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87" r="20677"/>
          <a:stretch>
            <a:fillRect/>
          </a:stretch>
        </p:blipFill>
        <p:spPr>
          <a:xfrm>
            <a:off x="1061720" y="4069715"/>
            <a:ext cx="2417445" cy="219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8720" r="19629"/>
          <a:stretch>
            <a:fillRect/>
          </a:stretch>
        </p:blipFill>
        <p:spPr>
          <a:xfrm>
            <a:off x="4305935" y="4069715"/>
            <a:ext cx="2110105" cy="179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2185" y="584835"/>
            <a:ext cx="1074166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像子女可以继承父亲的遗产一样，在CSS中，后代元素可以继承祖先元素的样式。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zh-CN" altLang="en-US" b="1"/>
              <a:t>定义：</a:t>
            </a:r>
            <a:endParaRPr lang="zh-CN" altLang="en-US" sz="1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CSS 继承是指设置父级的CSS样式之后，父级及以下的子级都具有此属性。</a:t>
            </a:r>
            <a:endParaRPr lang="zh-CN" altLang="en-US" sz="1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/>
              <a:t>利用CSS的继承特质，可以将一些公共样式设置给祖先元素，后代元素通过继承获得这些样式</a:t>
            </a:r>
            <a:r>
              <a:rPr lang="zh-CN" altLang="en-US" sz="1800"/>
              <a:t>。</a:t>
            </a:r>
            <a:endParaRPr lang="zh-CN" altLang="en-US" sz="18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不是所有的属性都可以被继承。一般来说，文本相关的属性可以继承，背景、边框等属性不可被继承。可以在</a:t>
            </a:r>
            <a:r>
              <a:rPr lang="en-US" altLang="zh-CN">
                <a:sym typeface="+mn-ea"/>
              </a:rPr>
              <a:t>w3school</a:t>
            </a:r>
            <a:r>
              <a:rPr lang="zh-CN" altLang="en-US">
                <a:sym typeface="+mn-ea"/>
              </a:rPr>
              <a:t>官网中，查看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继承性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，以确定其是否可以继承。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CSS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继承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3836670"/>
            <a:ext cx="6597650" cy="1409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8225" y="4603750"/>
            <a:ext cx="6087745" cy="2870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230" y="805815"/>
            <a:ext cx="11276330" cy="720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zh-CN" altLang="en-US"/>
              <a:t>当使用</a:t>
            </a:r>
            <a:r>
              <a:rPr lang="zh-CN" altLang="en-US" b="1">
                <a:solidFill>
                  <a:srgbClr val="0070C0"/>
                </a:solidFill>
              </a:rPr>
              <a:t>不同的选择器</a:t>
            </a:r>
            <a:r>
              <a:rPr lang="zh-CN" altLang="en-US"/>
              <a:t>，选中</a:t>
            </a:r>
            <a:r>
              <a:rPr lang="zh-CN" altLang="en-US" b="1">
                <a:solidFill>
                  <a:srgbClr val="0070C0"/>
                </a:solidFill>
              </a:rPr>
              <a:t>同一个元素</a:t>
            </a:r>
            <a:r>
              <a:rPr lang="zh-CN" altLang="en-US"/>
              <a:t>。为该元素的</a:t>
            </a:r>
            <a:r>
              <a:rPr lang="zh-CN" altLang="en-US" b="1">
                <a:solidFill>
                  <a:srgbClr val="0070C0"/>
                </a:solidFill>
              </a:rPr>
              <a:t>同一样式</a:t>
            </a:r>
            <a:r>
              <a:rPr lang="zh-CN" altLang="en-US"/>
              <a:t>设置</a:t>
            </a:r>
            <a:r>
              <a:rPr lang="zh-CN" altLang="en-US" b="1">
                <a:solidFill>
                  <a:srgbClr val="0070C0"/>
                </a:solidFill>
              </a:rPr>
              <a:t>不同的值</a:t>
            </a:r>
            <a:r>
              <a:rPr lang="zh-CN" altLang="en-US"/>
              <a:t>的时候，就产生了</a:t>
            </a:r>
            <a:r>
              <a:rPr lang="zh-CN" altLang="en-US" b="1">
                <a:solidFill>
                  <a:srgbClr val="0070C0"/>
                </a:solidFill>
              </a:rPr>
              <a:t>冲突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元素最终显示哪一个选择器设置的样式，由</a:t>
            </a:r>
            <a:r>
              <a:rPr lang="zh-CN" altLang="en-US" b="1">
                <a:solidFill>
                  <a:srgbClr val="0070C0"/>
                </a:solidFill>
              </a:rPr>
              <a:t>选择器的优先级（权重）</a:t>
            </a:r>
            <a:r>
              <a:rPr lang="zh-CN" altLang="en-US">
                <a:solidFill>
                  <a:schemeClr val="tx1"/>
                </a:solidFill>
              </a:rPr>
              <a:t>决定</a:t>
            </a:r>
            <a:r>
              <a:rPr lang="zh-CN" altLang="en-US"/>
              <a:t>。优先级高（权重高）的优先显示</a:t>
            </a:r>
            <a:r>
              <a:rPr lang="zh-CN" altLang="en-US" sz="2000"/>
              <a:t>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影响优先级的因素：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1.不同的选择器优先级不同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/>
              <a:t> 	</a:t>
            </a:r>
            <a:r>
              <a:rPr lang="zh-CN" altLang="en-US" sz="1600"/>
              <a:t>id &gt; 类和伪类 &gt; </a:t>
            </a:r>
            <a:r>
              <a:rPr lang="zh-CN" altLang="en-US" sz="1600">
                <a:sym typeface="+mn-ea"/>
              </a:rPr>
              <a:t>类和伪类</a:t>
            </a:r>
            <a:r>
              <a:rPr lang="en-US" altLang="zh-CN" sz="1600">
                <a:sym typeface="+mn-ea"/>
              </a:rPr>
              <a:t>&gt;</a:t>
            </a:r>
            <a:r>
              <a:rPr lang="zh-CN" altLang="en-US" sz="1600">
                <a:sym typeface="+mn-ea"/>
              </a:rPr>
              <a:t> 元素选择器</a:t>
            </a:r>
            <a:r>
              <a:rPr lang="zh-CN" altLang="en-US" sz="1600"/>
              <a:t> &gt;通配选择器</a:t>
            </a:r>
            <a:r>
              <a:rPr lang="en-US" altLang="zh-CN" sz="1600"/>
              <a:t>&gt;</a:t>
            </a:r>
            <a:r>
              <a:rPr lang="zh-CN" altLang="en-US" sz="1600"/>
              <a:t>继承的样式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选择器的优先级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294765" y="4039870"/>
            <a:ext cx="4105275" cy="2306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                    </a:t>
            </a:r>
            <a:r>
              <a:rPr lang="zh-CN" altLang="en-US" sz="1600" b="1"/>
              <a:t>选择器的优先级</a:t>
            </a:r>
            <a:endParaRPr lang="zh-CN" altLang="en-US" sz="1600" b="1"/>
          </a:p>
          <a:p>
            <a:endParaRPr lang="en-US" altLang="zh-CN"/>
          </a:p>
          <a:p>
            <a:r>
              <a:rPr lang="en-US" altLang="zh-CN"/>
              <a:t>         id</a:t>
            </a:r>
            <a:r>
              <a:rPr lang="zh-CN" altLang="en-US"/>
              <a:t>                          优先级        </a:t>
            </a:r>
            <a:r>
              <a:rPr lang="en-US" altLang="zh-CN"/>
              <a:t>100</a:t>
            </a:r>
            <a:endParaRPr lang="en-US" altLang="zh-CN"/>
          </a:p>
          <a:p>
            <a:r>
              <a:rPr lang="zh-CN" altLang="en-US">
                <a:sym typeface="+mn-ea"/>
              </a:rPr>
              <a:t>         类和伪类</a:t>
            </a:r>
            <a:r>
              <a:rPr lang="zh-CN" altLang="en-US">
                <a:sym typeface="+mn-ea"/>
              </a:rPr>
              <a:t>            优先级        </a:t>
            </a:r>
            <a:r>
              <a:rPr lang="en-US" altLang="zh-CN">
                <a:sym typeface="+mn-ea"/>
              </a:rPr>
              <a:t>10</a:t>
            </a:r>
            <a:endParaRPr lang="en-US" altLang="zh-CN"/>
          </a:p>
          <a:p>
            <a:r>
              <a:rPr lang="zh-CN" altLang="en-US">
                <a:sym typeface="+mn-ea"/>
              </a:rPr>
              <a:t>         元素</a:t>
            </a:r>
            <a:r>
              <a:rPr lang="zh-CN" altLang="en-US">
                <a:sym typeface="+mn-ea"/>
              </a:rPr>
              <a:t>选择器        优先级        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通配</a:t>
            </a:r>
            <a:r>
              <a:rPr lang="zh-CN" altLang="en-US">
                <a:sym typeface="+mn-ea"/>
              </a:rPr>
              <a:t>选择器        优先级         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继承的样式        优先级         无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15" y="177165"/>
            <a:ext cx="11276330" cy="7062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2.复合选择器（交集</a:t>
            </a:r>
            <a:r>
              <a:rPr lang="zh-CN" altLang="en-US" b="1">
                <a:sym typeface="+mn-ea"/>
              </a:rPr>
              <a:t>）的优先级可以叠加计算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                                                          </a:t>
            </a:r>
            <a:r>
              <a:rPr lang="zh-CN" altLang="en-US">
                <a:sym typeface="+mn-ea"/>
              </a:rPr>
              <a:t> 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						</a:t>
            </a:r>
            <a:r>
              <a:rPr lang="zh-CN" altLang="en-US">
                <a:sym typeface="+mn-ea"/>
              </a:rPr>
              <a:t>优先级：</a:t>
            </a:r>
            <a:r>
              <a:rPr lang="zh-CN" altLang="en-US" b="1">
                <a:sym typeface="+mn-ea"/>
              </a:rPr>
              <a:t> </a:t>
            </a:r>
            <a:r>
              <a:rPr lang="en-US" altLang="zh-CN">
                <a:sym typeface="+mn-ea"/>
              </a:rPr>
              <a:t>1+100 = 101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3. 群组选择器（并集</a:t>
            </a:r>
            <a:r>
              <a:rPr lang="zh-CN" altLang="en-US" b="1">
                <a:sym typeface="+mn-ea"/>
              </a:rPr>
              <a:t>）</a:t>
            </a:r>
            <a:r>
              <a:rPr lang="zh-CN" altLang="en-US" b="1">
                <a:sym typeface="+mn-ea"/>
              </a:rPr>
              <a:t>的的优先级各自计算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4.样式位置的影响：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	</a:t>
            </a:r>
            <a:r>
              <a:rPr lang="zh-CN" altLang="en-US" sz="1600">
                <a:sym typeface="+mn-ea"/>
              </a:rPr>
              <a:t>！important &gt; 行内样式 &gt; 所有选择器（就近原则）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	！important 强制提升优先级到最高（就是一个外挂）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在开发中尽量</a:t>
            </a:r>
            <a:r>
              <a:rPr lang="zh-CN" altLang="en-US" sz="1600" b="1">
                <a:sym typeface="+mn-ea"/>
              </a:rPr>
              <a:t>避免</a:t>
            </a:r>
            <a:r>
              <a:rPr lang="zh-CN" altLang="en-US" sz="1600">
                <a:sym typeface="+mn-ea"/>
              </a:rPr>
              <a:t>使用</a:t>
            </a:r>
            <a:r>
              <a:rPr lang="en-US" altLang="zh-CN" sz="1600" b="1">
                <a:sym typeface="+mn-ea"/>
              </a:rPr>
              <a:t>!important</a:t>
            </a:r>
            <a:r>
              <a:rPr lang="zh-CN" altLang="en-US" sz="1600" b="1">
                <a:sym typeface="+mn-ea"/>
              </a:rPr>
              <a:t>和内联样式</a:t>
            </a:r>
            <a:r>
              <a:rPr lang="zh-CN" altLang="en-US" sz="1600">
                <a:sym typeface="+mn-ea"/>
              </a:rPr>
              <a:t>，非常</a:t>
            </a:r>
            <a:r>
              <a:rPr lang="zh-CN" altLang="en-US" sz="1600" b="1">
                <a:sym typeface="+mn-ea"/>
              </a:rPr>
              <a:t>不利于后期维护和协同工作</a:t>
            </a:r>
            <a:r>
              <a:rPr lang="zh-CN" altLang="en-US" sz="1600">
                <a:sym typeface="+mn-ea"/>
              </a:rPr>
              <a:t>！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、优先级相同时，位置靠后</a:t>
            </a:r>
            <a:r>
              <a:rPr lang="zh-CN" altLang="en-US" b="1">
                <a:sym typeface="+mn-ea"/>
              </a:rPr>
              <a:t>的样式优先显示</a:t>
            </a:r>
            <a:endParaRPr lang="zh-CN" altLang="en-US" b="1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3600" y="917575"/>
            <a:ext cx="3740150" cy="3415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                    </a:t>
            </a:r>
            <a:r>
              <a:rPr lang="en-US" altLang="zh-CN" sz="1600"/>
              <a:t> </a:t>
            </a:r>
            <a:r>
              <a:rPr lang="zh-CN" altLang="en-US" sz="1600" b="1"/>
              <a:t>优先级总表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!important          </a:t>
            </a:r>
            <a:r>
              <a:rPr lang="zh-CN" altLang="en-US"/>
              <a:t>优先级        最高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内联样式            优先级        </a:t>
            </a:r>
            <a:r>
              <a:rPr lang="en-US" altLang="zh-CN"/>
              <a:t>1000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id</a:t>
            </a:r>
            <a:r>
              <a:rPr lang="zh-CN" altLang="en-US"/>
              <a:t>                           优先级        </a:t>
            </a:r>
            <a:r>
              <a:rPr lang="en-US" altLang="zh-CN"/>
              <a:t>100</a:t>
            </a:r>
            <a:endParaRPr lang="en-US" altLang="zh-CN"/>
          </a:p>
          <a:p>
            <a:r>
              <a:rPr lang="zh-CN" altLang="en-US">
                <a:sym typeface="+mn-ea"/>
              </a:rPr>
              <a:t>      类和伪类</a:t>
            </a:r>
            <a:r>
              <a:rPr lang="zh-CN" altLang="en-US">
                <a:sym typeface="+mn-ea"/>
              </a:rPr>
              <a:t>             优先级        </a:t>
            </a:r>
            <a:r>
              <a:rPr lang="en-US" altLang="zh-CN">
                <a:sym typeface="+mn-ea"/>
              </a:rPr>
              <a:t>10</a:t>
            </a:r>
            <a:endParaRPr lang="en-US" altLang="zh-CN"/>
          </a:p>
          <a:p>
            <a:r>
              <a:rPr lang="zh-CN" altLang="en-US">
                <a:sym typeface="+mn-ea"/>
              </a:rPr>
              <a:t>      元素</a:t>
            </a:r>
            <a:r>
              <a:rPr lang="zh-CN" altLang="en-US">
                <a:sym typeface="+mn-ea"/>
              </a:rPr>
              <a:t>选择器        优先级          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通配</a:t>
            </a:r>
            <a:r>
              <a:rPr lang="zh-CN" altLang="en-US">
                <a:sym typeface="+mn-ea"/>
              </a:rPr>
              <a:t>选择器        优先级          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继承的样式        优先级         无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6203" t="8894" r="18608" b="14271"/>
          <a:stretch>
            <a:fillRect/>
          </a:stretch>
        </p:blipFill>
        <p:spPr>
          <a:xfrm>
            <a:off x="1106170" y="2982595"/>
            <a:ext cx="2640330" cy="970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8042"/>
          <a:stretch>
            <a:fillRect/>
          </a:stretch>
        </p:blipFill>
        <p:spPr>
          <a:xfrm>
            <a:off x="1039495" y="1319530"/>
            <a:ext cx="2773680" cy="111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230" y="805815"/>
            <a:ext cx="11276330" cy="7154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zh-CN" altLang="en-US" b="1"/>
              <a:t>1、用颜色的英文名称表示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CSS颜色规范中定义了 147种颜色名。例如，Blue表示蓝色，代码如下。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rgb</a:t>
            </a:r>
            <a:r>
              <a:rPr lang="zh-CN" altLang="en-US" b="1"/>
              <a:t>（</a:t>
            </a:r>
            <a:r>
              <a:rPr lang="en-US" altLang="zh-CN" b="1"/>
              <a:t>r,g,b</a:t>
            </a:r>
            <a:r>
              <a:rPr lang="zh-CN" altLang="en-US" b="1"/>
              <a:t>）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RGB颜色值是这样规定的：rgb(red, green, blue)，每个参数定义颜色的浓度</a:t>
            </a:r>
            <a:r>
              <a:rPr lang="zh-CN" altLang="en-US"/>
              <a:t>，可以是介于 0至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255之间的整数，也可以是从 0%到 100%的百分比值。例如，rgb(0, 255, 0)显示为绿色，这是因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为 green参数被设置为最高值 255，而其他参数被设置为 0，代码如下。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CSS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颜色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387475" y="2216785"/>
            <a:ext cx="143510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Blue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5570" y="4750435"/>
            <a:ext cx="156845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rgb (0, 255, 0)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830" y="412115"/>
            <a:ext cx="11276330" cy="798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、用十六进制的颜色值表示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十六进制颜色值也就是十六进制的</a:t>
            </a:r>
            <a:r>
              <a:rPr lang="en-US" altLang="zh-CN">
                <a:sym typeface="+mn-ea"/>
              </a:rPr>
              <a:t>rgb</a:t>
            </a:r>
            <a:r>
              <a:rPr lang="zh-CN" altLang="en-US">
                <a:sym typeface="+mn-ea"/>
              </a:rPr>
              <a:t>值，表示为</a:t>
            </a:r>
            <a:r>
              <a:rPr lang="zh-CN" altLang="en-US">
                <a:sym typeface="+mn-ea"/>
              </a:rPr>
              <a:t>：#RRGGBB，其中的 RR（红色）、GG（绿色）、BB（蓝色）由十六进制整数规定了颜色的成分，所有值必须介于 0与ff之间。例如，#ff0000显示为红色，这是因为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红色成分被设置为最高值（ff，等于十进制中的</a:t>
            </a:r>
            <a:r>
              <a:rPr lang="en-US" altLang="zh-CN">
                <a:sym typeface="+mn-ea"/>
              </a:rPr>
              <a:t>255</a:t>
            </a:r>
            <a:r>
              <a:rPr lang="zh-CN" altLang="en-US">
                <a:sym typeface="+mn-ea"/>
              </a:rPr>
              <a:t>），而其他成分被设置为 0，代码如下。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b="1"/>
              <a:t>4.用 rgba(r, g, b, a)函数表示</a:t>
            </a:r>
            <a:endParaRPr b="1"/>
          </a:p>
          <a:p>
            <a:pPr fontAlgn="auto">
              <a:lnSpc>
                <a:spcPct val="150000"/>
              </a:lnSpc>
            </a:pPr>
            <a:r>
              <a:rPr b="1"/>
              <a:t>当需要设置透明度的时候，使用 rgba(r, g, b, a)函数来表示，不透明度 a值的范围是 0~1，其中</a:t>
            </a:r>
            <a:endParaRPr b="1"/>
          </a:p>
          <a:p>
            <a:pPr fontAlgn="auto">
              <a:lnSpc>
                <a:spcPct val="150000"/>
              </a:lnSpc>
            </a:pPr>
            <a:r>
              <a:rPr b="1"/>
              <a:t>0表示全透明，1表示不透明。代码如下。</a:t>
            </a:r>
            <a:endParaRPr b="1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4410" y="3023235"/>
            <a:ext cx="1435100" cy="506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#ff0000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185" y="5671185"/>
            <a:ext cx="255778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rgb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 (0, 255, 0</a:t>
            </a:r>
            <a:r>
              <a:rPr lang="en-US" altLang="zh-CN">
                <a:sym typeface="+mn-ea"/>
              </a:rPr>
              <a:t>,</a:t>
            </a:r>
            <a:r>
              <a:rPr lang="en-US" altLang="zh-CN">
                <a:sym typeface="+mn-ea"/>
              </a:rPr>
              <a:t>0.5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3374" y="28257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" y="1330325"/>
            <a:ext cx="8754110" cy="40125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97620" y="1004570"/>
            <a:ext cx="301307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要求</a:t>
            </a:r>
            <a:r>
              <a:rPr lang="zh-CN" altLang="en-US" sz="2000"/>
              <a:t>：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（1）设置背景图片，并且撑满整个屏幕。 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（2）标题水平居中，字号大小为 40px，字体为 MicrosoftYaHeiUI-Bold。 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（3）所有段落字体为 20px，行高为字体的 2 倍，首行缩进两个字符，字体为 MicrosoftYaHeiUI。 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（4）使用类名选择器，给每段开头的重要词汇设置背景颜色。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3580" y="1097915"/>
            <a:ext cx="11276330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px</a:t>
            </a:r>
            <a:endParaRPr lang="en-US" altLang="zh-CN" b="1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/>
              <a:t>像素，</a:t>
            </a:r>
            <a:r>
              <a:rPr lang="zh-CN" altLang="en-US" sz="1600"/>
              <a:t>表示屏幕上的一个像素点</a:t>
            </a:r>
            <a:r>
              <a:rPr lang="en-US" altLang="zh-CN" sz="1600"/>
              <a:t>。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/>
              <a:t>	</a:t>
            </a:r>
            <a:r>
              <a:rPr lang="zh-CN" altLang="en-US" sz="1600"/>
              <a:t>我们的屏幕由很多个小点组成。不同显示屏中像素点的大小并不相同，像素点越小，单位面积内的像素点就越多，屏幕上的画面就越清晰。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/>
              <a:t>	当页面表示精确长度的时候，</a:t>
            </a:r>
            <a:r>
              <a:rPr lang="zh-CN" altLang="en-US" sz="1600"/>
              <a:t>一般</a:t>
            </a:r>
            <a:r>
              <a:rPr lang="en-US" altLang="zh-CN" sz="1600"/>
              <a:t>选择 px作为</a:t>
            </a:r>
            <a:r>
              <a:rPr lang="zh-CN" altLang="en-US" sz="1600"/>
              <a:t>单位。   </a:t>
            </a:r>
            <a:r>
              <a:rPr lang="zh-CN" altLang="en-US"/>
              <a:t>  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ym typeface="+mn-ea"/>
              </a:rPr>
              <a:t>百分比   </a:t>
            </a:r>
            <a:r>
              <a:rPr lang="en-US" altLang="zh-CN" b="1">
                <a:sym typeface="+mn-ea"/>
              </a:rPr>
              <a:t>%</a:t>
            </a:r>
            <a:endParaRPr lang="zh-CN" altLang="en-US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浏览器根据父级来计算实际数值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父元素的大小发生变化时，子元素也会随之变化。多用于自适应页面中。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 b="1">
                <a:sym typeface="+mn-ea"/>
              </a:rPr>
              <a:t>em</a:t>
            </a:r>
            <a:r>
              <a:rPr lang="zh-CN" altLang="en-US" b="1">
                <a:sym typeface="+mn-ea"/>
              </a:rPr>
              <a:t>：</a:t>
            </a:r>
            <a:r>
              <a:rPr lang="zh-CN" altLang="en-US" sz="1600">
                <a:sym typeface="+mn-ea"/>
              </a:rPr>
              <a:t>浏览器根据当前元素的字体大小来计算实际数值，</a:t>
            </a:r>
            <a:r>
              <a:rPr lang="en-US" altLang="zh-CN" sz="1600">
                <a:sym typeface="+mn-ea"/>
              </a:rPr>
              <a:t>1em = 1font-size</a:t>
            </a:r>
            <a:r>
              <a:rPr lang="zh-CN" altLang="en-US" sz="1600">
                <a:sym typeface="+mn-ea"/>
              </a:rPr>
              <a:t>（当前元素</a:t>
            </a:r>
            <a:r>
              <a:rPr lang="zh-CN" altLang="en-US" sz="1600">
                <a:sym typeface="+mn-ea"/>
              </a:rPr>
              <a:t>）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 b="1">
                <a:sym typeface="+mn-ea"/>
              </a:rPr>
              <a:t>rem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浏览器根据网页的根元素</a:t>
            </a:r>
            <a:r>
              <a:rPr lang="en-US" altLang="zh-CN" sz="1600">
                <a:sym typeface="+mn-ea"/>
              </a:rPr>
              <a:t>&lt;html&gt;</a:t>
            </a:r>
            <a:r>
              <a:rPr lang="zh-CN" altLang="en-US" sz="1600">
                <a:sym typeface="+mn-ea"/>
              </a:rPr>
              <a:t>的字体大小来计算实际数值，</a:t>
            </a:r>
            <a:r>
              <a:rPr lang="en-US" altLang="zh-CN" sz="1600">
                <a:sym typeface="+mn-ea"/>
              </a:rPr>
              <a:t>1rem = 1font-size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&lt;</a:t>
            </a:r>
            <a:r>
              <a:rPr lang="en-US" altLang="zh-CN" sz="1600">
                <a:sym typeface="+mn-ea"/>
              </a:rPr>
              <a:t>html&gt;</a:t>
            </a:r>
            <a:r>
              <a:rPr lang="zh-CN" altLang="en-US" sz="1600">
                <a:sym typeface="+mn-ea"/>
              </a:rPr>
              <a:t>元素</a:t>
            </a:r>
            <a:r>
              <a:rPr lang="zh-CN" altLang="en-US" sz="1600">
                <a:sym typeface="+mn-ea"/>
              </a:rPr>
              <a:t>）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长度单位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7225" y="954405"/>
            <a:ext cx="11276330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1</a:t>
            </a:r>
            <a:r>
              <a:rPr lang="zh-CN" altLang="en-US" b="1"/>
              <a:t>、文本颜色      </a:t>
            </a:r>
            <a:r>
              <a:rPr lang="en-US" altLang="zh-CN" b="1"/>
              <a:t>color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可</a:t>
            </a:r>
            <a:r>
              <a:rPr lang="zh-CN" altLang="en-US" sz="1600" b="1">
                <a:sym typeface="+mn-ea"/>
              </a:rPr>
              <a:t>用值</a:t>
            </a:r>
            <a:r>
              <a:rPr lang="zh-CN" altLang="en-US">
                <a:sym typeface="+mn-ea"/>
              </a:rPr>
              <a:t>：</a:t>
            </a:r>
            <a:endParaRPr lang="en-US" altLang="zh-CN" b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颜色名</a:t>
            </a:r>
            <a:r>
              <a:rPr lang="en-US" altLang="zh-CN" sz="1600"/>
              <a:t>,</a:t>
            </a:r>
            <a:r>
              <a:rPr lang="zh-CN" altLang="en-US" sz="1600"/>
              <a:t>如</a:t>
            </a:r>
            <a:r>
              <a:rPr lang="en-US" altLang="zh-CN" sz="1600"/>
              <a:t>:red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/>
              <a:t>rgb(r,g,b) ，如:rgb(255,0,0)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1600"/>
              <a:t>十六进制，如:#ff0000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、文本的</a:t>
            </a:r>
            <a:r>
              <a:rPr lang="zh-CN" altLang="en-US" b="1">
                <a:sym typeface="+mn-ea"/>
              </a:rPr>
              <a:t>水平对齐    </a:t>
            </a:r>
            <a:r>
              <a:rPr lang="en-US" altLang="zh-CN" b="1">
                <a:sym typeface="+mn-ea"/>
              </a:rPr>
              <a:t>text-align</a:t>
            </a:r>
            <a:endParaRPr lang="zh-CN" altLang="en-US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常用值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sym typeface="+mn-ea"/>
              </a:rPr>
              <a:t>	left 左侧对齐</a:t>
            </a:r>
            <a:endParaRPr lang="en-US" altLang="zh-CN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    right 右对齐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    center 居中对齐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     justify 两端对齐	</a:t>
            </a:r>
            <a:endParaRPr lang="zh-CN" altLang="en-US" sz="16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0570" y="172720"/>
            <a:ext cx="239712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文本的常见样式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4195" y="1889125"/>
            <a:ext cx="2755900" cy="98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25110" y="3714750"/>
            <a:ext cx="648652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3</a:t>
            </a:r>
            <a:r>
              <a:rPr lang="zh-CN" altLang="en-US" b="1"/>
              <a:t>、首行缩进      </a:t>
            </a:r>
            <a:r>
              <a:rPr lang="en-US" altLang="zh-CN" b="1"/>
              <a:t>text-indent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可</a:t>
            </a:r>
            <a:r>
              <a:rPr lang="zh-CN" altLang="en-US" sz="1600" b="1">
                <a:sym typeface="+mn-ea"/>
              </a:rPr>
              <a:t>用值</a:t>
            </a:r>
            <a:r>
              <a:rPr lang="zh-CN" altLang="en-US">
                <a:sym typeface="+mn-ea"/>
              </a:rPr>
              <a:t>：</a:t>
            </a:r>
            <a:endParaRPr lang="en-US" altLang="zh-CN" b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/>
              <a:t>length	定义固定的缩进。</a:t>
            </a:r>
            <a:r>
              <a:rPr lang="zh-CN" sz="1600"/>
              <a:t>如：</a:t>
            </a:r>
            <a:r>
              <a:rPr lang="en-US" altLang="zh-CN" sz="1600"/>
              <a:t>text-indent:10px      text-indent:2rem</a:t>
            </a:r>
            <a:endParaRPr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/>
              <a:t>%  	定义基于父元素宽度的百分比的缩进。</a:t>
            </a: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en-US" altLang="zh-CN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	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7545" y="941070"/>
            <a:ext cx="1127633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1</a:t>
            </a:r>
            <a:r>
              <a:rPr lang="zh-CN" altLang="en-US" b="1"/>
              <a:t>、字体的大小   </a:t>
            </a:r>
            <a:r>
              <a:rPr lang="en-US" altLang="zh-CN" b="1"/>
              <a:t>font-size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f</a:t>
            </a:r>
            <a:r>
              <a:rPr lang="zh-CN" altLang="en-US" sz="1600"/>
              <a:t>ont-size设置的其实是字体框的大小，我们看到的文字实际大小可能一般小于字体框的大小，也可能大于。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常用值</a:t>
            </a:r>
            <a:r>
              <a:rPr lang="zh-CN" altLang="en-US">
                <a:sym typeface="+mn-ea"/>
              </a:rPr>
              <a:t>：</a:t>
            </a:r>
            <a:endParaRPr lang="en-US" altLang="zh-CN" b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length	</a:t>
            </a:r>
            <a:r>
              <a:rPr lang="en-US" altLang="zh-CN" sz="1600"/>
              <a:t>	</a:t>
            </a:r>
            <a:r>
              <a:rPr lang="zh-CN" altLang="en-US" sz="1600"/>
              <a:t>把 font-size 设置为一个固定的值。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%	</a:t>
            </a:r>
            <a:r>
              <a:rPr lang="en-US" altLang="zh-CN" sz="1600"/>
              <a:t>	</a:t>
            </a:r>
            <a:r>
              <a:rPr lang="zh-CN" altLang="en-US" sz="1600"/>
              <a:t>把 font-size 设置为基于父元素字体大小</a:t>
            </a:r>
            <a:r>
              <a:rPr lang="zh-CN" altLang="en-US" sz="1600"/>
              <a:t>的一个百分比值。 </a:t>
            </a:r>
            <a:r>
              <a:rPr lang="zh-CN" altLang="en-US"/>
              <a:t> 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 b="1">
                <a:sym typeface="+mn-ea"/>
              </a:rPr>
              <a:t>行高   </a:t>
            </a:r>
            <a:r>
              <a:rPr lang="en-US" altLang="zh-CN" b="1">
                <a:sym typeface="+mn-ea"/>
              </a:rPr>
              <a:t>line-height</a:t>
            </a:r>
            <a:endParaRPr lang="zh-CN" altLang="en-US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表示一行文字实际占据的高度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大于字体框的空间平均分配在字体框的上下。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常用值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number	设置数字，此数字会与当前的字体尺寸相乘来设置行间距。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length	设置固定的行间距。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%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基于当前字体尺寸的百分比行间距。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0570" y="172720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字体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0210" y="1957070"/>
            <a:ext cx="1279525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700" y="354965"/>
            <a:ext cx="112763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</a:pPr>
            <a:r>
              <a:rPr lang="en-US" altLang="zh-CN" b="1"/>
              <a:t>3</a:t>
            </a:r>
            <a:r>
              <a:rPr lang="zh-CN" altLang="en-US" b="1"/>
              <a:t>、字体系列        </a:t>
            </a:r>
            <a:r>
              <a:rPr lang="en-US" altLang="zh-CN" b="1"/>
              <a:t>font-family</a:t>
            </a:r>
            <a:r>
              <a:rPr lang="zh-CN" altLang="en-US" b="1"/>
              <a:t>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定义文本的字体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	font-family</a:t>
            </a:r>
            <a:r>
              <a:rPr lang="zh-CN" altLang="en-US" sz="1600">
                <a:sym typeface="+mn-ea"/>
              </a:rPr>
              <a:t>可以有多个值，用逗号</a:t>
            </a:r>
            <a:r>
              <a:rPr lang="zh-CN" altLang="en-US" sz="1600">
                <a:sym typeface="+mn-ea"/>
              </a:rPr>
              <a:t>隔开。优先使用前面字体，第一个没有的话用第二个，以此类推。</a:t>
            </a:r>
            <a:endParaRPr lang="zh-CN" altLang="en-US" sz="1600"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可选</a:t>
            </a:r>
            <a:r>
              <a:rPr lang="zh-CN" altLang="en-US">
                <a:sym typeface="+mn-ea"/>
              </a:rPr>
              <a:t>值：</a:t>
            </a:r>
            <a:endParaRPr lang="zh-CN" altLang="en-US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通用字体：不关心具体使用哪种字体，只设定字体风格。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                        serif  衬线字体、 sans-serif 非衬线字、monospace 等宽字体、</a:t>
            </a:r>
            <a:r>
              <a:rPr lang="en-US" altLang="zh-CN" sz="1600">
                <a:sym typeface="+mn-ea"/>
              </a:rPr>
              <a:t>Cursive </a:t>
            </a:r>
            <a:r>
              <a:rPr lang="zh-CN" altLang="en-US" sz="1600">
                <a:sym typeface="+mn-ea"/>
              </a:rPr>
              <a:t>手写</a:t>
            </a:r>
            <a:r>
              <a:rPr lang="en-US" altLang="zh-CN" sz="1600">
                <a:sym typeface="+mn-ea"/>
              </a:rPr>
              <a:t>字体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Fantasy 字体</a:t>
            </a:r>
            <a:endParaRPr lang="en-US" altLang="zh-CN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                    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一般来说，我们下载的所有字体都属于这五个类别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			</a:t>
            </a:r>
            <a:r>
              <a:rPr lang="zh-CN" altLang="en-US" sz="1600">
                <a:sym typeface="+mn-ea"/>
              </a:rPr>
              <a:t>指定类别，浏览器会自动在用户计算机的字体库中搜索并使用该类别下的字体</a:t>
            </a:r>
            <a:endParaRPr lang="zh-CN" altLang="en-US" sz="16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指定字体：设定一款具体的字体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			</a:t>
            </a:r>
            <a:r>
              <a:rPr lang="zh-CN" altLang="en-US" sz="1600">
                <a:sym typeface="+mn-ea"/>
              </a:rPr>
              <a:t>如：</a:t>
            </a:r>
            <a:r>
              <a:rPr lang="en-US" altLang="zh-CN" sz="1600">
                <a:sym typeface="+mn-ea"/>
              </a:rPr>
              <a:t>“Microsoft YaHei” 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“Times New Roman”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楷体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宋体</a:t>
            </a:r>
            <a:r>
              <a:rPr lang="en-US" altLang="zh-CN" sz="1600">
                <a:sym typeface="+mn-ea"/>
              </a:rPr>
              <a:t>”</a:t>
            </a:r>
            <a:endParaRPr lang="en-US" altLang="zh-CN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 b="1">
                <a:sym typeface="+mn-ea"/>
              </a:rPr>
              <a:t>字体的风格  </a:t>
            </a:r>
            <a:r>
              <a:rPr lang="en-US" altLang="zh-CN" b="1">
                <a:sym typeface="+mn-ea"/>
              </a:rPr>
              <a:t>font-style 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可选值：      </a:t>
            </a:r>
            <a:endParaRPr lang="zh-CN" altLang="en-US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 normal 正常的</a:t>
            </a:r>
            <a:endParaRPr lang="zh-CN" altLang="en-US" sz="16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 italic 斜体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		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700" y="354965"/>
            <a:ext cx="11276330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4</a:t>
            </a:r>
            <a:r>
              <a:rPr lang="zh-CN" altLang="en-US" b="1">
                <a:sym typeface="+mn-ea"/>
              </a:rPr>
              <a:t>、字体的粗细   </a:t>
            </a:r>
            <a:r>
              <a:rPr lang="en-US" altLang="zh-CN" b="1">
                <a:sym typeface="+mn-ea"/>
              </a:rPr>
              <a:t>font-weight</a:t>
            </a:r>
            <a:endParaRPr lang="en-US" altLang="zh-CN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设置文本的粗细</a:t>
            </a:r>
            <a:endParaRPr lang="en-US" alt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	</a:t>
            </a:r>
            <a:r>
              <a:rPr lang="zh-CN" altLang="en-US" b="1">
                <a:sym typeface="+mn-ea"/>
              </a:rPr>
              <a:t>常用值</a:t>
            </a:r>
            <a:r>
              <a:rPr lang="zh-CN" altLang="en-US">
                <a:sym typeface="+mn-ea"/>
              </a:rPr>
              <a:t>：</a:t>
            </a:r>
            <a:endParaRPr lang="zh-CN" altLang="en-US" b="1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normal	默认值。定义标准的字符。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bold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定义粗体字符。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bolder	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定义更粗的字符。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lighter	</a:t>
            </a:r>
            <a:r>
              <a:rPr lang="en-US" altLang="zh-CN" sz="1600">
                <a:sym typeface="+mn-ea"/>
              </a:rPr>
              <a:t>		</a:t>
            </a:r>
            <a:r>
              <a:rPr lang="zh-CN" altLang="en-US" sz="1600">
                <a:sym typeface="+mn-ea"/>
              </a:rPr>
              <a:t>定义更细的字符。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100 200 300 400 500 600 700 800 900</a:t>
            </a:r>
            <a:r>
              <a:rPr lang="en-US" altLang="zh-CN" sz="1600">
                <a:sym typeface="+mn-ea"/>
              </a:rPr>
              <a:t>	400 等同于 normal，而 700 等同于 bold。</a:t>
            </a:r>
            <a:endParaRPr lang="en-US" altLang="zh-CN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 b="1"/>
              <a:t>5</a:t>
            </a:r>
            <a:r>
              <a:rPr lang="zh-CN" altLang="en-US" b="1"/>
              <a:t>、字体属性的简写  </a:t>
            </a:r>
            <a:r>
              <a:rPr lang="en-US" altLang="zh-CN" b="1"/>
              <a:t>font</a:t>
            </a:r>
            <a:endParaRPr lang="en-US" altLang="zh-CN" b="1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 sz="1600" b="1"/>
              <a:t>	</a:t>
            </a:r>
            <a:r>
              <a:rPr lang="zh-CN" altLang="en-US" sz="1600"/>
              <a:t>可以设置所有的字体属性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</a:pPr>
            <a:r>
              <a:rPr lang="en-US" altLang="zh-CN" sz="1600"/>
              <a:t>	</a:t>
            </a:r>
            <a:r>
              <a:rPr lang="zh-CN" altLang="en-US" sz="1600"/>
              <a:t>行高一定要写在字体大小的后面，语法：字体大小</a:t>
            </a:r>
            <a:r>
              <a:rPr lang="en-US" altLang="zh-CN" sz="1600"/>
              <a:t>/</a:t>
            </a:r>
            <a:r>
              <a:rPr lang="zh-CN" altLang="en-US" sz="1600"/>
              <a:t>行高</a:t>
            </a:r>
            <a:endParaRPr lang="zh-CN" altLang="en-US" sz="1600" b="1"/>
          </a:p>
          <a:p>
            <a:pPr fontAlgn="auto">
              <a:lnSpc>
                <a:spcPct val="150000"/>
              </a:lnSpc>
            </a:pPr>
            <a:endParaRPr lang="zh-CN" altLang="en-US" sz="16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895" y="941070"/>
            <a:ext cx="112763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>
                <a:sym typeface="+mn-ea"/>
              </a:rPr>
              <a:t>1</a:t>
            </a:r>
            <a:r>
              <a:rPr lang="zh-CN" altLang="en-US" sz="1600" b="1">
                <a:sym typeface="+mn-ea"/>
              </a:rPr>
              <a:t>、背景颜色</a:t>
            </a:r>
            <a:endParaRPr lang="zh-CN" altLang="en-US" sz="1600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background-color:“颜色值”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>
                <a:sym typeface="+mn-ea"/>
              </a:rPr>
              <a:t>2</a:t>
            </a:r>
            <a:r>
              <a:rPr lang="zh-CN" altLang="en-US" sz="1600" b="1">
                <a:sym typeface="+mn-ea"/>
              </a:rPr>
              <a:t>、背景图片</a:t>
            </a:r>
            <a:endParaRPr lang="zh-CN" altLang="en-US" sz="1600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background-image:url(“图片地址”)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>
                <a:sym typeface="+mn-ea"/>
              </a:rPr>
              <a:t>3</a:t>
            </a:r>
            <a:r>
              <a:rPr lang="zh-CN" altLang="en-US" sz="1600" b="1">
                <a:sym typeface="+mn-ea"/>
              </a:rPr>
              <a:t>、图片重复</a:t>
            </a:r>
            <a:endParaRPr lang="zh-CN" altLang="en-US" sz="1600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>
                <a:sym typeface="+mn-ea"/>
              </a:rPr>
              <a:t>background-repeat: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值</a:t>
            </a:r>
            <a:endParaRPr lang="zh-CN" altLang="en-US" sz="16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repeat 默认值，图片向水平和垂直方向重复</a:t>
            </a:r>
            <a:endParaRPr lang="zh-CN" altLang="en-US" sz="16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repeat-x 只有水平位置会重复背景图片</a:t>
            </a:r>
            <a:endParaRPr lang="zh-CN" altLang="en-US" sz="16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repeat-y 只有垂直位置会重复背景图片</a:t>
            </a:r>
            <a:endParaRPr lang="zh-CN" altLang="en-US" sz="1600">
              <a:sym typeface="+mn-ea"/>
            </a:endParaRPr>
          </a:p>
          <a:p>
            <a:pPr marL="1200150" lvl="2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no-repeat 背景图片不会重复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0570" y="165735"/>
            <a:ext cx="246824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背景相关样式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405" y="158115"/>
            <a:ext cx="1127633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b="1">
                <a:sym typeface="+mn-ea"/>
              </a:rPr>
              <a:t>4</a:t>
            </a:r>
            <a:r>
              <a:rPr lang="zh-CN" altLang="en-US" sz="1600" b="1">
                <a:sym typeface="+mn-ea"/>
              </a:rPr>
              <a:t>、图片位置：</a:t>
            </a:r>
            <a:r>
              <a:rPr lang="en-US" altLang="zh-CN" sz="1600" b="1">
                <a:sym typeface="+mn-ea"/>
              </a:rPr>
              <a:t>background-position</a:t>
            </a:r>
            <a:endParaRPr lang="en-US" altLang="zh-CN" sz="16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ym typeface="+mn-ea"/>
              </a:rPr>
              <a:t>	第一个值是水平位置，第二个值是垂直位置。	</a:t>
            </a:r>
            <a:r>
              <a:rPr lang="zh-CN" altLang="en-US" sz="1600">
                <a:sym typeface="+mn-ea"/>
              </a:rPr>
              <a:t>以下的</a:t>
            </a:r>
            <a:r>
              <a:rPr lang="zh-CN" altLang="en-US" sz="1600">
                <a:sym typeface="+mn-ea"/>
              </a:rPr>
              <a:t>不同表达方式可以混合使用</a:t>
            </a:r>
            <a:endParaRPr lang="zh-CN" altLang="en-US" sz="1600" b="1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b="1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关键词：left top（默认</a:t>
            </a:r>
            <a:r>
              <a:rPr lang="zh-CN" altLang="en-US" sz="1600">
                <a:sym typeface="+mn-ea"/>
              </a:rPr>
              <a:t>）    </a:t>
            </a:r>
            <a:r>
              <a:rPr lang="en-US" sz="1600">
                <a:sym typeface="+mn-ea"/>
              </a:rPr>
              <a:t>left center  left bottom</a:t>
            </a:r>
            <a:endParaRPr 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sz="1600">
                <a:sym typeface="+mn-ea"/>
              </a:rPr>
              <a:t>				</a:t>
            </a:r>
            <a:r>
              <a:rPr lang="en-US" sz="1600">
                <a:sym typeface="+mn-ea"/>
              </a:rPr>
              <a:t>right top    right center</a:t>
            </a:r>
            <a:r>
              <a:rPr lang="en-US" sz="1600">
                <a:sym typeface="+mn-ea"/>
              </a:rPr>
              <a:t>     </a:t>
            </a:r>
            <a:r>
              <a:rPr lang="en-US" sz="1600">
                <a:sym typeface="+mn-ea"/>
              </a:rPr>
              <a:t>right bottom						</a:t>
            </a:r>
            <a:r>
              <a:rPr lang="en-US" sz="1600">
                <a:solidFill>
                  <a:schemeClr val="tx1"/>
                </a:solidFill>
                <a:sym typeface="+mn-ea"/>
              </a:rPr>
              <a:t>如果仅指定一个关键字，其他值将会是 center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sz="1600">
                <a:sym typeface="+mn-ea"/>
              </a:rPr>
              <a:t>				center top	  center center</a:t>
            </a:r>
            <a:r>
              <a:rPr lang="en-US" sz="1600">
                <a:sym typeface="+mn-ea"/>
              </a:rPr>
              <a:t>	</a:t>
            </a:r>
            <a:r>
              <a:rPr lang="en-US" sz="1600">
                <a:sym typeface="+mn-ea"/>
              </a:rPr>
              <a:t>center bottom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百分比：</a:t>
            </a:r>
            <a:r>
              <a:rPr lang="en-US" sz="1600">
                <a:sym typeface="+mn-ea"/>
              </a:rPr>
              <a:t>	左上角是 0％ 0％</a:t>
            </a:r>
            <a:r>
              <a:rPr lang="zh-CN" altLang="en-US" sz="1600">
                <a:sym typeface="+mn-ea"/>
              </a:rPr>
              <a:t>（默认</a:t>
            </a:r>
            <a:r>
              <a:rPr lang="zh-CN" altLang="en-US" sz="1600">
                <a:sym typeface="+mn-ea"/>
              </a:rPr>
              <a:t>），</a:t>
            </a:r>
            <a:r>
              <a:rPr lang="en-US" sz="1600">
                <a:sym typeface="+mn-ea"/>
              </a:rPr>
              <a:t>右下角是 100％  100％。		如果仅指定了一个值，其他值将是 50％。</a:t>
            </a:r>
            <a:endParaRPr 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数值：</a:t>
            </a:r>
            <a:r>
              <a:rPr lang="en-US" sz="1600">
                <a:sym typeface="+mn-ea"/>
              </a:rPr>
              <a:t>	单位可以是像素（0px0px）或其他任何 CSS 单位。	    		如果仅指定了一个值，其他值将是 50％</a:t>
            </a:r>
            <a:endParaRPr 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endParaRPr 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endParaRPr 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</a:pPr>
            <a:r>
              <a:rPr lang="en-US" sz="1600" b="1">
                <a:sym typeface="+mn-ea"/>
              </a:rPr>
              <a:t>5</a:t>
            </a:r>
            <a:r>
              <a:rPr lang="zh-CN" altLang="en-US" sz="1600" b="1">
                <a:sym typeface="+mn-ea"/>
              </a:rPr>
              <a:t>、图片尺寸：background-size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数值 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两个值：</a:t>
            </a:r>
            <a:r>
              <a:rPr lang="zh-CN" altLang="en-US" sz="1600">
                <a:sym typeface="+mn-ea"/>
              </a:rPr>
              <a:t>第一个值设置宽度，第二个值设置高度。</a:t>
            </a:r>
            <a:endParaRPr lang="zh-CN" altLang="en-US" sz="1600"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		</a:t>
            </a:r>
            <a:r>
              <a:rPr lang="zh-CN" altLang="en-US" sz="1600">
                <a:sym typeface="+mn-ea"/>
              </a:rPr>
              <a:t>如果只给出一个值，第二个值设置为 auto（图片比例不变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百分比 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两个值：</a:t>
            </a:r>
            <a:r>
              <a:rPr lang="zh-CN" altLang="en-US" sz="1600">
                <a:sym typeface="+mn-ea"/>
              </a:rPr>
              <a:t>第一个值设置宽度，第二个值设置高度。</a:t>
            </a:r>
            <a:endParaRPr lang="zh-CN" altLang="en-US" sz="1600">
              <a:sym typeface="+mn-ea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			</a:t>
            </a:r>
            <a:r>
              <a:rPr lang="zh-CN" altLang="en-US" sz="1600">
                <a:sym typeface="+mn-ea"/>
              </a:rPr>
              <a:t>如果只给出一个值，第二个值设置为 auto（</a:t>
            </a:r>
            <a:r>
              <a:rPr lang="zh-CN" altLang="en-US" sz="1600">
                <a:sym typeface="+mn-ea"/>
              </a:rPr>
              <a:t>图片比例不变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cover </a:t>
            </a:r>
            <a:r>
              <a:rPr lang="en-US" altLang="zh-CN" sz="1600">
                <a:sym typeface="+mn-ea"/>
              </a:rPr>
              <a:t>		 </a:t>
            </a:r>
            <a:r>
              <a:rPr lang="zh-CN" altLang="en-US" sz="1600">
                <a:sym typeface="+mn-ea"/>
              </a:rPr>
              <a:t>图片的比例不变  缩放成可以完全覆盖元素的最小尺寸</a:t>
            </a:r>
            <a:r>
              <a:rPr lang="zh-CN" altLang="en-US" sz="1600">
                <a:sym typeface="+mn-ea"/>
              </a:rPr>
              <a:t>，图片可能显示不全</a:t>
            </a:r>
            <a:endParaRPr lang="zh-CN" altLang="en-US" sz="1600"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contain</a:t>
            </a:r>
            <a:r>
              <a:rPr lang="en-US" altLang="zh-CN" sz="1600">
                <a:sym typeface="+mn-ea"/>
              </a:rPr>
              <a:t>		</a:t>
            </a:r>
            <a:r>
              <a:rPr lang="zh-CN" altLang="en-US" sz="1600">
                <a:sym typeface="+mn-ea"/>
              </a:rPr>
              <a:t> 图片的比例不变  缩放成可以完整显示的最大尺寸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1665" y="487045"/>
            <a:ext cx="1092581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>
                <a:sym typeface="+mn-ea"/>
              </a:rPr>
              <a:t>6</a:t>
            </a:r>
            <a:r>
              <a:rPr lang="zh-CN" altLang="en-US" b="1">
                <a:sym typeface="+mn-ea"/>
              </a:rPr>
              <a:t>、背景相关的属性简写   background：</a:t>
            </a:r>
            <a:endParaRPr lang="zh-CN" altLang="en-US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		在一条语句中设置所有的背景属性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		background-size必须写在background-position后面,形式;background-size/background-position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678180"/>
            <a:ext cx="11276330" cy="798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b="1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一、填空题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1. 为 div设置类名</a:t>
            </a:r>
            <a:r>
              <a:rPr lang="zh-CN" altLang="en-US">
                <a:sym typeface="+mn-ea"/>
              </a:rPr>
              <a:t> a与 b，应编写HTML代码（ ）。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2. 文字水平</a:t>
            </a:r>
            <a:r>
              <a:rPr lang="zh-CN" altLang="en-US">
                <a:sym typeface="+mn-ea"/>
              </a:rPr>
              <a:t>居中的CSS代码是（ ）。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二、单选题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1. 如何在CSS文件中插入注释？（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A. //this is a comment 		 B. </a:t>
            </a:r>
            <a:r>
              <a:rPr lang="en-US" altLang="zh-CN">
                <a:sym typeface="+mn-ea"/>
              </a:rPr>
              <a:t>&lt;!-- </a:t>
            </a:r>
            <a:r>
              <a:rPr lang="zh-CN" altLang="en-US">
                <a:sym typeface="+mn-ea"/>
              </a:rPr>
              <a:t>this is a comment </a:t>
            </a:r>
            <a:r>
              <a:rPr lang="en-US" altLang="zh-CN">
                <a:sym typeface="+mn-ea"/>
              </a:rPr>
              <a:t>--&gt;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C. /*this is a comment*/ 		 D. ’this is a comment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三、多选题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1. 下列哪项是浏览器支持的锚伪类？（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A. a:link		 B. a:disabled		 C. a:hover		 D. a:active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四、判断题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1. CSS属性 font-family用于设置字体的粗细。（ ）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五、简答题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1.  哪些方式可以对一个HTML元素设置CSS样式？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                                                          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pPr marL="285750" indent="-28575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72185" y="322580"/>
            <a:ext cx="2162175" cy="635635"/>
            <a:chOff x="10123715" y="139337"/>
            <a:chExt cx="1689462" cy="635727"/>
          </a:xfrm>
        </p:grpSpPr>
        <p:sp>
          <p:nvSpPr>
            <p:cNvPr id="13" name="矩形 1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思考与练习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5375275" y="1266825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&lt;div class=“a  b”&gt;_&lt;/div&gt; 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8485" y="1674495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text-align:center 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1040" y="2460625"/>
            <a:ext cx="66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5075" y="3790315"/>
            <a:ext cx="66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ACD 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43270" y="4853305"/>
            <a:ext cx="66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×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43270" y="5743575"/>
            <a:ext cx="5099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外部样式表，引入一个外部CSS文件；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内部样式表，将CSS代码放在&lt;style&gt;标签内部；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内联样式，将CSS样式直接定义在HTML元素内部。 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2080895" y="1219200"/>
              <a:ext cx="328930" cy="4711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2080895" y="1219200"/>
                <a:ext cx="328930" cy="47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2661920" y="1680845"/>
              <a:ext cx="600075" cy="241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2661920" y="1680845"/>
                <a:ext cx="60007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6610350" y="1385570"/>
              <a:ext cx="137795" cy="18605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6610350" y="1385570"/>
                <a:ext cx="13779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8" name="墨迹 17"/>
              <p14:cNvContentPartPr/>
              <p14:nvPr/>
            </p14:nvContentPartPr>
            <p14:xfrm>
              <a:off x="2938145" y="2766695"/>
              <a:ext cx="161925" cy="190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8"/>
            </p:blipFill>
            <p:spPr>
              <a:xfrm>
                <a:off x="2938145" y="2766695"/>
                <a:ext cx="1619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9" name="墨迹 18"/>
              <p14:cNvContentPartPr/>
              <p14:nvPr/>
            </p14:nvContentPartPr>
            <p14:xfrm>
              <a:off x="3095625" y="2833370"/>
              <a:ext cx="99695" cy="1479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0"/>
            </p:blipFill>
            <p:spPr>
              <a:xfrm>
                <a:off x="3095625" y="2833370"/>
                <a:ext cx="99695" cy="147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墨迹 19"/>
              <p14:cNvContentPartPr/>
              <p14:nvPr/>
            </p14:nvContentPartPr>
            <p14:xfrm>
              <a:off x="6433820" y="2752725"/>
              <a:ext cx="176530" cy="285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12"/>
            </p:blipFill>
            <p:spPr>
              <a:xfrm>
                <a:off x="6433820" y="2752725"/>
                <a:ext cx="1765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1" name="墨迹 20"/>
              <p14:cNvContentPartPr/>
              <p14:nvPr/>
            </p14:nvContentPartPr>
            <p14:xfrm>
              <a:off x="6610350" y="2795270"/>
              <a:ext cx="228600" cy="431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14"/>
            </p:blipFill>
            <p:spPr>
              <a:xfrm>
                <a:off x="6610350" y="2795270"/>
                <a:ext cx="22860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2" name="墨迹 21"/>
              <p14:cNvContentPartPr/>
              <p14:nvPr/>
            </p14:nvContentPartPr>
            <p14:xfrm>
              <a:off x="6715125" y="2738120"/>
              <a:ext cx="99695" cy="2571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16"/>
            </p:blipFill>
            <p:spPr>
              <a:xfrm>
                <a:off x="6715125" y="2738120"/>
                <a:ext cx="9969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3" name="墨迹 22"/>
              <p14:cNvContentPartPr/>
              <p14:nvPr/>
            </p14:nvContentPartPr>
            <p14:xfrm>
              <a:off x="6877050" y="2785745"/>
              <a:ext cx="228600" cy="13843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18"/>
            </p:blipFill>
            <p:spPr>
              <a:xfrm>
                <a:off x="6877050" y="2785745"/>
                <a:ext cx="228600" cy="138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4" name="墨迹 23"/>
              <p14:cNvContentPartPr/>
              <p14:nvPr/>
            </p14:nvContentPartPr>
            <p14:xfrm>
              <a:off x="7134225" y="2628900"/>
              <a:ext cx="114300" cy="3524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0"/>
            </p:blipFill>
            <p:spPr>
              <a:xfrm>
                <a:off x="7134225" y="2628900"/>
                <a:ext cx="11430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5" name="墨迹 24"/>
              <p14:cNvContentPartPr/>
              <p14:nvPr/>
            </p14:nvContentPartPr>
            <p14:xfrm>
              <a:off x="3623945" y="4162425"/>
              <a:ext cx="257175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2"/>
            </p:blipFill>
            <p:spPr>
              <a:xfrm>
                <a:off x="3623945" y="4162425"/>
                <a:ext cx="2571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6" name="墨迹 25"/>
              <p14:cNvContentPartPr/>
              <p14:nvPr/>
            </p14:nvContentPartPr>
            <p14:xfrm>
              <a:off x="3862070" y="3676650"/>
              <a:ext cx="295275" cy="2000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4"/>
            </p:blipFill>
            <p:spPr>
              <a:xfrm>
                <a:off x="3862070" y="3676650"/>
                <a:ext cx="29527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7" name="墨迹 26"/>
              <p14:cNvContentPartPr/>
              <p14:nvPr/>
            </p14:nvContentPartPr>
            <p14:xfrm>
              <a:off x="1143000" y="4391025"/>
              <a:ext cx="428625" cy="666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6"/>
            </p:blipFill>
            <p:spPr>
              <a:xfrm>
                <a:off x="1143000" y="4391025"/>
                <a:ext cx="42862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8" name="墨迹 27"/>
              <p14:cNvContentPartPr/>
              <p14:nvPr/>
            </p14:nvContentPartPr>
            <p14:xfrm>
              <a:off x="4371975" y="4385945"/>
              <a:ext cx="714375" cy="666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8"/>
            </p:blipFill>
            <p:spPr>
              <a:xfrm>
                <a:off x="4371975" y="4385945"/>
                <a:ext cx="71437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6290945" y="4400550"/>
              <a:ext cx="728980" cy="38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30"/>
            </p:blipFill>
            <p:spPr>
              <a:xfrm>
                <a:off x="6290945" y="4400550"/>
                <a:ext cx="72898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0" name="墨迹 29"/>
              <p14:cNvContentPartPr/>
              <p14:nvPr/>
            </p14:nvContentPartPr>
            <p14:xfrm>
              <a:off x="7357745" y="4095750"/>
              <a:ext cx="100330" cy="22352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32"/>
            </p:blipFill>
            <p:spPr>
              <a:xfrm>
                <a:off x="7357745" y="4095750"/>
                <a:ext cx="1003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墨迹 30"/>
              <p14:cNvContentPartPr/>
              <p14:nvPr/>
            </p14:nvContentPartPr>
            <p14:xfrm>
              <a:off x="7534275" y="4086225"/>
              <a:ext cx="360" cy="3302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34"/>
            </p:blipFill>
            <p:spPr>
              <a:xfrm>
                <a:off x="7534275" y="4086225"/>
                <a:ext cx="36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2" name="墨迹 31"/>
              <p14:cNvContentPartPr/>
              <p14:nvPr/>
            </p14:nvContentPartPr>
            <p14:xfrm>
              <a:off x="7543800" y="4219575"/>
              <a:ext cx="360" cy="6159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6"/>
            </p:blipFill>
            <p:spPr>
              <a:xfrm>
                <a:off x="7543800" y="4219575"/>
                <a:ext cx="360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3" name="墨迹 32"/>
              <p14:cNvContentPartPr/>
              <p14:nvPr/>
            </p14:nvContentPartPr>
            <p14:xfrm>
              <a:off x="7576820" y="4105275"/>
              <a:ext cx="90805" cy="16637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38"/>
            </p:blipFill>
            <p:spPr>
              <a:xfrm>
                <a:off x="7576820" y="4105275"/>
                <a:ext cx="90805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4" name="墨迹 33"/>
              <p14:cNvContentPartPr/>
              <p14:nvPr/>
            </p14:nvContentPartPr>
            <p14:xfrm>
              <a:off x="7715250" y="4048125"/>
              <a:ext cx="9525" cy="285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0"/>
            </p:blipFill>
            <p:spPr>
              <a:xfrm>
                <a:off x="7715250" y="4048125"/>
                <a:ext cx="95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5" name="墨迹 34"/>
              <p14:cNvContentPartPr/>
              <p14:nvPr/>
            </p14:nvContentPartPr>
            <p14:xfrm>
              <a:off x="7767320" y="4200525"/>
              <a:ext cx="5080" cy="10922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2"/>
            </p:blipFill>
            <p:spPr>
              <a:xfrm>
                <a:off x="7767320" y="4200525"/>
                <a:ext cx="5080" cy="109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6" name="墨迹 35"/>
              <p14:cNvContentPartPr/>
              <p14:nvPr/>
            </p14:nvContentPartPr>
            <p14:xfrm>
              <a:off x="7776845" y="4081145"/>
              <a:ext cx="176530" cy="431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4"/>
            </p:blipFill>
            <p:spPr>
              <a:xfrm>
                <a:off x="7776845" y="4081145"/>
                <a:ext cx="17653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7" name="墨迹 36"/>
              <p14:cNvContentPartPr/>
              <p14:nvPr/>
            </p14:nvContentPartPr>
            <p14:xfrm>
              <a:off x="7900670" y="4019550"/>
              <a:ext cx="71755" cy="266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6"/>
            </p:blipFill>
            <p:spPr>
              <a:xfrm>
                <a:off x="7900670" y="4019550"/>
                <a:ext cx="7175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8" name="墨迹 37"/>
              <p14:cNvContentPartPr/>
              <p14:nvPr/>
            </p14:nvContentPartPr>
            <p14:xfrm>
              <a:off x="8014970" y="4071620"/>
              <a:ext cx="119380" cy="1428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8"/>
            </p:blipFill>
            <p:spPr>
              <a:xfrm>
                <a:off x="8014970" y="4071620"/>
                <a:ext cx="1193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9" name="墨迹 38"/>
              <p14:cNvContentPartPr/>
              <p14:nvPr/>
            </p14:nvContentPartPr>
            <p14:xfrm>
              <a:off x="8195945" y="3810000"/>
              <a:ext cx="100330" cy="476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50"/>
            </p:blipFill>
            <p:spPr>
              <a:xfrm>
                <a:off x="8195945" y="3810000"/>
                <a:ext cx="100330" cy="47625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3374" y="282575"/>
            <a:ext cx="2418621" cy="635817"/>
            <a:chOff x="10106304" y="139337"/>
            <a:chExt cx="1706873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06304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本章任务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" y="1330325"/>
            <a:ext cx="8754110" cy="40125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97620" y="1004570"/>
            <a:ext cx="301307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要求</a:t>
            </a:r>
            <a:r>
              <a:rPr lang="zh-CN" altLang="en-US" sz="2000"/>
              <a:t>：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（1）设置背景图片，并且撑满整个屏幕。 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（2）标题水平居中，字号大小为 40px，字体为 MicrosoftYaHeiUI-Bold。 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（3）所有段落字体为 20px，行高为字体的 2 倍，首行缩进两个字符，字体为 MicrosoftYaHeiUI。 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zh-CN" altLang="en-US">
                <a:solidFill>
                  <a:schemeClr val="accent5">
                    <a:lumMod val="75000"/>
                    <a:lumOff val="25000"/>
                  </a:schemeClr>
                </a:solidFill>
              </a:rPr>
              <a:t>（4）使用类名选择器，给每段开头的重要词汇设置背景颜色。</a:t>
            </a:r>
            <a:endParaRPr lang="zh-CN" alt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331025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CSS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层叠样式表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20140" y="1452245"/>
            <a:ext cx="947991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b="1"/>
              <a:t>CSS(</a:t>
            </a:r>
            <a:r>
              <a:rPr lang="zh-CN" altLang="en-US" b="1"/>
              <a:t>层叠样式表</a:t>
            </a:r>
            <a:r>
              <a:rPr lang="en-US" altLang="zh-CN" b="1"/>
              <a:t>)</a:t>
            </a:r>
            <a:r>
              <a:rPr lang="zh-CN" altLang="en-US"/>
              <a:t>：</a:t>
            </a:r>
            <a:r>
              <a:rPr lang="en-US" altLang="zh-CN"/>
              <a:t>CSS</a:t>
            </a:r>
            <a:r>
              <a:rPr lang="zh-CN" altLang="en-US"/>
              <a:t>通过为网页创建样式表，对网页进行装饰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altLang="en-US" b="1"/>
              <a:t>层叠</a:t>
            </a:r>
            <a:r>
              <a:rPr lang="zh-CN" altLang="en-US"/>
              <a:t>：将整个网页想象成一层一层的结构，层次高的覆盖层次低的，我们看到的是最上层的样式。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举例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先设置长方形为黑色，再设置它的背景颜色为黄色。这时，后设置的样式在上面，我们看到矩形为黄色。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可以为网页的各个层次设置样式。</a:t>
            </a:r>
            <a:r>
              <a:rPr lang="en-US" altLang="zh-CN"/>
              <a:t>z-index:num</a:t>
            </a:r>
            <a:r>
              <a:rPr lang="zh-CN" altLang="en-US"/>
              <a:t>可以控制元素的层级。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73395" y="3803015"/>
            <a:ext cx="3063240" cy="148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73395" y="3803015"/>
            <a:ext cx="3063240" cy="1489710"/>
          </a:xfrm>
          <a:prstGeom prst="rect">
            <a:avLst/>
          </a:prstGeom>
          <a:solidFill>
            <a:srgbClr val="F7D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4248785"/>
            <a:ext cx="4111625" cy="104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534987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在HTML文档中引入CSS的3种常用方法</a:t>
              </a:r>
              <a:endPara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27430" y="1078230"/>
            <a:ext cx="9479915" cy="5462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内联样式：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使用元素的style属性直接在</a:t>
            </a:r>
            <a:r>
              <a:rPr lang="zh-CN" altLang="en-US" u="sng">
                <a:solidFill>
                  <a:schemeClr val="tx1"/>
                </a:solidFill>
              </a:rPr>
              <a:t>开始标签</a:t>
            </a:r>
            <a:r>
              <a:rPr lang="zh-CN" altLang="en-US"/>
              <a:t>内添加样式。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style属性可以包含任何CSS属性，style属性中有多个CSS属性的时候，要用分号隔开。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只对当前标签起作用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内联样式不方便复用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结构和样式没实现分离，不推荐使用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C00000"/>
                </a:solidFill>
              </a:rPr>
              <a:t>根据</a:t>
            </a:r>
            <a:r>
              <a:rPr lang="en-US" altLang="zh-CN">
                <a:solidFill>
                  <a:srgbClr val="C00000"/>
                </a:solidFill>
              </a:rPr>
              <a:t>w3</a:t>
            </a:r>
            <a:r>
              <a:rPr lang="zh-CN" altLang="en-US">
                <a:solidFill>
                  <a:srgbClr val="C00000"/>
                </a:solidFill>
              </a:rPr>
              <a:t>标准，一个设计优良的网页，应该实现结构、样式、行为分离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/>
              <a:t>例如：</a:t>
            </a:r>
            <a:endParaRPr sz="2000"/>
          </a:p>
          <a:p>
            <a:endParaRPr sz="2000"/>
          </a:p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095" y="4752340"/>
            <a:ext cx="6859905" cy="74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6790" y="418465"/>
            <a:ext cx="947991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、内部样式表</a:t>
            </a:r>
            <a:endParaRPr sz="200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cs typeface="+mn-ea"/>
              </a:rPr>
              <a:t>在</a:t>
            </a:r>
            <a:r>
              <a:rPr lang="en-US" altLang="zh-CN">
                <a:latin typeface="+mn-ea"/>
                <a:cs typeface="+mn-ea"/>
              </a:rPr>
              <a:t>&lt;head&gt;</a:t>
            </a:r>
            <a:r>
              <a:rPr lang="zh-CN" altLang="en-US">
                <a:latin typeface="+mn-ea"/>
                <a:cs typeface="+mn-ea"/>
              </a:rPr>
              <a:t>元素中新建</a:t>
            </a:r>
            <a:r>
              <a:rPr lang="en-US" altLang="zh-CN">
                <a:latin typeface="+mn-ea"/>
                <a:cs typeface="+mn-ea"/>
              </a:rPr>
              <a:t>&lt;style&gt;</a:t>
            </a:r>
            <a:r>
              <a:rPr lang="zh-CN" altLang="en-US">
                <a:latin typeface="+mn-ea"/>
                <a:cs typeface="+mn-ea"/>
              </a:rPr>
              <a:t>元素，样式写在</a:t>
            </a:r>
            <a:r>
              <a:rPr lang="en-US" altLang="zh-CN">
                <a:latin typeface="+mn-ea"/>
                <a:cs typeface="+mn-ea"/>
              </a:rPr>
              <a:t>&lt;style&gt;</a:t>
            </a:r>
            <a:r>
              <a:rPr lang="zh-CN" altLang="en-US">
                <a:latin typeface="+mn-ea"/>
                <a:cs typeface="+mn-ea"/>
              </a:rPr>
              <a:t>元素中，通过选择器选择元素。</a:t>
            </a:r>
            <a:endParaRPr lang="zh-CN" altLang="en-US">
              <a:latin typeface="+mn-ea"/>
              <a:cs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cs typeface="+mn-ea"/>
                <a:sym typeface="+mn-ea"/>
              </a:rPr>
              <a:t>只作用于当前页面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>
                <a:latin typeface="+mn-ea"/>
                <a:cs typeface="+mn-ea"/>
                <a:sym typeface="+mn-ea"/>
              </a:rPr>
              <a:t>结构和样式实现了分离，推荐使用</a:t>
            </a:r>
            <a:endParaRPr sz="2000">
              <a:latin typeface="+mn-ea"/>
              <a:cs typeface="+mn-ea"/>
            </a:endParaRPr>
          </a:p>
          <a:p>
            <a:endParaRPr lang="en-US" altLang="zh-CN" sz="2000"/>
          </a:p>
          <a:p>
            <a:endParaRPr lang="en-US" altLang="zh-CN" sz="2000"/>
          </a:p>
          <a:p>
            <a:endParaRPr sz="2000"/>
          </a:p>
          <a:p>
            <a:r>
              <a:rPr lang="zh-CN"/>
              <a:t>例如：</a:t>
            </a:r>
            <a:endParaRPr sz="2000"/>
          </a:p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3128645"/>
            <a:ext cx="6229350" cy="27482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20340" y="4300220"/>
            <a:ext cx="2772410" cy="136715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550" y="381635"/>
            <a:ext cx="947991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、</a:t>
            </a:r>
            <a:r>
              <a:rPr lang="zh-CN" altLang="en-US" b="1">
                <a:latin typeface="+mn-ea"/>
                <a:sym typeface="+mn-ea"/>
              </a:rPr>
              <a:t>外</a:t>
            </a:r>
            <a:r>
              <a:rPr b="1">
                <a:latin typeface="+mn-ea"/>
                <a:sym typeface="+mn-ea"/>
              </a:rPr>
              <a:t>部样式表</a:t>
            </a:r>
            <a:endParaRPr sz="200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将样式编写在外部</a:t>
            </a:r>
            <a:r>
              <a:rPr lang="en-US" altLang="zh-CN"/>
              <a:t>CSS</a:t>
            </a:r>
            <a:r>
              <a:rPr lang="zh-CN" altLang="en-US"/>
              <a:t>文件中，通过</a:t>
            </a:r>
            <a:r>
              <a:rPr lang="en-US" altLang="zh-CN"/>
              <a:t>&lt;link&gt;</a:t>
            </a:r>
            <a:r>
              <a:rPr lang="zh-CN" altLang="en-US"/>
              <a:t>标签引入到当前页面中。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完全使结构和样式分离，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最推荐使用</a:t>
            </a:r>
            <a:endParaRPr lang="zh-CN" altLang="en-US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>
                <a:sym typeface="+mn-ea"/>
              </a:rPr>
              <a:t>样式表可以在不同</a:t>
            </a:r>
            <a:r>
              <a:rPr lang="en-US" altLang="zh-CN" sz="1800">
                <a:sym typeface="+mn-ea"/>
              </a:rPr>
              <a:t>html</a:t>
            </a:r>
            <a:r>
              <a:rPr lang="zh-CN" altLang="en-US" sz="1800">
                <a:sym typeface="+mn-ea"/>
              </a:rPr>
              <a:t>页面中进行使用，实现了最大限度的复用。</a:t>
            </a:r>
            <a:endParaRPr sz="2000"/>
          </a:p>
          <a:p>
            <a:endParaRPr lang="en-US" altLang="zh-CN" sz="2000"/>
          </a:p>
          <a:p>
            <a:endParaRPr lang="en-US" altLang="zh-CN" sz="2000"/>
          </a:p>
          <a:p>
            <a:endParaRPr sz="2000"/>
          </a:p>
          <a:p>
            <a:r>
              <a:rPr lang="zh-CN"/>
              <a:t>例如：</a:t>
            </a:r>
            <a:endParaRPr sz="2000"/>
          </a:p>
          <a:p>
            <a:endParaRPr sz="2000"/>
          </a:p>
          <a:p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239" r="-228"/>
          <a:stretch>
            <a:fillRect/>
          </a:stretch>
        </p:blipFill>
        <p:spPr>
          <a:xfrm>
            <a:off x="2109470" y="2455545"/>
            <a:ext cx="2966720" cy="243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1257"/>
          <a:stretch>
            <a:fillRect/>
          </a:stretch>
        </p:blipFill>
        <p:spPr>
          <a:xfrm>
            <a:off x="5800090" y="2455545"/>
            <a:ext cx="3142615" cy="2014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078"/>
          <a:stretch>
            <a:fillRect/>
          </a:stretch>
        </p:blipFill>
        <p:spPr>
          <a:xfrm>
            <a:off x="2109470" y="5356860"/>
            <a:ext cx="6661150" cy="1338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9875" y="6139180"/>
            <a:ext cx="4849495" cy="343535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6615" y="447675"/>
            <a:ext cx="947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r>
              <a:rPr lang="zh-CN" altLang="en-US"/>
              <a:t>、</a:t>
            </a:r>
            <a:r>
              <a:rPr lang="zh-CN" altLang="en-US" b="1"/>
              <a:t>样式优先级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010920" y="923290"/>
            <a:ext cx="804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行内样式&gt;内部样式&gt;外部样式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577340"/>
            <a:ext cx="5530850" cy="430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2185" y="322580"/>
            <a:ext cx="2059305" cy="635635"/>
            <a:chOff x="10123715" y="139337"/>
            <a:chExt cx="1689462" cy="635727"/>
          </a:xfrm>
        </p:grpSpPr>
        <p:sp>
          <p:nvSpPr>
            <p:cNvPr id="5" name="矩形 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141258" y="304619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CSS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语法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97915" y="1098550"/>
            <a:ext cx="947991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 b="1"/>
              <a:t>CSS语句：</a:t>
            </a: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zh-CN" altLang="en-US"/>
              <a:t>通过选择器可以选出页面中指定的元素，选择器有多种类型。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声明块中的语句应用到选择器选中的元素上。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b="1"/>
              <a:t>声明块：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一条声明由两个主要的部分构成：选择器和声明块。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声明块由一条或多条声明组成</a:t>
            </a:r>
            <a:r>
              <a:rPr lang="zh-CN" altLang="en-US">
                <a:sym typeface="+mn-ea"/>
              </a:rPr>
              <a:t>，每条声明由一个属性和一个值组成。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每个属性有一个值，属性和值被冒号分开。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当声明块中不止有一条声明时，一定要在每条声明后面加上分号</a:t>
            </a:r>
            <a:r>
              <a:rPr lang="zh-CN" altLang="en-US"/>
              <a:t>。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  <p:pic>
        <p:nvPicPr>
          <p:cNvPr id="12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0" y="2571115"/>
            <a:ext cx="5029835" cy="1715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3300" y="418465"/>
            <a:ext cx="947991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 b="1">
                <a:sym typeface="+mn-ea"/>
              </a:rPr>
              <a:t>CSS注释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只要在CSS代码的首尾加上/*和*/，</a:t>
            </a:r>
            <a:endParaRPr lang="en-US" altLang="zh-CN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就可以把符号之间的CSS代码注释掉</a:t>
            </a:r>
            <a:r>
              <a:rPr lang="zh-CN" altLang="en-US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2237105"/>
            <a:ext cx="3357880" cy="1513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95" y="2037715"/>
            <a:ext cx="3170555" cy="288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6845</Words>
  <Application>WPS 演示</Application>
  <PresentationFormat>宽屏</PresentationFormat>
  <Paragraphs>478</Paragraphs>
  <Slides>29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FZHei-B01S</vt:lpstr>
      <vt:lpstr>Wingdings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XH</cp:lastModifiedBy>
  <cp:revision>131</cp:revision>
  <dcterms:created xsi:type="dcterms:W3CDTF">2017-08-18T03:02:00Z</dcterms:created>
  <dcterms:modified xsi:type="dcterms:W3CDTF">2019-12-25T01:31:25Z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