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11407" r:id="rId5"/>
    <p:sldId id="11427" r:id="rId6"/>
    <p:sldId id="11412" r:id="rId7"/>
    <p:sldId id="11409" r:id="rId8"/>
    <p:sldId id="11424" r:id="rId9"/>
    <p:sldId id="11410" r:id="rId10"/>
    <p:sldId id="11423" r:id="rId11"/>
    <p:sldId id="11425" r:id="rId12"/>
    <p:sldId id="11413" r:id="rId13"/>
    <p:sldId id="11414" r:id="rId14"/>
    <p:sldId id="11411" r:id="rId15"/>
    <p:sldId id="11442" r:id="rId16"/>
    <p:sldId id="11416" r:id="rId17"/>
    <p:sldId id="11450" r:id="rId18"/>
    <p:sldId id="11418" r:id="rId19"/>
    <p:sldId id="11421" r:id="rId20"/>
    <p:sldId id="1142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7E2"/>
    <a:srgbClr val="40A8C0"/>
    <a:srgbClr val="3894AA"/>
    <a:srgbClr val="235D6B"/>
    <a:srgbClr val="256371"/>
    <a:srgbClr val="34899D"/>
    <a:srgbClr val="CAE7EE"/>
    <a:srgbClr val="69BACD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6"/>
      </p:cViewPr>
      <p:guideLst>
        <p:guide orient="horz" pos="2092"/>
        <p:guide pos="3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tags" Target="../tags/tag3.xml"/><Relationship Id="rId4" Type="http://schemas.openxmlformats.org/officeDocument/2006/relationships/image" Target="../media/image5.GIF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15235" y="4575810"/>
            <a:ext cx="7386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HTML5 语法和基础标签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16471" y="5334391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67" y="1245955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730" y="1109345"/>
            <a:ext cx="5008880" cy="432117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72185" y="322580"/>
            <a:ext cx="2371725" cy="644525"/>
            <a:chOff x="10123715" y="139337"/>
            <a:chExt cx="1689462" cy="644434"/>
          </a:xfrm>
        </p:grpSpPr>
        <p:sp>
          <p:nvSpPr>
            <p:cNvPr id="19" name="矩形 18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、元素嵌套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1558290"/>
            <a:ext cx="6319520" cy="342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0285" y="1369695"/>
            <a:ext cx="9479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正确的嵌套：&lt;p&gt;一起进入&lt;em&gt;HTML乐园&lt;/em&gt;&lt;/p&gt;</a:t>
            </a:r>
            <a:endParaRPr lang="zh-CN" altLang="en-US" sz="2000"/>
          </a:p>
        </p:txBody>
      </p:sp>
      <p:pic>
        <p:nvPicPr>
          <p:cNvPr id="8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968" y="1711643"/>
            <a:ext cx="3190875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10285" y="3893185"/>
            <a:ext cx="838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错误的嵌套：&lt;p&gt;一起进入&lt;em&gt;HTML乐园&lt;/p&gt;&lt;/em&gt;</a:t>
            </a:r>
            <a:endParaRPr lang="zh-CN" altLang="en-US"/>
          </a:p>
        </p:txBody>
      </p:sp>
      <p:pic>
        <p:nvPicPr>
          <p:cNvPr id="89" name="图片 11"/>
          <p:cNvPicPr>
            <a:picLocks noChangeAspect="1"/>
          </p:cNvPicPr>
          <p:nvPr/>
        </p:nvPicPr>
        <p:blipFill>
          <a:blip r:embed="rId2"/>
          <a:srcRect b="12034"/>
          <a:stretch>
            <a:fillRect/>
          </a:stretch>
        </p:blipFill>
        <p:spPr>
          <a:xfrm>
            <a:off x="1010285" y="4261485"/>
            <a:ext cx="4429125" cy="2279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10285" y="648970"/>
            <a:ext cx="947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!</a:t>
            </a:r>
            <a:r>
              <a:rPr lang="zh-CN" altLang="en-US" sz="2400" b="1">
                <a:sym typeface="+mn-ea"/>
              </a:rPr>
              <a:t>元素不可以进行交叉嵌套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994025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5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、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基础标签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67105" y="1419860"/>
            <a:ext cx="102882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1</a:t>
            </a:r>
            <a:r>
              <a:rPr lang="zh-CN" altLang="en-US" sz="2000" b="1"/>
              <a:t>、</a:t>
            </a:r>
            <a:r>
              <a:rPr lang="en-US" altLang="zh-CN" sz="2000" b="1"/>
              <a:t>&lt;h1&gt; -- &lt;h6&gt;</a:t>
            </a:r>
            <a:r>
              <a:rPr lang="zh-CN" altLang="en-US" sz="2000" b="1"/>
              <a:t>标签</a:t>
            </a:r>
            <a:endParaRPr lang="zh-CN" altLang="en-US" sz="2000" b="1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用户可以通过标题快速浏览网页，所以用标题呈现文档结构是很重要的。</a:t>
            </a:r>
            <a:endParaRPr lang="zh-CN" altLang="en-US"/>
          </a:p>
          <a:p>
            <a:r>
              <a:rPr lang="zh-CN" altLang="en-US"/>
              <a:t> 按照标题的级别，将&lt;h1&gt;用作最重要的主标题，将&lt;h2&gt;用作次重要的标题，依此类推至&lt;h6&gt;。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h1标签很重要，可以影响到网页在搜索引擎中的排名，只能使用一次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P</a:t>
            </a:r>
            <a:r>
              <a:rPr lang="zh-CN" altLang="en-US" b="1"/>
              <a:t>标签</a:t>
            </a:r>
            <a:endParaRPr lang="zh-CN" altLang="en-US"/>
          </a:p>
          <a:p>
            <a:r>
              <a:rPr lang="zh-CN" altLang="en-US"/>
              <a:t>      p标签标记了一个段落</a:t>
            </a:r>
            <a:endParaRPr lang="zh-CN" altLang="en-US"/>
          </a:p>
          <a:p>
            <a:r>
              <a:rPr lang="en-US" altLang="zh-CN"/>
              <a:t>      浏览器不认识回车、换行、以及大多数空格 都以一个空格的形式展示在页面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3</a:t>
            </a:r>
            <a:r>
              <a:rPr lang="zh-CN" altLang="en-US" b="1"/>
              <a:t>、br标签</a:t>
            </a:r>
            <a:r>
              <a:rPr lang="zh-CN" altLang="en-US"/>
              <a:t>        换行    没有结束标签，也没有内容，称为空标签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/>
              <a:t>   </a:t>
            </a:r>
            <a:r>
              <a:rPr lang="en-US" altLang="zh-CN" b="1"/>
              <a:t>hr</a:t>
            </a:r>
            <a:r>
              <a:rPr lang="zh-CN" altLang="en-US" b="1"/>
              <a:t>标签</a:t>
            </a:r>
            <a:r>
              <a:rPr lang="zh-CN" altLang="en-US"/>
              <a:t>        横线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994025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6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、文本格式化标签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67105" y="1419860"/>
            <a:ext cx="10288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1205" y="1292225"/>
            <a:ext cx="10695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文本格式化标签可以实现文本的不同样式和意义。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380" y="1889760"/>
            <a:ext cx="52349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&lt;strong&gt; 定义加重语气</a:t>
            </a:r>
            <a:endParaRPr lang="zh-CN" altLang="en-US"/>
          </a:p>
          <a:p>
            <a:r>
              <a:rPr lang="zh-CN" altLang="en-US"/>
              <a:t>&lt;em&gt; 定义着重文字 </a:t>
            </a:r>
            <a:endParaRPr lang="zh-CN" altLang="en-US"/>
          </a:p>
          <a:p>
            <a:r>
              <a:rPr lang="zh-CN" altLang="en-US">
                <a:sym typeface="+mn-ea"/>
              </a:rPr>
              <a:t> &lt;sub&gt; 定义下标字</a:t>
            </a:r>
            <a:endParaRPr lang="zh-CN" altLang="en-US"/>
          </a:p>
          <a:p>
            <a:r>
              <a:rPr lang="zh-CN" altLang="en-US"/>
              <a:t>&lt;sup&gt; 定义上标字</a:t>
            </a:r>
            <a:endParaRPr lang="zh-CN" altLang="en-US"/>
          </a:p>
          <a:p>
            <a:r>
              <a:rPr lang="zh-CN" altLang="en-US">
                <a:sym typeface="+mn-ea"/>
              </a:rPr>
              <a:t>&lt;b&gt; 定义粗体文本</a:t>
            </a:r>
            <a:endParaRPr lang="zh-CN" altLang="en-US"/>
          </a:p>
          <a:p>
            <a:r>
              <a:rPr lang="zh-CN" altLang="en-US"/>
              <a:t>&lt;i&gt; 定义斜体字 </a:t>
            </a:r>
            <a:endParaRPr lang="zh-CN" altLang="en-US"/>
          </a:p>
          <a:p>
            <a:r>
              <a:rPr lang="zh-CN" altLang="en-US">
                <a:sym typeface="+mn-ea"/>
              </a:rPr>
              <a:t>&lt;big&gt; 定义大号字</a:t>
            </a:r>
            <a:endParaRPr lang="zh-CN" altLang="en-US"/>
          </a:p>
          <a:p>
            <a:r>
              <a:rPr lang="zh-CN" altLang="en-US">
                <a:sym typeface="+mn-ea"/>
              </a:rPr>
              <a:t>&lt;small&gt; 定义小号字 </a:t>
            </a:r>
            <a:endParaRPr lang="zh-CN" altLang="en-US"/>
          </a:p>
          <a:p>
            <a:r>
              <a:rPr lang="zh-CN" altLang="en-US"/>
              <a:t>&lt;ins&gt; 定义插入字</a:t>
            </a:r>
            <a:endParaRPr lang="zh-CN" altLang="en-US"/>
          </a:p>
          <a:p>
            <a:r>
              <a:rPr lang="zh-CN" altLang="en-US"/>
              <a:t>&lt;del&gt; 定义删除字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393950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超链接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72185" y="1147445"/>
            <a:ext cx="1028827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1</a:t>
            </a:r>
            <a:r>
              <a:rPr lang="zh-CN" altLang="en-US" sz="2000" b="1"/>
              <a:t>、超链接</a:t>
            </a:r>
            <a:endParaRPr lang="zh-CN" altLang="en-US" sz="2000" b="1"/>
          </a:p>
          <a:p>
            <a:r>
              <a:rPr lang="zh-CN" altLang="en-US" sz="2000" b="1"/>
              <a:t>   </a:t>
            </a:r>
            <a:r>
              <a:rPr lang="zh-CN" altLang="en-US" sz="1800"/>
              <a:t>所谓超链接，是指从一个网页指向一个目标的连接关系。这个目标可以是另一个网页， 也可以是相同网页上的不同位置，还可以是一个图片，一个电子邮件地址，一个文件， 甚至是一个应用程序。</a:t>
            </a:r>
            <a:endParaRPr lang="zh-CN" altLang="en-US" sz="2000" b="1"/>
          </a:p>
          <a:p>
            <a:endParaRPr lang="zh-CN" altLang="en-US" sz="2000" b="1"/>
          </a:p>
          <a:p>
            <a:endParaRPr lang="en-US" altLang="zh-CN" sz="2000" b="1"/>
          </a:p>
          <a:p>
            <a:r>
              <a:rPr lang="en-US" altLang="zh-CN" sz="2000" b="1"/>
              <a:t>2</a:t>
            </a:r>
            <a:r>
              <a:rPr lang="zh-CN" altLang="en-US" sz="2000" b="1"/>
              <a:t>、属性</a:t>
            </a:r>
            <a:endParaRPr lang="zh-CN" altLang="en-US" sz="2000" b="1"/>
          </a:p>
          <a:p>
            <a:endParaRPr lang="zh-CN" altLang="en-US" sz="2000" b="1"/>
          </a:p>
        </p:txBody>
      </p:sp>
      <p:graphicFrame>
        <p:nvGraphicFramePr>
          <p:cNvPr id="2" name="表格 1"/>
          <p:cNvGraphicFramePr/>
          <p:nvPr/>
        </p:nvGraphicFramePr>
        <p:xfrm>
          <a:off x="2195195" y="2452370"/>
          <a:ext cx="6359525" cy="1754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820"/>
                <a:gridCol w="1231900"/>
                <a:gridCol w="4027805"/>
              </a:tblGrid>
              <a:tr h="416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属性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href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URL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规定链接指向的页面的URL，可以是任何有效文档的相对或绝对路径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900B09"/>
                          </a:solidFill>
                          <a:latin typeface="Verdana" panose="020B0604030504040204" charset="0"/>
                          <a:ea typeface="Verdana" panose="020B0604030504040204" charset="0"/>
                          <a:cs typeface="Verdana" panose="020B0604030504040204" charset="0"/>
                        </a:rPr>
                        <a:t>target</a:t>
                      </a:r>
                      <a:endParaRPr lang="en-US" altLang="en-US" sz="1100" b="0">
                        <a:solidFill>
                          <a:srgbClr val="900B09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_blank _parent_self_top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规定在何处打开链接文档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03630" y="4564380"/>
            <a:ext cx="8135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</a:t>
            </a:r>
            <a:r>
              <a:rPr lang="zh-CN" altLang="en-US" b="1"/>
              <a:t>、绝对路径和相对路径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绝对路径：绝对路径是指目录下的绝对位置，直接到达目标位置，通常是从盘符开始的路径。</a:t>
            </a:r>
            <a:endParaRPr lang="zh-CN" altLang="en-US"/>
          </a:p>
          <a:p>
            <a:r>
              <a:rPr lang="zh-CN" altLang="en-US"/>
              <a:t>例子：</a:t>
            </a:r>
            <a:r>
              <a:rPr lang="zh-CN" altLang="en-US"/>
              <a:t>C:\Users\XH\Desktop</a:t>
            </a:r>
            <a:endParaRPr lang="zh-CN" altLang="en-US"/>
          </a:p>
          <a:p>
            <a:r>
              <a:rPr lang="en-US" altLang="zh-CN"/>
              <a:t>	    http://baidu.com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393950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超链接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90600" y="1089660"/>
            <a:ext cx="81356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相对路径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相对路径就是指由这个文件跟其它文件的路径关系。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知识点：</a:t>
            </a:r>
            <a:endParaRPr lang="en-US" altLang="zh-CN"/>
          </a:p>
          <a:p>
            <a:r>
              <a:rPr lang="en-US" altLang="zh-CN"/>
              <a:t>	每使用一次“..”，就上溯一层父目录，如果你想上溯两层父目录，可以写成“../..”</a:t>
            </a:r>
            <a:endParaRPr lang="en-US" altLang="zh-CN"/>
          </a:p>
          <a:p>
            <a:r>
              <a:rPr lang="en-US" altLang="zh-CN"/>
              <a:t>	请严格地使用HTML语言中的符号，所有字符应该是英文字符，不可以用“\”来代替“/”。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846705" y="620776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815330" y="4121150"/>
            <a:ext cx="5434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在文件</a:t>
            </a:r>
            <a:r>
              <a:rPr lang="en-US" altLang="zh-CN"/>
              <a:t>1</a:t>
            </a:r>
            <a:r>
              <a:rPr lang="zh-CN" altLang="en-US"/>
              <a:t>中写出文件</a:t>
            </a:r>
            <a:r>
              <a:rPr lang="en-US" altLang="zh-CN"/>
              <a:t>2</a:t>
            </a:r>
            <a:r>
              <a:rPr lang="zh-CN" altLang="en-US"/>
              <a:t>的相对路径：文件</a:t>
            </a:r>
            <a:r>
              <a:rPr lang="en-US" altLang="zh-CN"/>
              <a:t>2.html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在文件</a:t>
            </a:r>
            <a:r>
              <a:rPr lang="en-US" altLang="zh-CN"/>
              <a:t>1</a:t>
            </a:r>
            <a:r>
              <a:rPr lang="zh-CN" altLang="en-US"/>
              <a:t>中写出文件</a:t>
            </a:r>
            <a:r>
              <a:rPr lang="en-US" altLang="zh-CN"/>
              <a:t>3</a:t>
            </a:r>
            <a:r>
              <a:rPr lang="zh-CN" altLang="en-US"/>
              <a:t>的相对路径：</a:t>
            </a:r>
            <a:endParaRPr lang="zh-CN" altLang="en-US"/>
          </a:p>
          <a:p>
            <a:r>
              <a:rPr lang="en-US" altLang="zh-CN"/>
              <a:t>						../../</a:t>
            </a:r>
            <a:r>
              <a:rPr lang="zh-CN" altLang="en-US"/>
              <a:t>文件夹</a:t>
            </a:r>
            <a:r>
              <a:rPr lang="en-US" altLang="zh-CN"/>
              <a:t>2/</a:t>
            </a:r>
            <a:r>
              <a:rPr lang="zh-CN" altLang="en-US"/>
              <a:t>文件</a:t>
            </a:r>
            <a:r>
              <a:rPr lang="en-US" altLang="zh-CN"/>
              <a:t>3.html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l="14730" t="6824"/>
          <a:stretch>
            <a:fillRect/>
          </a:stretch>
        </p:blipFill>
        <p:spPr>
          <a:xfrm>
            <a:off x="990600" y="3593465"/>
            <a:ext cx="4266565" cy="252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393950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习题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90600" y="1444625"/>
            <a:ext cx="81356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（1）以文件夹1为根目录，请写出图2-23中所有文件的绝对路径。</a:t>
            </a:r>
            <a:endParaRPr lang="zh-CN" altLang="en-US"/>
          </a:p>
          <a:p>
            <a:r>
              <a:rPr lang="zh-CN" altLang="en-US"/>
              <a:t>文件夹</a:t>
            </a:r>
            <a:r>
              <a:rPr lang="en-US" altLang="zh-CN"/>
              <a:t>1/</a:t>
            </a:r>
            <a:r>
              <a:rPr lang="zh-CN" altLang="en-US"/>
              <a:t>文件夹</a:t>
            </a:r>
            <a:r>
              <a:rPr lang="en-US" altLang="zh-CN"/>
              <a:t>1.1/</a:t>
            </a:r>
            <a:r>
              <a:rPr lang="zh-CN" altLang="en-US"/>
              <a:t>文件</a:t>
            </a:r>
            <a:r>
              <a:rPr lang="en-US" altLang="zh-CN"/>
              <a:t>1.html</a:t>
            </a:r>
            <a:endParaRPr lang="en-US" altLang="zh-CN"/>
          </a:p>
          <a:p>
            <a:r>
              <a:rPr lang="zh-CN" altLang="en-US"/>
              <a:t>文件</a:t>
            </a:r>
            <a:r>
              <a:rPr lang="en-US" altLang="zh-CN"/>
              <a:t>1/</a:t>
            </a:r>
            <a:r>
              <a:rPr lang="zh-CN" altLang="en-US"/>
              <a:t>文件</a:t>
            </a:r>
            <a:r>
              <a:rPr lang="en-US" altLang="zh-CN"/>
              <a:t>5.html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（2）在文件1.html中，写出文件3.html的绝对路径和相对路径。</a:t>
            </a:r>
            <a:endParaRPr lang="zh-CN" altLang="en-US"/>
          </a:p>
          <a:p>
            <a:r>
              <a:rPr lang="zh-CN" altLang="en-US"/>
              <a:t>文件夹</a:t>
            </a:r>
            <a:r>
              <a:rPr lang="en-US" altLang="zh-CN"/>
              <a:t>1/</a:t>
            </a:r>
            <a:r>
              <a:rPr lang="zh-CN" altLang="en-US"/>
              <a:t>文件夹</a:t>
            </a:r>
            <a:r>
              <a:rPr lang="en-US" altLang="zh-CN"/>
              <a:t>1.2/</a:t>
            </a:r>
            <a:r>
              <a:rPr lang="zh-CN" altLang="en-US"/>
              <a:t>文件</a:t>
            </a:r>
            <a:r>
              <a:rPr lang="en-US" altLang="zh-CN"/>
              <a:t>3.html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../../</a:t>
            </a:r>
            <a:r>
              <a:rPr lang="zh-CN" altLang="en-US"/>
              <a:t>文件夹</a:t>
            </a:r>
            <a:r>
              <a:rPr lang="en-US" altLang="zh-CN"/>
              <a:t>1.2/</a:t>
            </a:r>
            <a:r>
              <a:rPr lang="zh-CN" altLang="en-US"/>
              <a:t>文件</a:t>
            </a:r>
            <a:r>
              <a:rPr lang="en-US" altLang="zh-CN"/>
              <a:t>3.html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（3）在文件5.html中，写出文件3.html的绝对路径和相对路径。</a:t>
            </a:r>
            <a:endParaRPr lang="zh-CN" altLang="en-US"/>
          </a:p>
          <a:p>
            <a:r>
              <a:rPr lang="zh-CN" altLang="en-US">
                <a:sym typeface="+mn-ea"/>
              </a:rPr>
              <a:t>文件夹</a:t>
            </a:r>
            <a:r>
              <a:rPr lang="en-US" altLang="zh-CN">
                <a:sym typeface="+mn-ea"/>
              </a:rPr>
              <a:t>1/</a:t>
            </a:r>
            <a:r>
              <a:rPr lang="zh-CN" altLang="en-US">
                <a:sym typeface="+mn-ea"/>
              </a:rPr>
              <a:t>文件夹</a:t>
            </a:r>
            <a:r>
              <a:rPr lang="en-US" altLang="zh-CN">
                <a:sym typeface="+mn-ea"/>
              </a:rPr>
              <a:t>1.2/</a:t>
            </a:r>
            <a:r>
              <a:rPr lang="zh-CN" altLang="en-US">
                <a:sym typeface="+mn-ea"/>
              </a:rPr>
              <a:t>文件</a:t>
            </a:r>
            <a:r>
              <a:rPr lang="en-US" altLang="zh-CN">
                <a:sym typeface="+mn-ea"/>
              </a:rPr>
              <a:t>3.html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文件夹</a:t>
            </a:r>
            <a:r>
              <a:rPr lang="en-US" altLang="zh-CN"/>
              <a:t>1.2/</a:t>
            </a:r>
            <a:r>
              <a:rPr lang="zh-CN" altLang="en-US"/>
              <a:t>文件</a:t>
            </a:r>
            <a:r>
              <a:rPr lang="en-US" altLang="zh-CN"/>
              <a:t>3.html</a:t>
            </a:r>
            <a:endParaRPr lang="en-US" altLang="zh-CN"/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1"/>
          <a:srcRect t="8374" r="2806"/>
          <a:stretch>
            <a:fillRect/>
          </a:stretch>
        </p:blipFill>
        <p:spPr>
          <a:xfrm>
            <a:off x="7758430" y="1202690"/>
            <a:ext cx="4469130" cy="3241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90805"/>
            <a:ext cx="2393950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练习题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72185" y="866775"/>
            <a:ext cx="9944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一、填空题</a:t>
            </a:r>
            <a:endParaRPr lang="zh-CN" altLang="en-US"/>
          </a:p>
          <a:p>
            <a:r>
              <a:rPr lang="zh-CN" altLang="en-US"/>
              <a:t>1.（</a:t>
            </a:r>
            <a:r>
              <a:rPr lang="en-US" altLang="zh-CN"/>
              <a:t>li</a:t>
            </a:r>
            <a:r>
              <a:rPr lang="zh-CN" altLang="en-US"/>
              <a:t>  ）标签必须直接嵌套于ul、ol中。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二、单选题</a:t>
            </a:r>
            <a:endParaRPr lang="zh-CN" altLang="en-US"/>
          </a:p>
          <a:p>
            <a:r>
              <a:rPr lang="zh-CN" altLang="en-US"/>
              <a:t>1. 选出你认为最合理的定义标题的方法。（  ）</a:t>
            </a:r>
            <a:endParaRPr lang="zh-CN" altLang="en-US"/>
          </a:p>
          <a:p>
            <a:r>
              <a:rPr lang="zh-CN" altLang="en-US"/>
              <a:t>A.&lt;span class=”heading”&gt;文章标题&lt;/span&gt;                       B.&lt;p&gt;&lt;b&gt;文章标题&lt;/b&gt;&lt;/p&gt;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C.&lt;h1&gt;文章标题&lt;/h1&gt;                     </a:t>
            </a:r>
            <a:r>
              <a:rPr lang="zh-CN" altLang="en-US"/>
              <a:t>                                       D.&lt;strong&gt;文章标题&lt;/strong&gt;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2.&lt;br&gt;标签在HTML中的语义为（  ）。</a:t>
            </a:r>
            <a:endParaRPr lang="zh-CN" altLang="en-US"/>
          </a:p>
          <a:p>
            <a:r>
              <a:rPr lang="zh-CN" altLang="en-US"/>
              <a:t>A.</a:t>
            </a:r>
            <a:r>
              <a:rPr lang="zh-CN" altLang="en-US">
                <a:solidFill>
                  <a:srgbClr val="FF0000"/>
                </a:solidFill>
              </a:rPr>
              <a:t>换行</a:t>
            </a: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B.强调	</a:t>
            </a:r>
            <a:endParaRPr lang="zh-CN" altLang="en-US"/>
          </a:p>
          <a:p>
            <a:r>
              <a:rPr lang="zh-CN" altLang="en-US"/>
              <a:t>C.段落	</a:t>
            </a:r>
            <a:endParaRPr lang="zh-CN" altLang="en-US"/>
          </a:p>
          <a:p>
            <a:r>
              <a:rPr lang="zh-CN" altLang="en-US"/>
              <a:t>D.标题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3.以下哪个是无序列表？（ 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A.&lt;UL&gt;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unorder-list</a:t>
            </a:r>
            <a:endParaRPr lang="zh-CN" altLang="en-US"/>
          </a:p>
          <a:p>
            <a:r>
              <a:rPr lang="zh-CN" altLang="en-US">
                <a:sym typeface="+mn-ea"/>
              </a:rPr>
              <a:t>B.&lt;OL&gt; </a:t>
            </a:r>
            <a:endParaRPr lang="zh-CN" altLang="en-US"/>
          </a:p>
          <a:p>
            <a:r>
              <a:rPr lang="zh-CN" altLang="en-US">
                <a:sym typeface="+mn-ea"/>
              </a:rPr>
              <a:t>C.&lt;DIR&gt;</a:t>
            </a:r>
            <a:endParaRPr lang="zh-CN" altLang="en-US"/>
          </a:p>
          <a:p>
            <a:r>
              <a:rPr lang="zh-CN" altLang="en-US">
                <a:sym typeface="+mn-ea"/>
              </a:rPr>
              <a:t>D. &lt;DL&gt;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2325" y="-10795"/>
            <a:ext cx="813562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4. 下面哪一个标符可以用来换行？（  ）</a:t>
            </a:r>
            <a:endParaRPr lang="zh-CN" altLang="en-US"/>
          </a:p>
          <a:p>
            <a:r>
              <a:rPr lang="zh-CN" altLang="en-US">
                <a:sym typeface="+mn-ea"/>
              </a:rPr>
              <a:t>A.&lt;HR&gt;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B.&lt;BR&gt; </a:t>
            </a:r>
            <a:endParaRPr lang="zh-CN" altLang="en-US"/>
          </a:p>
          <a:p>
            <a:r>
              <a:rPr lang="zh-CN" altLang="en-US">
                <a:sym typeface="+mn-ea"/>
              </a:rPr>
              <a:t>C.&lt;TR&gt; </a:t>
            </a:r>
            <a:endParaRPr lang="zh-CN" altLang="en-US"/>
          </a:p>
          <a:p>
            <a:r>
              <a:rPr lang="zh-CN" altLang="en-US">
                <a:sym typeface="+mn-ea"/>
              </a:rPr>
              <a:t>D.&lt;T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&gt;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三、多选题</a:t>
            </a:r>
            <a:endParaRPr lang="zh-CN" altLang="en-US"/>
          </a:p>
          <a:p>
            <a:r>
              <a:rPr lang="zh-CN" altLang="en-US">
                <a:sym typeface="+mn-ea"/>
              </a:rPr>
              <a:t>1.一份标准的HTML文档有哪几个必须的HTML标签？（ 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A.&lt;html&gt;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B.&lt;head&gt;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C.&lt;title&gt;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D.&lt;body&gt;</a:t>
            </a:r>
            <a:endParaRPr lang="zh-CN" altLang="en-US"/>
          </a:p>
          <a:p>
            <a:r>
              <a:rPr lang="zh-CN" altLang="en-US">
                <a:sym typeface="+mn-ea"/>
              </a:rPr>
              <a:t>四、判断题</a:t>
            </a:r>
            <a:endParaRPr lang="zh-CN" altLang="en-US"/>
          </a:p>
          <a:p>
            <a:r>
              <a:rPr lang="zh-CN" altLang="en-US">
                <a:sym typeface="+mn-ea"/>
              </a:rPr>
              <a:t>1.在不涉及样式情况下，页面元素的优先显示与结构摆放顺序无关。（  </a:t>
            </a:r>
            <a:r>
              <a:rPr lang="en-US" altLang="zh-CN">
                <a:sym typeface="+mn-ea"/>
              </a:rPr>
              <a:t>X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2.在不涉及样式情况下，页面元素的优先显示与标签选用无关。（  </a:t>
            </a:r>
            <a:r>
              <a:rPr lang="en-US" altLang="zh-CN">
                <a:sym typeface="+mn-ea"/>
              </a:rPr>
              <a:t>√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五、简答题</a:t>
            </a:r>
            <a:endParaRPr lang="zh-CN" altLang="en-US"/>
          </a:p>
          <a:p>
            <a:r>
              <a:rPr lang="zh-CN" altLang="en-US">
                <a:sym typeface="+mn-ea"/>
              </a:rPr>
              <a:t>1. img的alt和title有哪些不同点？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title  </a:t>
            </a:r>
            <a:r>
              <a:rPr lang="zh-CN" altLang="en-US">
                <a:sym typeface="+mn-ea"/>
              </a:rPr>
              <a:t>提示信息，鼠标移动到元素上即可显示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alt  </a:t>
            </a:r>
            <a:r>
              <a:rPr lang="zh-CN" altLang="en-US">
                <a:sym typeface="+mn-ea"/>
              </a:rPr>
              <a:t>图片的替代文本，在图片地址错误的情况下显示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2. 写出ul、ol、dl三种列表的HTML结构。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8045" y="282575"/>
            <a:ext cx="2393950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章前任务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868045" y="1059180"/>
            <a:ext cx="1949132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2000" b="0"/>
              <a:t>学习HTML中最基础的元素，完成案例中的咖啡馆介绍页面。</a:t>
            </a:r>
            <a:endParaRPr lang="zh-CN" altLang="en-US" sz="2000" b="0"/>
          </a:p>
          <a:p>
            <a:pPr indent="266700"/>
            <a:r>
              <a:rPr lang="zh-CN" altLang="en-US" sz="2000" b="0"/>
              <a:t>要求：（1）单击介绍页面中的“查看菜单”，页面会滚动到右图中菜单置顶的状态。（2）按照右图所示的顺序对咖啡馆菜单进行百分百还原。（3）使用两种浏览器打开咖啡馆介绍页面，检查不同浏览器渲染的页面是否一致。（4）创建一个img文件夹，把所有的图片资料放在一起。</a:t>
            </a:r>
            <a:endParaRPr lang="zh-CN" altLang="en-US" sz="2000"/>
          </a:p>
        </p:txBody>
      </p:sp>
      <p:pic>
        <p:nvPicPr>
          <p:cNvPr id="14" name="图片 14" descr="Image 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510" y="3304540"/>
            <a:ext cx="3772535" cy="3409315"/>
          </a:xfrm>
          <a:prstGeom prst="rect">
            <a:avLst/>
          </a:prstGeom>
          <a:ln>
            <a:solidFill>
              <a:schemeClr val="accent1">
                <a:lumMod val="25000"/>
                <a:lumOff val="75000"/>
              </a:schemeClr>
            </a:solidFill>
          </a:ln>
        </p:spPr>
      </p:pic>
      <p:pic>
        <p:nvPicPr>
          <p:cNvPr id="134" name="图片 134" descr="Image 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5" y="3537268"/>
            <a:ext cx="5267960" cy="2839085"/>
          </a:xfrm>
          <a:prstGeom prst="rect">
            <a:avLst/>
          </a:prstGeom>
          <a:ln>
            <a:solidFill>
              <a:schemeClr val="accent1">
                <a:lumMod val="25000"/>
                <a:lumOff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8045" y="282575"/>
            <a:ext cx="2393950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、网页三大成分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20140" y="1452245"/>
            <a:ext cx="94799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sz="2000"/>
              <a:t>HTML   </a:t>
            </a:r>
            <a:r>
              <a:rPr lang="zh-CN" altLang="en-US" sz="2000"/>
              <a:t>结构</a:t>
            </a:r>
            <a:endParaRPr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CSS   </a:t>
            </a:r>
            <a:r>
              <a:rPr lang="zh-CN" altLang="en-US" sz="2000"/>
              <a:t>样式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JS   </a:t>
            </a:r>
            <a:r>
              <a:rPr lang="zh-CN" altLang="en-US" sz="2000"/>
              <a:t>动态效果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8895" y="1868170"/>
            <a:ext cx="2448560" cy="2445385"/>
          </a:xfrm>
          <a:prstGeom prst="rect">
            <a:avLst/>
          </a:prstGeom>
        </p:spPr>
      </p:pic>
      <p:pic>
        <p:nvPicPr>
          <p:cNvPr id="13" name="图片 12" descr="552ca4a358c542acf06226f76ac66e0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23375" y="2000250"/>
            <a:ext cx="2721610" cy="1905000"/>
          </a:xfrm>
          <a:prstGeom prst="rect">
            <a:avLst/>
          </a:prstGeom>
        </p:spPr>
      </p:pic>
      <p:pic>
        <p:nvPicPr>
          <p:cNvPr id="12" name="图片 11" descr="u=515046609,89183245&amp;fm=11&amp;gp=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36547" r="34627"/>
          <a:stretch>
            <a:fillRect/>
          </a:stretch>
        </p:blipFill>
        <p:spPr>
          <a:xfrm>
            <a:off x="3867785" y="1750060"/>
            <a:ext cx="1932305" cy="2681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3025775" cy="644525"/>
            <a:chOff x="10123715" y="139337"/>
            <a:chExt cx="1689462" cy="644434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、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基础语法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20140" y="1452245"/>
            <a:ext cx="947991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 b="1"/>
              <a:t>HTML   </a:t>
            </a:r>
            <a:r>
              <a:rPr lang="zh-CN" altLang="en-US" sz="2000">
                <a:sym typeface="+mn-ea"/>
              </a:rPr>
              <a:t>(Hyper Text Markup Language)</a:t>
            </a:r>
            <a:r>
              <a:rPr lang="zh-CN" altLang="en-US" sz="2000"/>
              <a:t>：超文本标记语言。</a:t>
            </a:r>
            <a:endParaRPr lang="zh-CN" altLang="en-US" sz="2000"/>
          </a:p>
          <a:p>
            <a:r>
              <a:rPr lang="zh-CN" altLang="en-US" sz="2000"/>
              <a:t>      包含了指向其它文档的链接（超链接）的文档。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</a:t>
            </a:r>
            <a:r>
              <a:rPr sz="2000"/>
              <a:t>HTML文档以.html或.htm为文件后缀，告知浏览器该文件的类型。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sz="2000" b="1"/>
              <a:t>标签</a:t>
            </a:r>
            <a:r>
              <a:rPr sz="2000"/>
              <a:t>：HTML标签是由尖括号包围的关键词，如</a:t>
            </a:r>
            <a:r>
              <a:rPr lang="en-US" sz="2000"/>
              <a:t>h1</a:t>
            </a:r>
            <a:r>
              <a:rPr sz="2000"/>
              <a:t>是一个表明</a:t>
            </a:r>
            <a:r>
              <a:rPr lang="zh-CN" sz="2000"/>
              <a:t>标题</a:t>
            </a:r>
            <a:r>
              <a:rPr sz="2000"/>
              <a:t>的关键词，给</a:t>
            </a:r>
            <a:r>
              <a:rPr lang="en-US" sz="2000"/>
              <a:t>h1</a:t>
            </a:r>
            <a:r>
              <a:rPr sz="2000"/>
              <a:t> 加上</a:t>
            </a:r>
            <a:r>
              <a:rPr lang="zh-CN" sz="2000"/>
              <a:t>尖括号</a:t>
            </a:r>
            <a:r>
              <a:rPr sz="2000"/>
              <a:t>，就成为&lt;</a:t>
            </a:r>
            <a:r>
              <a:rPr lang="en-US" sz="2000"/>
              <a:t>h1</a:t>
            </a:r>
            <a:r>
              <a:rPr sz="2000"/>
              <a:t>&gt;标签。</a:t>
            </a:r>
            <a:endParaRPr sz="2000"/>
          </a:p>
          <a:p>
            <a:r>
              <a:rPr lang="zh-CN" sz="2000"/>
              <a:t>标签分为开始标签和结束标签，</a:t>
            </a:r>
            <a:endParaRPr lang="zh-CN" sz="2000"/>
          </a:p>
          <a:p>
            <a:r>
              <a:rPr sz="2000">
                <a:sym typeface="+mn-ea"/>
              </a:rPr>
              <a:t>结束标签中要用“/”表示元素结束。</a:t>
            </a:r>
            <a:endParaRPr sz="2000"/>
          </a:p>
          <a:p>
            <a:endParaRPr sz="2000"/>
          </a:p>
          <a:p>
            <a:endParaRPr sz="2000"/>
          </a:p>
          <a:p>
            <a:r>
              <a:rPr sz="2000" b="1"/>
              <a:t>元素</a:t>
            </a:r>
            <a:r>
              <a:rPr sz="2000"/>
              <a:t>：一个元素通常是由一个开始标签、内容</a:t>
            </a:r>
            <a:endParaRPr sz="2000"/>
          </a:p>
          <a:p>
            <a:r>
              <a:rPr sz="2000"/>
              <a:t>              以及一个结束标签组成的。</a:t>
            </a:r>
            <a:endParaRPr sz="2000"/>
          </a:p>
          <a:p>
            <a:r>
              <a:rPr sz="2000"/>
              <a:t>              </a:t>
            </a:r>
            <a:endParaRPr sz="2000"/>
          </a:p>
          <a:p>
            <a:r>
              <a:rPr sz="2000"/>
              <a:t> </a:t>
            </a:r>
            <a:endParaRPr sz="2000"/>
          </a:p>
          <a:p>
            <a:r>
              <a:rPr lang="zh-CN" sz="2000" b="1"/>
              <a:t>元素和标签可以看作是近义词</a:t>
            </a:r>
            <a:endParaRPr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19" name="图片 9"/>
          <p:cNvPicPr>
            <a:picLocks noChangeAspect="1"/>
          </p:cNvPicPr>
          <p:nvPr/>
        </p:nvPicPr>
        <p:blipFill>
          <a:blip r:embed="rId1"/>
          <a:srcRect l="7676" t="6327" r="13479" b="10951"/>
          <a:stretch>
            <a:fillRect/>
          </a:stretch>
        </p:blipFill>
        <p:spPr>
          <a:xfrm>
            <a:off x="6611620" y="3850640"/>
            <a:ext cx="4672330" cy="2363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6790" y="418465"/>
            <a:ext cx="947991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3</a:t>
            </a:r>
            <a:r>
              <a:rPr lang="zh-CN" altLang="en-US" sz="2000" b="1"/>
              <a:t>、</a:t>
            </a:r>
            <a:r>
              <a:rPr sz="2000" b="1"/>
              <a:t>属性</a:t>
            </a:r>
            <a:r>
              <a:rPr lang="zh-CN" sz="2000"/>
              <a:t>：</a:t>
            </a:r>
            <a:r>
              <a:rPr sz="2000"/>
              <a:t>用来指定元素的附加信息。</a:t>
            </a:r>
            <a:endParaRPr sz="2000"/>
          </a:p>
          <a:p>
            <a:r>
              <a:rPr lang="en-US" sz="2000"/>
              <a:t>		    </a:t>
            </a:r>
            <a:r>
              <a:rPr sz="2000"/>
              <a:t>属性添加在开始标签中，</a:t>
            </a:r>
            <a:endParaRPr sz="2000"/>
          </a:p>
          <a:p>
            <a:r>
              <a:rPr lang="en-US" sz="2000"/>
              <a:t>		    </a:t>
            </a:r>
            <a:r>
              <a:rPr sz="2000"/>
              <a:t>属性由属性名和双引号括起来的属性值组成，它们之间使用等号连接。</a:t>
            </a:r>
            <a:endParaRPr sz="2000"/>
          </a:p>
          <a:p>
            <a:endParaRPr lang="en-US" altLang="zh-CN" sz="2000"/>
          </a:p>
          <a:p>
            <a:endParaRPr lang="en-US" altLang="zh-CN" sz="2000"/>
          </a:p>
          <a:p>
            <a:endParaRPr sz="2000"/>
          </a:p>
          <a:p>
            <a:endParaRPr sz="2000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常见的全局属性：</a:t>
            </a:r>
            <a:endParaRPr lang="zh-CN" altLang="en-US"/>
          </a:p>
          <a:p>
            <a:r>
              <a:rPr lang="en-US" altLang="zh-CN"/>
              <a:t>全局属性可用于任何 HTML 元素。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2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1525270"/>
            <a:ext cx="5982335" cy="121348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1042353" y="4186555"/>
          <a:ext cx="5464175" cy="1762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725"/>
                <a:gridCol w="1390015"/>
                <a:gridCol w="3480435"/>
              </a:tblGrid>
              <a:tr h="358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属性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值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描述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95250" marR="95250" marT="95250" marB="95250" vert="horz" anchor="t">
                    <a:lnL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class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classname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规定元素的类名（classname）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id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规定元素的唯一id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style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style_definition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规定元素的行内样式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title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i="1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text</a:t>
                      </a:r>
                      <a:endParaRPr lang="en-US" altLang="en-US" sz="1100" b="0" i="1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规定元素的额外信息（可在工具提示中显示）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85725" marR="85725" marT="85725" marB="85725" vert="horz" anchor="t">
                    <a:lnL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5310" y="532130"/>
            <a:ext cx="1065974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ym typeface="+mn-ea"/>
              </a:rPr>
              <a:t>4</a:t>
            </a:r>
            <a:r>
              <a:rPr lang="zh-CN" altLang="en-US" sz="2000" b="1">
                <a:sym typeface="+mn-ea"/>
              </a:rPr>
              <a:t>、注释</a:t>
            </a:r>
            <a:endParaRPr lang="zh-CN" altLang="en-US" sz="2000" b="1">
              <a:sym typeface="+mn-ea"/>
            </a:endParaRPr>
          </a:p>
          <a:p>
            <a:endParaRPr lang="zh-CN" altLang="en-US"/>
          </a:p>
          <a:p>
            <a:r>
              <a:rPr lang="en-US">
                <a:sym typeface="+mn-ea"/>
              </a:rPr>
              <a:t>	</a:t>
            </a:r>
            <a:r>
              <a:rPr lang="zh-CN" altLang="en-US">
                <a:sym typeface="+mn-ea"/>
              </a:rPr>
              <a:t>结构：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</a:t>
            </a:r>
            <a:r>
              <a:rPr lang="en-US">
                <a:sym typeface="+mn-ea"/>
              </a:rPr>
              <a:t>&lt;!--    </a:t>
            </a:r>
            <a:r>
              <a:rPr lang="zh-CN" altLang="en-US">
                <a:sym typeface="+mn-ea"/>
              </a:rPr>
              <a:t>在这个结构中可以编写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注释，注释中的内容只在源码中显示，不会在页面中显示出来</a:t>
            </a:r>
            <a:r>
              <a:rPr lang="en-US">
                <a:sym typeface="+mn-ea"/>
              </a:rPr>
              <a:t>  --&gt;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 altLang="zh-CN"/>
              <a:t>	</a:t>
            </a:r>
            <a:r>
              <a:rPr lang="zh-CN" altLang="en-US"/>
              <a:t>作用： </a:t>
            </a:r>
            <a:r>
              <a:rPr lang="en-US" altLang="zh-CN"/>
              <a:t>1</a:t>
            </a:r>
            <a:r>
              <a:rPr lang="zh-CN" altLang="en-US"/>
              <a:t>、在合作的时候写给协作者看</a:t>
            </a:r>
            <a:endParaRPr lang="zh-CN" altLang="en-US"/>
          </a:p>
          <a:p>
            <a:r>
              <a:rPr lang="en-US" altLang="zh-CN"/>
              <a:t>		     2</a:t>
            </a:r>
            <a:r>
              <a:rPr lang="zh-CN" altLang="en-US"/>
              <a:t>、写给自己看，有利于网页的维护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rcRect t="9405"/>
          <a:stretch>
            <a:fillRect/>
          </a:stretch>
        </p:blipFill>
        <p:spPr>
          <a:xfrm>
            <a:off x="918845" y="1637665"/>
            <a:ext cx="6366510" cy="407987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411730" y="1786255"/>
            <a:ext cx="7367905" cy="459740"/>
            <a:chOff x="3451" y="3077"/>
            <a:chExt cx="11603" cy="724"/>
          </a:xfrm>
        </p:grpSpPr>
        <p:sp>
          <p:nvSpPr>
            <p:cNvPr id="9" name="文本框 8"/>
            <p:cNvSpPr txBox="1"/>
            <p:nvPr/>
          </p:nvSpPr>
          <p:spPr>
            <a:xfrm>
              <a:off x="12458" y="3077"/>
              <a:ext cx="25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根元素</a:t>
              </a:r>
              <a:endParaRPr lang="zh-CN" altLang="en-US" sz="2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451" y="3353"/>
              <a:ext cx="8413" cy="0"/>
            </a:xfrm>
            <a:prstGeom prst="straightConnector1">
              <a:avLst/>
            </a:prstGeom>
            <a:ln w="28575">
              <a:solidFill>
                <a:srgbClr val="F6CC17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72910" y="2246630"/>
            <a:ext cx="4804410" cy="1136650"/>
            <a:chOff x="10192" y="4103"/>
            <a:chExt cx="7566" cy="1790"/>
          </a:xfrm>
        </p:grpSpPr>
        <p:sp>
          <p:nvSpPr>
            <p:cNvPr id="7" name="文本框 6"/>
            <p:cNvSpPr txBox="1"/>
            <p:nvPr/>
          </p:nvSpPr>
          <p:spPr>
            <a:xfrm>
              <a:off x="12605" y="4673"/>
              <a:ext cx="51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头部</a:t>
              </a: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右大括号 14"/>
            <p:cNvSpPr/>
            <p:nvPr/>
          </p:nvSpPr>
          <p:spPr>
            <a:xfrm>
              <a:off x="10192" y="4103"/>
              <a:ext cx="706" cy="1790"/>
            </a:xfrm>
            <a:prstGeom prst="rightBrace">
              <a:avLst/>
            </a:prstGeom>
            <a:ln w="28575">
              <a:solidFill>
                <a:srgbClr val="F6CC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448050" y="3721735"/>
            <a:ext cx="8072809" cy="889635"/>
            <a:chOff x="4825" y="6479"/>
            <a:chExt cx="12765" cy="1009"/>
          </a:xfrm>
        </p:grpSpPr>
        <p:sp>
          <p:nvSpPr>
            <p:cNvPr id="8" name="文本框 7"/>
            <p:cNvSpPr txBox="1"/>
            <p:nvPr/>
          </p:nvSpPr>
          <p:spPr>
            <a:xfrm>
              <a:off x="12437" y="6723"/>
              <a:ext cx="5153" cy="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主体</a:t>
              </a:r>
              <a:endParaRPr lang="zh-CN" altLang="en-US" sz="2400"/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4825" y="6479"/>
              <a:ext cx="706" cy="1009"/>
            </a:xfrm>
            <a:prstGeom prst="rightBrace">
              <a:avLst/>
            </a:prstGeom>
            <a:ln w="28575">
              <a:solidFill>
                <a:srgbClr val="F6CC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2185" y="322580"/>
            <a:ext cx="3609975" cy="644525"/>
            <a:chOff x="10123715" y="139337"/>
            <a:chExt cx="1689462" cy="644434"/>
          </a:xfrm>
        </p:grpSpPr>
        <p:sp>
          <p:nvSpPr>
            <p:cNvPr id="19" name="矩形 18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、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文档的基础结构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72185" y="322580"/>
            <a:ext cx="3609975" cy="644525"/>
            <a:chOff x="10123715" y="139337"/>
            <a:chExt cx="1689462" cy="644434"/>
          </a:xfrm>
        </p:grpSpPr>
        <p:sp>
          <p:nvSpPr>
            <p:cNvPr id="19" name="矩形 18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文档的基础结构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680" y="862965"/>
            <a:ext cx="4779010" cy="7296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34541" b="27070"/>
          <a:stretch>
            <a:fillRect/>
          </a:stretch>
        </p:blipFill>
        <p:spPr>
          <a:xfrm>
            <a:off x="7218680" y="2289810"/>
            <a:ext cx="4624705" cy="43745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7325" y="3224530"/>
            <a:ext cx="2480310" cy="791845"/>
          </a:xfrm>
          <a:prstGeom prst="rect">
            <a:avLst/>
          </a:prstGeom>
          <a:noFill/>
          <a:ln w="28575">
            <a:solidFill>
              <a:srgbClr val="F6CC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rcRect t="9405"/>
          <a:stretch>
            <a:fillRect/>
          </a:stretch>
        </p:blipFill>
        <p:spPr>
          <a:xfrm>
            <a:off x="852170" y="1437640"/>
            <a:ext cx="6366510" cy="407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632585"/>
            <a:ext cx="6042025" cy="393001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135755" y="1632585"/>
            <a:ext cx="7263765" cy="460375"/>
            <a:chOff x="6172" y="2352"/>
            <a:chExt cx="11439" cy="725"/>
          </a:xfrm>
        </p:grpSpPr>
        <p:sp>
          <p:nvSpPr>
            <p:cNvPr id="6" name="文本框 5"/>
            <p:cNvSpPr txBox="1"/>
            <p:nvPr/>
          </p:nvSpPr>
          <p:spPr>
            <a:xfrm>
              <a:off x="12458" y="2352"/>
              <a:ext cx="51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H5</a:t>
              </a:r>
              <a:r>
                <a:rPr lang="zh-CN" altLang="en-US" sz="2400"/>
                <a:t>声明</a:t>
              </a:r>
              <a:endParaRPr lang="zh-CN" altLang="en-US" sz="24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172" y="2715"/>
              <a:ext cx="5607" cy="0"/>
            </a:xfrm>
            <a:prstGeom prst="straightConnector1">
              <a:avLst/>
            </a:prstGeom>
            <a:ln w="28575">
              <a:solidFill>
                <a:srgbClr val="F6CC17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5687060" y="2681605"/>
            <a:ext cx="4049395" cy="460375"/>
            <a:chOff x="8678" y="3077"/>
            <a:chExt cx="6377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12458" y="3077"/>
              <a:ext cx="25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编码方式</a:t>
              </a:r>
              <a:endParaRPr lang="zh-CN" altLang="en-US" sz="2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8678" y="3353"/>
              <a:ext cx="3186" cy="0"/>
            </a:xfrm>
            <a:prstGeom prst="straightConnector1">
              <a:avLst/>
            </a:prstGeom>
            <a:ln w="28575">
              <a:solidFill>
                <a:srgbClr val="F6CC17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72185" y="322580"/>
            <a:ext cx="3609975" cy="644525"/>
            <a:chOff x="10123715" y="139337"/>
            <a:chExt cx="1689462" cy="644434"/>
          </a:xfrm>
        </p:grpSpPr>
        <p:sp>
          <p:nvSpPr>
            <p:cNvPr id="19" name="矩形 18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HTML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文档的基础结构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851,&quot;width&quot;:3856}"/>
</p:tagLst>
</file>

<file path=ppt/tags/tag2.xml><?xml version="1.0" encoding="utf-8"?>
<p:tagLst xmlns:p="http://schemas.openxmlformats.org/presentationml/2006/main">
  <p:tag name="KSO_WM_UNIT_PLACING_PICTURE_USER_VIEWPORT" val="{&quot;height&quot;:3000,&quot;width&quot;:4286}"/>
</p:tagLst>
</file>

<file path=ppt/tags/tag3.xml><?xml version="1.0" encoding="utf-8"?>
<p:tagLst xmlns:p="http://schemas.openxmlformats.org/presentationml/2006/main">
  <p:tag name="REFSHAPE" val="425395652"/>
  <p:tag name="KSO_WM_UNIT_PLACING_PICTURE_USER_VIEWPORT" val="{&quot;height&quot;:4223,&quot;width&quot;:3043}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2682</Words>
  <Application>WPS 演示</Application>
  <PresentationFormat>宽屏</PresentationFormat>
  <Paragraphs>278</Paragraphs>
  <Slides>18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FZHei-B01S</vt:lpstr>
      <vt:lpstr>Verdana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木棉</cp:lastModifiedBy>
  <cp:revision>80</cp:revision>
  <dcterms:created xsi:type="dcterms:W3CDTF">2017-08-18T03:02:00Z</dcterms:created>
  <dcterms:modified xsi:type="dcterms:W3CDTF">2020-02-21T09:42:59Z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