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11407" r:id="rId5"/>
    <p:sldId id="11412" r:id="rId6"/>
    <p:sldId id="11421" r:id="rId7"/>
    <p:sldId id="11433" r:id="rId8"/>
    <p:sldId id="11522" r:id="rId9"/>
    <p:sldId id="11423" r:id="rId10"/>
    <p:sldId id="11497" r:id="rId11"/>
    <p:sldId id="11539" r:id="rId12"/>
    <p:sldId id="11463" r:id="rId13"/>
    <p:sldId id="1154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134"/>
    <a:srgbClr val="3894AA"/>
    <a:srgbClr val="69BACD"/>
    <a:srgbClr val="A6D7E2"/>
    <a:srgbClr val="40A8C0"/>
    <a:srgbClr val="235D6B"/>
    <a:srgbClr val="256371"/>
    <a:srgbClr val="34899D"/>
    <a:srgbClr val="CAE7EE"/>
    <a:srgbClr val="F7D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24" y="96"/>
      </p:cViewPr>
      <p:guideLst>
        <p:guide orient="horz" pos="2034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2-13T21:25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2099 504,'2'0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2437325" y="1967383"/>
            <a:ext cx="1040759" cy="1203067"/>
          </a:xfrm>
          <a:custGeom>
            <a:avLst/>
            <a:gdLst>
              <a:gd name="connsiteX0" fmla="*/ 524937 w 1040759"/>
              <a:gd name="connsiteY0" fmla="*/ 0 h 1203066"/>
              <a:gd name="connsiteX1" fmla="*/ 1040759 w 1040759"/>
              <a:gd name="connsiteY1" fmla="*/ 299309 h 1203066"/>
              <a:gd name="connsiteX2" fmla="*/ 1040759 w 1040759"/>
              <a:gd name="connsiteY2" fmla="*/ 906254 h 1203066"/>
              <a:gd name="connsiteX3" fmla="*/ 529239 w 1040759"/>
              <a:gd name="connsiteY3" fmla="*/ 1203066 h 1203066"/>
              <a:gd name="connsiteX4" fmla="*/ 520636 w 1040759"/>
              <a:gd name="connsiteY4" fmla="*/ 1203066 h 1203066"/>
              <a:gd name="connsiteX5" fmla="*/ 0 w 1040759"/>
              <a:gd name="connsiteY5" fmla="*/ 900964 h 1203066"/>
              <a:gd name="connsiteX6" fmla="*/ 0 w 1040759"/>
              <a:gd name="connsiteY6" fmla="*/ 304598 h 120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759" h="1203066">
                <a:moveTo>
                  <a:pt x="524937" y="0"/>
                </a:moveTo>
                <a:lnTo>
                  <a:pt x="1040759" y="299309"/>
                </a:lnTo>
                <a:lnTo>
                  <a:pt x="1040759" y="906254"/>
                </a:lnTo>
                <a:lnTo>
                  <a:pt x="529239" y="1203066"/>
                </a:lnTo>
                <a:lnTo>
                  <a:pt x="520636" y="1203066"/>
                </a:lnTo>
                <a:lnTo>
                  <a:pt x="0" y="900964"/>
                </a:lnTo>
                <a:lnTo>
                  <a:pt x="0" y="3045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55755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87138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24372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4"/>
          </p:nvPr>
        </p:nvSpPr>
        <p:spPr>
          <a:xfrm>
            <a:off x="55755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87138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jpeg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59025" y="4294505"/>
            <a:ext cx="73863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浮动布局</a:t>
            </a:r>
            <a:endParaRPr sz="44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41381" y="5293751"/>
            <a:ext cx="35839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——实现网页的经典布局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8967" y="951950"/>
            <a:ext cx="3235424" cy="32578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123715" y="139337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第五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4060" y="709295"/>
            <a:ext cx="11276330" cy="828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b="1"/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一、填空题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1.设置CSS属性clear的值为（   ）时可清除左右两边浮动。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2.设置CSS属性float的值为（   ）时可取消元素的浮动。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二、单选题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、浮动会导致页面的非正常显示，以下清除浮动的方法中，哪项是不推荐使用的？（  ）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A.在浮动元素末尾添加一个空的标签，如&lt;div style=”clear:both”&gt;&lt;/div&gt;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B.通过设置父元素overflow值为hidden；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C.父元素也设置浮动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D.给父元素添加clearfix类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4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2、CSS中clear的作用是什么？（  ）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A.清除该元素所有样式</a:t>
            </a:r>
            <a:r>
              <a:rPr lang="en-US" altLang="zh-CN" sz="1600">
                <a:sym typeface="+mn-ea"/>
              </a:rPr>
              <a:t>				</a:t>
            </a:r>
            <a:r>
              <a:rPr lang="zh-CN" altLang="en-US" sz="1600">
                <a:sym typeface="+mn-ea"/>
              </a:rPr>
              <a:t>B.清楚该元素父元素的所有样式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C.指明该元素周围不可出现浮动元素</a:t>
            </a:r>
            <a:r>
              <a:rPr lang="en-US" altLang="zh-CN" sz="1600">
                <a:sym typeface="+mn-ea"/>
              </a:rPr>
              <a:t>		</a:t>
            </a:r>
            <a:r>
              <a:rPr lang="zh-CN" altLang="en-US" sz="1600">
                <a:sym typeface="+mn-ea"/>
              </a:rPr>
              <a:t>D.指明该元素的父元素周围不可出现浮动元素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 b="1"/>
              <a:t>                                                          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endParaRPr lang="zh-CN" altLang="en-US" b="1"/>
          </a:p>
          <a:p>
            <a:pPr marL="285750" indent="-28575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615" y="248285"/>
            <a:ext cx="216217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思考与练习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6609080" y="1582420"/>
            <a:ext cx="110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both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9080" y="2071370"/>
            <a:ext cx="326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none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26015" y="3133725"/>
            <a:ext cx="702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29125" y="5265420"/>
            <a:ext cx="4679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30674" y="217805"/>
            <a:ext cx="2418621" cy="635817"/>
            <a:chOff x="10106304" y="139337"/>
            <a:chExt cx="1706873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06304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本章任务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140450" y="989965"/>
            <a:ext cx="4870450" cy="4805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pPr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2400" b="1"/>
              <a:t>本章任务</a:t>
            </a:r>
            <a:endParaRPr lang="zh-CN" altLang="en-US" sz="2400" b="1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使用浮动布局，制作出如图5-1所示的个人摄影博客页面。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 b="1"/>
              <a:t>要求</a:t>
            </a:r>
            <a:r>
              <a:rPr lang="zh-CN" altLang="en-US"/>
              <a:t>：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（1）必须使用浮动布局（对浮动知识点的一次检验）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（2）必须清除浮动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（3）结构、标签语义化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（4）为了更好地练习本章内容，请不要使用inline-block来代替浮动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（5）注意内容居中对齐</a:t>
            </a:r>
            <a:endParaRPr lang="zh-CN" altLang="en-US"/>
          </a:p>
        </p:txBody>
      </p:sp>
      <p:pic>
        <p:nvPicPr>
          <p:cNvPr id="2" name="图片 1" descr="Image 06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4965" y="1598295"/>
            <a:ext cx="5574030" cy="4417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30674" y="217805"/>
            <a:ext cx="2418621" cy="635817"/>
            <a:chOff x="10106304" y="139337"/>
            <a:chExt cx="1706873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06304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本章任务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140450" y="989965"/>
            <a:ext cx="4870450" cy="4805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pPr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2400" b="1"/>
              <a:t>本章任务</a:t>
            </a:r>
            <a:endParaRPr lang="zh-CN" altLang="en-US" sz="2400" b="1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使用浮动布局，制作出如图左图</a:t>
            </a:r>
            <a:r>
              <a:rPr lang="zh-CN" altLang="en-US"/>
              <a:t>所示的个人摄影博客页面。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 b="1"/>
              <a:t>要求</a:t>
            </a:r>
            <a:r>
              <a:rPr lang="zh-CN" altLang="en-US"/>
              <a:t>：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（1）必须使用浮动布局（对浮动知识点的一次检验）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（2）必须清除浮动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（3）结构、标签语义化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（4）为了更好地练习本章内容，请不要使用inline-block来代替浮动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/>
              <a:t>（5）注意内容居中对齐</a:t>
            </a:r>
            <a:endParaRPr lang="zh-CN" altLang="en-US"/>
          </a:p>
        </p:txBody>
      </p:sp>
      <p:pic>
        <p:nvPicPr>
          <p:cNvPr id="58" name="图片 58" descr="Image 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1174750"/>
            <a:ext cx="4987290" cy="557530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4065" y="281305"/>
            <a:ext cx="2197100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浮动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18160" y="1136650"/>
            <a:ext cx="110413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在正常情况下，元素处于</a:t>
            </a:r>
            <a:r>
              <a:rPr lang="zh-CN" altLang="en-US" sz="2000" b="1"/>
              <a:t>文档流</a:t>
            </a:r>
            <a:r>
              <a:rPr lang="zh-CN" altLang="en-US"/>
              <a:t>中。在排版布局过程中，元素会默认自动从左往右、从上往下流式排列。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 b="1"/>
              <a:t>	</a:t>
            </a:r>
            <a:r>
              <a:rPr lang="zh-CN" altLang="en-US" sz="2000" b="1"/>
              <a:t>浮动</a:t>
            </a:r>
            <a:r>
              <a:rPr lang="zh-CN" altLang="en-US"/>
              <a:t>是使元素脱离文档流并按照</a:t>
            </a:r>
            <a:r>
              <a:rPr lang="zh-CN" altLang="en-US" b="1"/>
              <a:t>指定方向</a:t>
            </a:r>
            <a:r>
              <a:rPr lang="zh-CN" altLang="en-US"/>
              <a:t>发生移动，遇到</a:t>
            </a:r>
            <a:r>
              <a:rPr lang="zh-CN" altLang="en-US" b="1"/>
              <a:t>父级边界或相邻的浮动元素</a:t>
            </a:r>
            <a:r>
              <a:rPr lang="zh-CN" altLang="en-US"/>
              <a:t>时停下来。用</a:t>
            </a:r>
            <a:r>
              <a:rPr lang="en-US" altLang="zh-CN"/>
              <a:t>float</a:t>
            </a:r>
            <a:r>
              <a:rPr lang="zh-CN" altLang="en-US"/>
              <a:t>属性来设置元素的浮动。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	float属性规定一个元素是否浮动，以及浮动的方向。</a:t>
            </a:r>
            <a:endParaRPr lang="en-US" altLang="zh-CN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18" name="图片 1"/>
          <p:cNvPicPr>
            <a:picLocks noChangeAspect="1"/>
          </p:cNvPicPr>
          <p:nvPr/>
        </p:nvPicPr>
        <p:blipFill>
          <a:blip r:embed="rId1"/>
          <a:srcRect r="65836"/>
          <a:stretch>
            <a:fillRect/>
          </a:stretch>
        </p:blipFill>
        <p:spPr>
          <a:xfrm>
            <a:off x="6773545" y="3334385"/>
            <a:ext cx="1576070" cy="25952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" name="图片 25"/>
          <p:cNvPicPr>
            <a:picLocks noChangeAspect="1"/>
          </p:cNvPicPr>
          <p:nvPr/>
        </p:nvPicPr>
        <p:blipFill>
          <a:blip r:embed="rId2"/>
          <a:srcRect r="49513"/>
          <a:stretch>
            <a:fillRect/>
          </a:stretch>
        </p:blipFill>
        <p:spPr>
          <a:xfrm>
            <a:off x="9476740" y="3326130"/>
            <a:ext cx="2337435" cy="260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983730" y="6086475"/>
            <a:ext cx="1469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在文档流中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87305" y="6086475"/>
            <a:ext cx="1469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设置浮动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019493" y="3398520"/>
          <a:ext cx="5464175" cy="171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163"/>
                <a:gridCol w="4418012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left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元素向左浮动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right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元素向右浮动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none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默认值。元素不浮动，并显示其在文本中出现的位置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inherit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从父元素继承float属性的值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>
            <a:off x="8492490" y="4708525"/>
            <a:ext cx="744220" cy="20002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6" name="墨迹 15"/>
              <p14:cNvContentPartPr/>
              <p14:nvPr/>
            </p14:nvContentPartPr>
            <p14:xfrm>
              <a:off x="9996170" y="2400300"/>
              <a:ext cx="9525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5"/>
            </p:blipFill>
            <p:spPr>
              <a:xfrm>
                <a:off x="9996170" y="2400300"/>
                <a:ext cx="9525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64870" y="354965"/>
            <a:ext cx="2603500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浮动的特性</a:t>
              </a:r>
              <a:endParaRPr 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027430" y="1078230"/>
            <a:ext cx="94799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sz="2000"/>
          </a:p>
          <a:p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2175" y="1469390"/>
            <a:ext cx="109397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 元素浮动之后，会完全脱离文档流，不再占据文档流中的位置。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位于</a:t>
            </a:r>
            <a:r>
              <a:rPr lang="zh-CN" altLang="en-US"/>
              <a:t>其下面的元素会向上移动补上空位。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、脱离文档流之后，元素的特性发生变化。</a:t>
            </a:r>
            <a:endParaRPr lang="zh-CN" altLang="en-US"/>
          </a:p>
          <a:p>
            <a:endParaRPr lang="zh-CN" altLang="en-US"/>
          </a:p>
          <a:p>
            <a:pPr marL="742950" lvl="1" indent="-285750">
              <a:buFont typeface="Wingdings" panose="05000000000000000000" charset="0"/>
              <a:buChar char="p"/>
            </a:pPr>
            <a:r>
              <a:rPr lang="zh-CN" altLang="en-US">
                <a:sym typeface="+mn-ea"/>
              </a:rPr>
              <a:t>块元素的宽度和高度默认由内容撑开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p"/>
            </a:pPr>
            <a:r>
              <a:rPr lang="zh-CN" altLang="en-US">
                <a:sym typeface="+mn-ea"/>
              </a:rPr>
              <a:t>块元素不独占一行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内联元素变为块元素，</a:t>
            </a:r>
            <a:r>
              <a:rPr lang="zh-CN" altLang="en-US">
                <a:sym typeface="+mn-ea"/>
              </a:rPr>
              <a:t>可以设置宽度和高度</a:t>
            </a:r>
            <a:endParaRPr lang="zh-CN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endParaRPr lang="zh-CN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、浮动元素不遮盖内联元素，因此会</a:t>
            </a:r>
            <a:r>
              <a:rPr lang="zh-CN" altLang="en-US">
                <a:sym typeface="+mn-ea"/>
              </a:rPr>
              <a:t>影响内联元素的布局。当浮动元素周围有文字时，</a:t>
            </a:r>
            <a:r>
              <a:rPr lang="zh-CN" altLang="en-US"/>
              <a:t>文字将</a:t>
            </a:r>
            <a:r>
              <a:rPr lang="zh-CN" altLang="en-US"/>
              <a:t>环绕在浮动元素周围显示，利用这个特性，我们可以实现图文环绕的效果。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16217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高度塌陷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sp>
        <p:nvSpPr>
          <p:cNvPr id="22" name="文本框 21"/>
          <p:cNvSpPr txBox="1"/>
          <p:nvPr/>
        </p:nvSpPr>
        <p:spPr>
          <a:xfrm>
            <a:off x="1002030" y="1284605"/>
            <a:ext cx="10259695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en-US" altLang="zh-CN"/>
              <a:t>	</a:t>
            </a:r>
            <a:r>
              <a:rPr lang="zh-CN" altLang="en-US"/>
              <a:t>虽然浮动属性解决了页面布局中的很多问题，但浮动布局也不是全然没有缺陷的。比如说，浮动带来的高度塌陷问题。</a:t>
            </a:r>
            <a:endParaRPr lang="zh-CN" altLang="en-US"/>
          </a:p>
          <a:p>
            <a:pPr marL="285750" indent="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/>
              <a:t>  在正常情况下，子元素可以撑开父元素的高度。</a:t>
            </a:r>
            <a:endParaRPr lang="zh-CN" altLang="en-US"/>
          </a:p>
          <a:p>
            <a:pPr marL="285750" indent="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/>
              <a:t>  当给元素设置浮动属性时，元素脱离文档流，脱离文档流后的元素不再占据文档流中的位置。</a:t>
            </a:r>
            <a:endParaRPr lang="zh-CN" altLang="en-US"/>
          </a:p>
          <a:p>
            <a:pPr marL="285750" indent="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/>
              <a:t>  浮动元素无法撑开父级高度了，父级</a:t>
            </a:r>
            <a:r>
              <a:rPr lang="zh-CN" altLang="en-US"/>
              <a:t>发生高度塌陷。</a:t>
            </a:r>
            <a:endParaRPr lang="zh-CN" altLang="en-US"/>
          </a:p>
          <a:p>
            <a:pPr marL="285750" indent="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/>
              <a:t>  下面的元素自动上移，导致页面布局混乱的后果。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3962400"/>
            <a:ext cx="4208780" cy="21844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840" y="3962400"/>
            <a:ext cx="4279900" cy="1502410"/>
          </a:xfrm>
          <a:prstGeom prst="rect">
            <a:avLst/>
          </a:prstGeom>
        </p:spPr>
      </p:pic>
      <p:sp>
        <p:nvSpPr>
          <p:cNvPr id="25" name="右箭头 24"/>
          <p:cNvSpPr/>
          <p:nvPr/>
        </p:nvSpPr>
        <p:spPr>
          <a:xfrm>
            <a:off x="5323840" y="4768215"/>
            <a:ext cx="1543685" cy="12446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509895" y="4386580"/>
            <a:ext cx="1170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图片浮动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61556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BFC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72185" y="1407795"/>
            <a:ext cx="8401050" cy="457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30000"/>
              </a:lnSpc>
            </a:pPr>
            <a:r>
              <a:rPr lang="en-US" altLang="zh-CN" sz="1600" b="1">
                <a:sym typeface="+mn-ea"/>
              </a:rPr>
              <a:t>BFC</a:t>
            </a:r>
            <a:r>
              <a:rPr lang="zh-CN" altLang="en-US" sz="1600" b="1">
                <a:sym typeface="+mn-ea"/>
              </a:rPr>
              <a:t>特点</a:t>
            </a:r>
            <a:r>
              <a:rPr lang="en-US" altLang="zh-CN" sz="1600" b="1">
                <a:sym typeface="+mn-ea"/>
              </a:rPr>
              <a:t>——</a:t>
            </a:r>
            <a:endParaRPr lang="zh-CN" altLang="en-US" sz="1600" b="1">
              <a:sym typeface="+mn-ea"/>
            </a:endParaRPr>
          </a:p>
          <a:p>
            <a:pPr marL="285750" indent="-285750" fontAlgn="auto">
              <a:lnSpc>
                <a:spcPct val="130000"/>
              </a:lnSpc>
            </a:pPr>
            <a:r>
              <a:rPr lang="zh-CN" altLang="en-US" sz="1600">
                <a:sym typeface="+mn-ea"/>
              </a:rPr>
              <a:t>BFC是</a:t>
            </a:r>
            <a:r>
              <a:rPr lang="en-US" altLang="zh-CN" sz="1600">
                <a:sym typeface="+mn-ea"/>
              </a:rPr>
              <a:t>CSS</a:t>
            </a:r>
            <a:r>
              <a:rPr lang="zh-CN" altLang="en-US" sz="1600">
                <a:sym typeface="+mn-ea"/>
              </a:rPr>
              <a:t>的隐藏样式。BFC是一个独立的布局环境，其中的元素布局不受外界影响。</a:t>
            </a:r>
            <a:endParaRPr lang="zh-CN" altLang="en-US" sz="1600"/>
          </a:p>
          <a:p>
            <a:pPr marL="285750" indent="-285750" fontAlgn="auto">
              <a:lnSpc>
                <a:spcPct val="130000"/>
              </a:lnSpc>
            </a:pPr>
            <a:r>
              <a:rPr lang="zh-CN" altLang="en-US" sz="1600">
                <a:sym typeface="+mn-ea"/>
              </a:rPr>
              <a:t>开启BFC的元素有以下特点：</a:t>
            </a:r>
            <a:endParaRPr lang="zh-CN" altLang="en-US" sz="1600"/>
          </a:p>
          <a:p>
            <a:pPr marL="742950" lvl="1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开启了BFC的元素与其父元素的垂直方向上</a:t>
            </a:r>
            <a:r>
              <a:rPr lang="zh-CN" altLang="en-US" sz="1600">
                <a:sym typeface="+mn-ea"/>
              </a:rPr>
              <a:t>外边距不会发生重叠；</a:t>
            </a:r>
            <a:endParaRPr lang="zh-CN" altLang="en-US" sz="1600"/>
          </a:p>
          <a:p>
            <a:pPr marL="742950" lvl="1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开启了BFC的元素不会被浮动元素所覆盖。</a:t>
            </a:r>
            <a:endParaRPr lang="zh-CN" altLang="en-US" sz="1600">
              <a:sym typeface="+mn-ea"/>
            </a:endParaRPr>
          </a:p>
          <a:p>
            <a:pPr marL="742950" lvl="1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开启了BFC的元素会包含其浮动的子元素；</a:t>
            </a:r>
            <a:endParaRPr lang="zh-CN" altLang="en-US" sz="1600">
              <a:sym typeface="+mn-ea"/>
            </a:endParaRPr>
          </a:p>
          <a:p>
            <a:pPr lvl="1"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600"/>
          </a:p>
          <a:p>
            <a:pPr marL="285750" indent="-285750" fontAlgn="auto">
              <a:lnSpc>
                <a:spcPct val="130000"/>
              </a:lnSpc>
            </a:pPr>
            <a:endParaRPr lang="zh-CN" altLang="en-US" sz="1600"/>
          </a:p>
          <a:p>
            <a:pPr marL="285750" indent="-285750" fontAlgn="auto">
              <a:lnSpc>
                <a:spcPct val="130000"/>
              </a:lnSpc>
            </a:pPr>
            <a:r>
              <a:rPr lang="zh-CN" altLang="en-US" sz="1600" b="1">
                <a:sym typeface="+mn-ea"/>
              </a:rPr>
              <a:t>创建BFC</a:t>
            </a:r>
            <a:r>
              <a:rPr lang="en-US" altLang="zh-CN" sz="1600"/>
              <a:t>——</a:t>
            </a:r>
            <a:endParaRPr lang="zh-CN" altLang="en-US" sz="1600"/>
          </a:p>
          <a:p>
            <a:pPr marL="285750" indent="-285750" fontAlgn="auto">
              <a:lnSpc>
                <a:spcPct val="130000"/>
              </a:lnSpc>
            </a:pPr>
            <a:r>
              <a:rPr lang="zh-CN" altLang="en-US" sz="1600">
                <a:sym typeface="+mn-ea"/>
              </a:rPr>
              <a:t>一个HTML元素要创建BFC</a:t>
            </a:r>
            <a:r>
              <a:rPr lang="zh-CN" altLang="en-US" sz="1600">
                <a:sym typeface="+mn-ea"/>
              </a:rPr>
              <a:t>，满足下列任意一个或多个条件即可：</a:t>
            </a:r>
            <a:endParaRPr lang="zh-CN" altLang="en-US" sz="1600"/>
          </a:p>
          <a:p>
            <a:pPr marL="742950" lvl="1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float的值不是none；</a:t>
            </a:r>
            <a:endParaRPr lang="zh-CN" altLang="en-US" sz="1600"/>
          </a:p>
          <a:p>
            <a:pPr marL="742950" lvl="1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position的值不是static或relative；</a:t>
            </a:r>
            <a:endParaRPr lang="zh-CN" altLang="en-US" sz="1600"/>
          </a:p>
          <a:p>
            <a:pPr marL="742950" lvl="1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display的值是inline-block、table-cell、flex、table-caption或inline-flex；</a:t>
            </a:r>
            <a:endParaRPr lang="zh-CN" altLang="en-US" sz="1600"/>
          </a:p>
          <a:p>
            <a:pPr marL="742950" lvl="1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overflow的值不是visible。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65785" y="425450"/>
            <a:ext cx="249745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clear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属性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 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13105" y="1200785"/>
            <a:ext cx="11290935" cy="2814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clear属性规定元素在某一方向上不允许有其他浮动元素。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	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clear属性的工作原理是自动为清除元素（即设置了clear属性的元素）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增加上外边距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。box1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box2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都是浮动元素。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如果给	box2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clear:left，box2的上外边框（border-top）的边界将刚好在box1的下外边框（border-bottom）的边界之下。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即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box2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下移到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box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下方。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sz="1600"/>
          </a:p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clear</a:t>
            </a:r>
            <a:r>
              <a:rPr lang="zh-CN" altLang="en-US"/>
              <a:t>属性可能的值：</a:t>
            </a:r>
            <a:r>
              <a:rPr lang="en-US" altLang="zh-CN" sz="1600"/>
              <a:t>	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70953" y="4210685"/>
          <a:ext cx="4224655" cy="2291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780"/>
                <a:gridCol w="3190875"/>
              </a:tblGrid>
              <a:tr h="367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left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在左侧不允许浮动元素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9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right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在右侧不允许浮动元素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both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在左右两侧均不允许浮动元素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9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none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默认值。允许浮动元素出现在两侧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inherit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从父元素继承clear属性的值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63" y="2519998"/>
            <a:ext cx="2122805" cy="1115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13" y="2417763"/>
            <a:ext cx="1110615" cy="2122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右箭头 11"/>
          <p:cNvSpPr/>
          <p:nvPr/>
        </p:nvSpPr>
        <p:spPr>
          <a:xfrm>
            <a:off x="6205855" y="2982595"/>
            <a:ext cx="944245" cy="1905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74370" y="293370"/>
            <a:ext cx="3295650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解决高度塌陷的方法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986790" y="1167130"/>
            <a:ext cx="97637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1.给浮动元素的父级设置高度</a:t>
            </a:r>
          </a:p>
          <a:p>
            <a:r>
              <a:rPr lang="en-US">
                <a:sym typeface="+mn-ea"/>
              </a:rPr>
              <a:t>	缺点</a:t>
            </a:r>
            <a:endParaRPr lang="en-US"/>
          </a:p>
          <a:p>
            <a:pPr marL="742950" lvl="1" indent="-285750">
              <a:buFont typeface="Wingdings" panose="05000000000000000000" charset="0"/>
              <a:buChar char="p"/>
            </a:pPr>
            <a:r>
              <a:rPr lang="en-US">
                <a:sym typeface="+mn-ea"/>
              </a:rPr>
              <a:t>不方便，不知道子元素高度时无法操作；</a:t>
            </a:r>
            <a:endParaRPr lang="en-US"/>
          </a:p>
          <a:p>
            <a:pPr marL="742950" lvl="1" indent="-285750">
              <a:buFont typeface="Wingdings" panose="05000000000000000000" charset="0"/>
              <a:buChar char="p"/>
            </a:pPr>
            <a:r>
              <a:rPr lang="en-US">
                <a:sym typeface="+mn-ea"/>
              </a:rPr>
              <a:t>可扩展性差，在父元素中添加其他内容时，父元素需要的高度也会变化。</a:t>
            </a:r>
            <a:endParaRPr lang="en-US">
              <a:sym typeface="+mn-ea"/>
            </a:endParaRPr>
          </a:p>
          <a:p/>
          <a:p>
            <a:r>
              <a:rPr lang="en-US"/>
              <a:t>2</a:t>
            </a:r>
            <a:r>
              <a:rPr lang="zh-CN" altLang="en-US"/>
              <a:t>、给浮动元素的父级添加CSS样式float: left，为父级开启BFC</a:t>
            </a:r>
            <a:r>
              <a:rPr lang="zh-CN" altLang="en-US">
                <a:solidFill>
                  <a:srgbClr val="FF0000"/>
                </a:solidFill>
              </a:rPr>
              <a:t>（不推荐使用）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缺点：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p"/>
            </a:pPr>
            <a:r>
              <a:rPr lang="zh-CN" altLang="en-US"/>
              <a:t>看似撑开了父级的高度，但并不能解决问题，父级的父级同样面临高度塌陷的问题。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p"/>
            </a:pPr>
            <a:r>
              <a:rPr lang="zh-CN" altLang="en-US"/>
              <a:t>这两个元素浮动之后会脱离文档流，其他元素会顶替它们的位置，造成页面的混乱。</a:t>
            </a:r>
            <a:endParaRPr lang="zh-CN" altLang="en-US"/>
          </a:p>
          <a:p>
            <a:endParaRPr lang="en-US"/>
          </a:p>
          <a:p>
            <a:r>
              <a:t>3.给浮动元素的父级元素添加CSS样式overflow: hidden</a:t>
            </a: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缺点：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p"/>
            </a:pPr>
            <a:r>
              <a:rPr lang="zh-CN" altLang="en-US">
                <a:sym typeface="+mn-ea"/>
              </a:rPr>
              <a:t>改变了元素的样式，需要考虑实际情况</a:t>
            </a:r>
            <a:endParaRPr lang="zh-CN" altLang="en-US">
              <a:sym typeface="+mn-ea"/>
            </a:endParaRPr>
          </a:p>
          <a:p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						</a:t>
            </a:r>
            <a:endParaRPr lang="zh-CN"/>
          </a:p>
          <a:p>
            <a:endParaRPr lang="zh-CN"/>
          </a:p>
          <a:p>
            <a:r>
              <a:rPr lang="en-US" altLang="zh-CN"/>
              <a:t>	</a:t>
            </a:r>
            <a:r>
              <a:rPr lang="zh-CN"/>
              <a:t>使用</a:t>
            </a:r>
            <a:r>
              <a:rPr lang="en-US" altLang="zh-CN"/>
              <a:t>clear:both</a:t>
            </a:r>
            <a:r>
              <a:rPr lang="zh-CN" altLang="en-US"/>
              <a:t>和伪元素清除浮动</a:t>
            </a:r>
            <a:endParaRPr lang="zh-CN" altLang="en-US"/>
          </a:p>
          <a:p>
            <a:r>
              <a:rPr lang="en-US"/>
              <a:t>	</a:t>
            </a:r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2840" y="5002530"/>
            <a:ext cx="2819400" cy="1524000"/>
          </a:xfrm>
          <a:prstGeom prst="rect">
            <a:avLst/>
          </a:prstGeom>
        </p:spPr>
      </p:pic>
      <p:sp>
        <p:nvSpPr>
          <p:cNvPr id="3" name="上凸带形 2"/>
          <p:cNvSpPr/>
          <p:nvPr/>
        </p:nvSpPr>
        <p:spPr>
          <a:xfrm>
            <a:off x="1353185" y="5002530"/>
            <a:ext cx="2458720" cy="424180"/>
          </a:xfrm>
          <a:prstGeom prst="ribbon2">
            <a:avLst/>
          </a:prstGeom>
          <a:gradFill>
            <a:gsLst>
              <a:gs pos="61000">
                <a:srgbClr val="F4613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23745" y="500253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tx1"/>
                </a:solidFill>
                <a:sym typeface="+mn-ea"/>
              </a:rPr>
              <a:t>最佳方式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79450" y="256540"/>
            <a:ext cx="1953895" cy="474980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实战一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916305" y="887095"/>
            <a:ext cx="9469120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/>
              <a:t>用浮动属性完成如上图</a:t>
            </a:r>
            <a:r>
              <a:rPr lang="zh-CN" altLang="en-US"/>
              <a:t>所示的导航栏布局。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要求：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（1）标志与导航在页面的左侧，按钮位于页面最右侧；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（2）导航栏中的元素都垂直居中；</a:t>
            </a:r>
            <a:r>
              <a:rPr lang="en-US" altLang="zh-CN"/>
              <a:t>				</a:t>
            </a:r>
            <a:r>
              <a:rPr lang="zh-CN" altLang="en-US"/>
              <a:t>（3）按钮中的文字水平居中；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（4）使用浮动属性，请不要用内敛块代替浮动；（5）按钮颜色分别为#28292a、#ffd40d。</a:t>
            </a:r>
            <a:endParaRPr lang="zh-CN" altLang="en-US"/>
          </a:p>
        </p:txBody>
      </p:sp>
      <p:pic>
        <p:nvPicPr>
          <p:cNvPr id="1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70" y="2885440"/>
            <a:ext cx="9302115" cy="68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45" y="4473575"/>
            <a:ext cx="3864610" cy="193802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785495" y="3786505"/>
            <a:ext cx="1953895" cy="474980"/>
            <a:chOff x="10123715" y="139337"/>
            <a:chExt cx="1689462" cy="635727"/>
          </a:xfrm>
        </p:grpSpPr>
        <p:sp>
          <p:nvSpPr>
            <p:cNvPr id="12" name="矩形 11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FZHei-B01S" panose="02010601030101010101" pitchFamily="2" charset="-122"/>
                </a:rPr>
                <a:t>实战二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2959100" y="3903345"/>
            <a:ext cx="680402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/>
              <a:t>使用浮动属性制作下图</a:t>
            </a:r>
            <a:r>
              <a:rPr lang="zh-CN" altLang="en-US"/>
              <a:t>所示的淘抢购模块。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33f606f8-cbb9-4b5b-bd8c-730982564f27}"/>
</p:tagLst>
</file>

<file path=ppt/tags/tag2.xml><?xml version="1.0" encoding="utf-8"?>
<p:tagLst xmlns:p="http://schemas.openxmlformats.org/presentationml/2006/main">
  <p:tag name="KSO_WM_UNIT_TABLE_BEAUTIFY" val="smartTable{c2a36400-785a-4c20-bf52-e108b10f4eeb}"/>
</p:tagLst>
</file>

<file path=ppt/tags/tag3.xml><?xml version="1.0" encoding="utf-8"?>
<p:tagLst xmlns:p="http://schemas.openxmlformats.org/presentationml/2006/main">
  <p:tag name="REFSHAPE" val="440362572"/>
  <p:tag name="KSO_WM_UNIT_PLACING_PICTURE_USER_VIEWPORT" val="{&quot;height&quot;:7238,&quot;width&quot;:9134}"/>
</p:tagLst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2292</Words>
  <Application>WPS 演示</Application>
  <PresentationFormat>宽屏</PresentationFormat>
  <Paragraphs>209</Paragraphs>
  <Slides>11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FZHei-B01S</vt:lpstr>
      <vt:lpstr>Verdana</vt:lpstr>
      <vt:lpstr>Wingdings</vt:lpstr>
      <vt:lpstr>微软雅黑 Light</vt:lpstr>
      <vt:lpstr>Arial Unicode MS</vt:lpstr>
      <vt:lpstr>等线</vt:lpstr>
      <vt:lpstr>Calibri Light</vt:lpstr>
      <vt:lpstr>等线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木棉</cp:lastModifiedBy>
  <cp:revision>166</cp:revision>
  <dcterms:created xsi:type="dcterms:W3CDTF">2017-08-18T03:02:00Z</dcterms:created>
  <dcterms:modified xsi:type="dcterms:W3CDTF">2020-04-14T01:33:38Z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