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11412" r:id="rId5"/>
    <p:sldId id="11561" r:id="rId6"/>
    <p:sldId id="11421" r:id="rId7"/>
    <p:sldId id="11543" r:id="rId8"/>
    <p:sldId id="11433" r:id="rId9"/>
    <p:sldId id="11562" r:id="rId10"/>
    <p:sldId id="11563" r:id="rId11"/>
    <p:sldId id="11573" r:id="rId12"/>
    <p:sldId id="11574" r:id="rId13"/>
    <p:sldId id="11575" r:id="rId14"/>
    <p:sldId id="11576" r:id="rId15"/>
    <p:sldId id="11577" r:id="rId16"/>
    <p:sldId id="11578" r:id="rId17"/>
    <p:sldId id="11579" r:id="rId18"/>
    <p:sldId id="115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46134"/>
    <a:srgbClr val="3894AA"/>
    <a:srgbClr val="69BACD"/>
    <a:srgbClr val="A6D7E2"/>
    <a:srgbClr val="40A8C0"/>
    <a:srgbClr val="235D6B"/>
    <a:srgbClr val="256371"/>
    <a:srgbClr val="34899D"/>
    <a:srgbClr val="CA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4" y="96"/>
      </p:cViewPr>
      <p:guideLst>
        <p:guide orient="horz" pos="20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2437325" y="1967383"/>
            <a:ext cx="1040759" cy="1203067"/>
          </a:xfrm>
          <a:custGeom>
            <a:avLst/>
            <a:gdLst>
              <a:gd name="connsiteX0" fmla="*/ 524937 w 1040759"/>
              <a:gd name="connsiteY0" fmla="*/ 0 h 1203066"/>
              <a:gd name="connsiteX1" fmla="*/ 1040759 w 1040759"/>
              <a:gd name="connsiteY1" fmla="*/ 299309 h 1203066"/>
              <a:gd name="connsiteX2" fmla="*/ 1040759 w 1040759"/>
              <a:gd name="connsiteY2" fmla="*/ 906254 h 1203066"/>
              <a:gd name="connsiteX3" fmla="*/ 529239 w 1040759"/>
              <a:gd name="connsiteY3" fmla="*/ 1203066 h 1203066"/>
              <a:gd name="connsiteX4" fmla="*/ 520636 w 1040759"/>
              <a:gd name="connsiteY4" fmla="*/ 1203066 h 1203066"/>
              <a:gd name="connsiteX5" fmla="*/ 0 w 1040759"/>
              <a:gd name="connsiteY5" fmla="*/ 900964 h 1203066"/>
              <a:gd name="connsiteX6" fmla="*/ 0 w 1040759"/>
              <a:gd name="connsiteY6" fmla="*/ 304598 h 120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759" h="1203066">
                <a:moveTo>
                  <a:pt x="524937" y="0"/>
                </a:moveTo>
                <a:lnTo>
                  <a:pt x="1040759" y="299309"/>
                </a:lnTo>
                <a:lnTo>
                  <a:pt x="1040759" y="906254"/>
                </a:lnTo>
                <a:lnTo>
                  <a:pt x="529239" y="1203066"/>
                </a:lnTo>
                <a:lnTo>
                  <a:pt x="520636" y="1203066"/>
                </a:lnTo>
                <a:lnTo>
                  <a:pt x="0" y="900964"/>
                </a:lnTo>
                <a:lnTo>
                  <a:pt x="0" y="3045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55755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87138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4372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5755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7138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tags" Target="../tags/tag9.xml"/><Relationship Id="rId2" Type="http://schemas.openxmlformats.org/officeDocument/2006/relationships/image" Target="../media/image4.png"/><Relationship Id="rId1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png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png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59025" y="4294505"/>
            <a:ext cx="7386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HTML5与CSS3的新特性</a:t>
            </a:r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967" y="95195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23715" y="13933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第八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997585" y="443865"/>
            <a:ext cx="2259330" cy="4508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多重背景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440" y="1290955"/>
            <a:ext cx="585851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CSS3允许元素使用多个背景图片。background-image可以有多个值，用逗号分隔，越靠前的图片层级越高。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语法：     </a:t>
            </a:r>
            <a:r>
              <a:rPr lang="en-US" altLang="zh-CN" sz="1600">
                <a:sym typeface="+mn-ea"/>
              </a:rPr>
              <a:t>background-image: url1,url2</a:t>
            </a:r>
            <a:endParaRPr lang="en-US" altLang="zh-CN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63995" y="658495"/>
            <a:ext cx="68199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案例：</a:t>
            </a:r>
            <a:endParaRPr lang="zh-CN" altLang="en-US" sz="1600"/>
          </a:p>
        </p:txBody>
      </p:sp>
      <p:pic>
        <p:nvPicPr>
          <p:cNvPr id="25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15" y="2394585"/>
            <a:ext cx="3575685" cy="302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95" y="1212850"/>
            <a:ext cx="5435600" cy="355600"/>
          </a:xfrm>
          <a:prstGeom prst="rect">
            <a:avLst/>
          </a:prstGeom>
        </p:spPr>
      </p:pic>
      <p:pic>
        <p:nvPicPr>
          <p:cNvPr id="70" name="图片 70" descr="snow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10" y="3926205"/>
            <a:ext cx="2080260" cy="138874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9" name="图片 7" descr="wintry-2068298_960_7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7915" y="3671888"/>
            <a:ext cx="2926080" cy="16427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8655" y="3077845"/>
            <a:ext cx="1236345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案例素材：</a:t>
            </a:r>
            <a:endParaRPr lang="zh-CN" altLang="en-US" sz="1600"/>
          </a:p>
        </p:txBody>
      </p:sp>
      <p:sp>
        <p:nvSpPr>
          <p:cNvPr id="100" name="文本框 99"/>
          <p:cNvSpPr txBox="1"/>
          <p:nvPr/>
        </p:nvSpPr>
        <p:spPr>
          <a:xfrm>
            <a:off x="1330325" y="5563235"/>
            <a:ext cx="120332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snow2.png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90670" y="5563235"/>
            <a:ext cx="185229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wintry.jpg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24925" y="5563235"/>
            <a:ext cx="101155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两张背景图片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997585" y="443865"/>
            <a:ext cx="2259330" cy="4508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过渡效果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440" y="1284605"/>
            <a:ext cx="585851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  	</a:t>
            </a:r>
            <a:r>
              <a:rPr lang="zh-CN" altLang="en-US" sz="1600"/>
              <a:t>CSS3的过渡效果是元素从一种样式逐渐改变为另一种样式，由CSS样式transition来实现。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语法：     </a:t>
            </a:r>
            <a:r>
              <a:rPr lang="en-US" altLang="zh-CN" sz="1600">
                <a:sym typeface="+mn-ea"/>
              </a:rPr>
              <a:t>transition: property duration timing-function delay;</a:t>
            </a:r>
            <a:endParaRPr lang="en-US" altLang="zh-CN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63995" y="658495"/>
            <a:ext cx="68199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案例：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99135" y="3277235"/>
          <a:ext cx="5946775" cy="186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2490"/>
                <a:gridCol w="3804285"/>
              </a:tblGrid>
              <a:tr h="358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transition-property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规定设置过渡效果的CSS属性的名称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transition-duration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规定完成过渡效果需要多少秒或毫秒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4895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transition-timing-function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规定速度效果的速度曲线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transition-delay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定义过渡效果何时开始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01890" y="762635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40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transition</a:t>
            </a:r>
            <a:r>
              <a:rPr lang="en-US" sz="140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40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sz="140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sz="140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en-US" sz="1400">
              <a:solidFill>
                <a:srgbClr val="080808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590" y="1567815"/>
            <a:ext cx="49720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957060" y="3776345"/>
            <a:ext cx="55511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transition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endParaRPr lang="en-US" sz="1400" b="0">
              <a:solidFill>
                <a:srgbClr val="38444B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width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height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en-US" sz="1400" b="0">
              <a:solidFill>
                <a:srgbClr val="080808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8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675" y="4476750"/>
            <a:ext cx="5271770" cy="152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997585" y="443865"/>
            <a:ext cx="1378585" cy="4508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动画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997585"/>
            <a:ext cx="5740400" cy="5130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  	</a:t>
            </a:r>
            <a:r>
              <a:rPr lang="zh-CN" altLang="en-US" sz="1400"/>
              <a:t>在创建CSS3动画之前，需要先了解@keyframes规则。@keyframes规则用于创建动画，在@keyframes中规定某项CSS样式，就能创建由当前样式逐渐改为新样式的动画效果。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语法： 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sz="1600"/>
              <a:t>@keyframes animationname {keyframes-selector {css-styles;}}</a:t>
            </a:r>
            <a:endParaRPr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sz="1600"/>
              <a:t>animation-name: keyframename|none;</a:t>
            </a:r>
            <a:endParaRPr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sz="1600"/>
              <a:t>animation-duration: time;</a:t>
            </a:r>
            <a:endParaRPr sz="1600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507365" y="2032000"/>
          <a:ext cx="5154930" cy="205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3425"/>
                <a:gridCol w="3151188"/>
              </a:tblGrid>
              <a:tr h="358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属性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@keyframes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规定动画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3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animation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所有动画属性的简写属性，除了animation-play-state属性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animation-name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规定@keyframes动画的名称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animation-duration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规定动画完成一个周期所花费的时间（秒或毫秒），默认是0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621905" y="534670"/>
            <a:ext cx="68199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400"/>
              <a:t>案例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7481570" y="1301750"/>
            <a:ext cx="352615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2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@keyframes 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changecolor</a:t>
            </a:r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12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%</a:t>
            </a:r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2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2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#97928e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20</a:t>
            </a:r>
            <a:r>
              <a:rPr lang="en-US" sz="12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%</a:t>
            </a:r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2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2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#e7d485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7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12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%</a:t>
            </a:r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2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2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#aec6ca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10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12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%</a:t>
            </a:r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2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2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#fec6af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sz="1200" b="0">
              <a:solidFill>
                <a:srgbClr val="080808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sz="1200" b="0">
              <a:solidFill>
                <a:srgbClr val="808040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endParaRPr lang="en-US" altLang="en-US" sz="1200" b="0">
              <a:solidFill>
                <a:srgbClr val="808040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81570" y="2745105"/>
            <a:ext cx="34340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200" b="0">
                <a:solidFill>
                  <a:srgbClr val="CB2D01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.box</a:t>
            </a:r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</a:t>
            </a:r>
            <a:r>
              <a:rPr lang="en-US" sz="12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width</a:t>
            </a:r>
            <a:r>
              <a:rPr lang="en-US" sz="12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40</a:t>
            </a:r>
            <a:r>
              <a:rPr lang="en-US" sz="12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</a:t>
            </a:r>
            <a:r>
              <a:rPr lang="en-US" sz="12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height</a:t>
            </a:r>
            <a:r>
              <a:rPr lang="en-US" sz="12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40</a:t>
            </a:r>
            <a:r>
              <a:rPr lang="en-US" sz="12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</a:t>
            </a:r>
            <a:r>
              <a:rPr lang="en-US" sz="12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2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#97928e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</a:t>
            </a:r>
            <a:r>
              <a:rPr lang="en-US" sz="12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animation</a:t>
            </a:r>
            <a:r>
              <a:rPr lang="en-US" sz="12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changecolor </a:t>
            </a:r>
            <a:r>
              <a:rPr lang="en-US" sz="12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en-US" sz="12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sz="12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sz="1200" b="0">
              <a:solidFill>
                <a:srgbClr val="080808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2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altLang="en-US" sz="1200" b="0">
              <a:solidFill>
                <a:srgbClr val="808040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4" name="图片 42"/>
          <p:cNvPicPr>
            <a:picLocks noChangeAspect="1"/>
          </p:cNvPicPr>
          <p:nvPr/>
        </p:nvPicPr>
        <p:blipFill>
          <a:blip r:embed="rId4"/>
          <a:srcRect t="12676"/>
          <a:stretch>
            <a:fillRect/>
          </a:stretch>
        </p:blipFill>
        <p:spPr>
          <a:xfrm>
            <a:off x="7121525" y="4539615"/>
            <a:ext cx="38862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997585" y="443865"/>
            <a:ext cx="1378585" cy="4108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圆角边框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997585"/>
            <a:ext cx="5740400" cy="3607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  	</a:t>
            </a:r>
            <a:r>
              <a:rPr lang="zh-CN" altLang="en-US" sz="1600"/>
              <a:t>border-radius的属性值是一个数值，表示边框圆角的直径。</a:t>
            </a:r>
            <a:endParaRPr lang="zh-CN" altLang="en-US" sz="14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4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sz="14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border-radius</a:t>
            </a:r>
            <a:r>
              <a:rPr lang="en-US" sz="1400">
                <a:solidFill>
                  <a:srgbClr val="38444B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r>
              <a:rPr lang="en-US" sz="1400">
                <a:solidFill>
                  <a:srgbClr val="9B1CEB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1400">
                <a:solidFill>
                  <a:srgbClr val="577909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px</a:t>
            </a:r>
            <a:r>
              <a:rPr lang="en-US" sz="1400">
                <a:solidFill>
                  <a:srgbClr val="080808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; </a:t>
            </a:r>
            <a:endParaRPr lang="en-US" sz="1400">
              <a:solidFill>
                <a:srgbClr val="080808"/>
              </a:solidFill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sz="1400">
                <a:solidFill>
                  <a:srgbClr val="080808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是以下代码的简写：</a:t>
            </a:r>
            <a:endParaRPr lang="en-US" sz="1400">
              <a:solidFill>
                <a:srgbClr val="080808"/>
              </a:solidFill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sz="14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border-top-left-radius</a:t>
            </a:r>
            <a:r>
              <a:rPr lang="en-US" sz="1400">
                <a:solidFill>
                  <a:srgbClr val="38444B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r>
              <a:rPr lang="en-US" sz="1400">
                <a:solidFill>
                  <a:srgbClr val="9B1CEB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1400">
                <a:solidFill>
                  <a:srgbClr val="577909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px</a:t>
            </a:r>
            <a:r>
              <a:rPr lang="en-US" sz="1400">
                <a:solidFill>
                  <a:srgbClr val="080808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;	</a:t>
            </a:r>
            <a:r>
              <a:rPr lang="en-US" sz="14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border-top-right-radius</a:t>
            </a:r>
            <a:r>
              <a:rPr lang="en-US" sz="1400">
                <a:solidFill>
                  <a:srgbClr val="38444B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r>
              <a:rPr lang="en-US" sz="1400">
                <a:solidFill>
                  <a:srgbClr val="9B1CEB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1400">
                <a:solidFill>
                  <a:srgbClr val="577909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px</a:t>
            </a:r>
            <a:r>
              <a:rPr lang="en-US" sz="1400">
                <a:solidFill>
                  <a:srgbClr val="080808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;	</a:t>
            </a:r>
            <a:r>
              <a:rPr lang="en-US" sz="14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border-bottom-right-radius</a:t>
            </a:r>
            <a:r>
              <a:rPr lang="en-US" sz="1400">
                <a:solidFill>
                  <a:srgbClr val="38444B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r>
              <a:rPr lang="en-US" sz="1400">
                <a:solidFill>
                  <a:srgbClr val="9B1CEB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1400">
                <a:solidFill>
                  <a:srgbClr val="577909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px</a:t>
            </a:r>
            <a:r>
              <a:rPr lang="en-US" sz="1400">
                <a:solidFill>
                  <a:srgbClr val="080808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;	</a:t>
            </a:r>
            <a:r>
              <a:rPr lang="en-US" sz="14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border-bottom-left-radius</a:t>
            </a:r>
            <a:r>
              <a:rPr lang="en-US" sz="1400">
                <a:solidFill>
                  <a:srgbClr val="38444B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r>
              <a:rPr lang="en-US" sz="1400">
                <a:solidFill>
                  <a:srgbClr val="9B1CEB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1400">
                <a:solidFill>
                  <a:srgbClr val="577909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px</a:t>
            </a:r>
            <a:r>
              <a:rPr lang="en-US" sz="1400">
                <a:solidFill>
                  <a:srgbClr val="080808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;</a:t>
            </a:r>
            <a:endParaRPr lang="zh-CN" altLang="en-US" sz="14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4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	</a:t>
            </a:r>
            <a:r>
              <a:rPr lang="zh-CN" altLang="en-US" sz="1600"/>
              <a:t>当矩形的边框圆角值等于矩形的边长时，会变成一个圆形。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sz="1600"/>
          </a:p>
        </p:txBody>
      </p:sp>
      <p:sp>
        <p:nvSpPr>
          <p:cNvPr id="11" name="文本框 10"/>
          <p:cNvSpPr txBox="1"/>
          <p:nvPr/>
        </p:nvSpPr>
        <p:spPr>
          <a:xfrm>
            <a:off x="7621905" y="534670"/>
            <a:ext cx="68199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400"/>
              <a:t>案例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566025" y="1189990"/>
            <a:ext cx="4535170" cy="2461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style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</a:t>
            </a:r>
            <a:r>
              <a:rPr lang="en-US" sz="1400" b="0"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width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100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height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100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border-radius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100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lightpink;	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sz="1400" b="0">
              <a:solidFill>
                <a:srgbClr val="808040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style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body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	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body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</a:t>
            </a:r>
            <a:endParaRPr lang="en-US" altLang="en-US" sz="1400" b="0">
              <a:solidFill>
                <a:srgbClr val="3E4B53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88" y="4246563"/>
            <a:ext cx="1056005" cy="1072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403225" y="457200"/>
            <a:ext cx="1378585" cy="4108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2D转换</a:t>
            </a:r>
            <a:endParaRPr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997585"/>
            <a:ext cx="5740400" cy="4810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  	</a:t>
            </a:r>
            <a:r>
              <a:rPr lang="zh-CN" altLang="en-US" sz="1600"/>
              <a:t>对元素进行移动、旋转等操作称为CSS3的2D转换。可以通过transform属性实现2D转换，根据需要使用不同的属性值。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4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sz="1600" b="1">
                <a:sym typeface="+mn-ea"/>
              </a:rPr>
              <a:t>语法：</a:t>
            </a:r>
            <a:endParaRPr lang="zh-CN" sz="1600" b="1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	</a:t>
            </a:r>
            <a:r>
              <a:rPr lang="zh-CN" sz="1600">
                <a:sym typeface="+mn-ea"/>
              </a:rPr>
              <a:t>transform: none|transform-functions;</a:t>
            </a:r>
            <a:endParaRPr lang="zh-CN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4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 b="1"/>
              <a:t>2D</a:t>
            </a:r>
            <a:r>
              <a:rPr lang="zh-CN" altLang="en-US" sz="1600" b="1"/>
              <a:t>转换的常用方法：</a:t>
            </a:r>
            <a:endParaRPr lang="zh-CN" altLang="en-US" sz="1600" b="1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 b="1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sz="16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1.移动</a:t>
            </a:r>
            <a:endParaRPr lang="en-US" sz="1600">
              <a:solidFill>
                <a:srgbClr val="3C7A03"/>
              </a:solidFill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sz="1600"/>
              <a:t>	</a:t>
            </a:r>
            <a:r>
              <a:rPr sz="1600"/>
              <a:t>translate()方法可以实现元素的移动。translate（x,y）中有两个参数，分别表示元素沿X轴、沿Y轴移动的距离。</a:t>
            </a:r>
            <a:endParaRPr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sz="1600"/>
              <a:t>	</a:t>
            </a:r>
            <a:r>
              <a:rPr sz="1600"/>
              <a:t>还可以使用translateX(n)单独设置元素沿X轴方向移动；用translateY(n)单独设置元素沿Y轴方向移动。</a:t>
            </a:r>
            <a:endParaRPr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7621905" y="534670"/>
            <a:ext cx="68199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400"/>
              <a:t>案例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100" name="文本框 99"/>
          <p:cNvSpPr txBox="1"/>
          <p:nvPr/>
        </p:nvSpPr>
        <p:spPr>
          <a:xfrm>
            <a:off x="7621905" y="997585"/>
            <a:ext cx="404812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style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</a:t>
            </a:r>
            <a:r>
              <a:rPr lang="en-US" sz="1400" b="0"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html,body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padding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	margin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	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width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200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height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200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#FEC6AF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transform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translate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500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px,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100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sz="1400" b="0">
              <a:solidFill>
                <a:srgbClr val="808040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style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body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	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body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</a:t>
            </a:r>
            <a:endParaRPr lang="en-US" altLang="en-US" sz="1400" b="0">
              <a:solidFill>
                <a:srgbClr val="3E4B53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29053"/>
          <a:stretch>
            <a:fillRect/>
          </a:stretch>
        </p:blipFill>
        <p:spPr>
          <a:xfrm>
            <a:off x="7065645" y="4812665"/>
            <a:ext cx="4896485" cy="1859280"/>
          </a:xfrm>
          <a:prstGeom prst="rect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436245" y="424815"/>
            <a:ext cx="1378585" cy="4108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2D转换</a:t>
            </a:r>
            <a:endParaRPr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997585"/>
            <a:ext cx="10299065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sz="16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2.旋转 </a:t>
            </a:r>
            <a:r>
              <a:rPr lang="en-US" sz="14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1600"/>
              <a:t>	</a:t>
            </a:r>
            <a:endParaRPr lang="en-US" altLang="zh-CN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	</a:t>
            </a:r>
            <a:r>
              <a:rPr lang="zh-CN" altLang="en-US" sz="1600"/>
              <a:t>rotate()方法可以实现元素顺时针旋转，参数为顺时针旋转的角度，单位是deg，当角度为负值时，元素将逆时针旋转。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sz="1600"/>
              <a:t>语法：</a:t>
            </a:r>
            <a:endParaRPr lang="zh-CN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sz="1600"/>
              <a:t>transform: none|transform-functions;</a:t>
            </a:r>
            <a:endParaRPr 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488315" y="3279140"/>
            <a:ext cx="68199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400"/>
              <a:t>案例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470025" y="3279140"/>
            <a:ext cx="441515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style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</a:t>
            </a:r>
            <a:r>
              <a:rPr lang="en-US" sz="1400" b="0"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body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padding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200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	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width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200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height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200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#FEC6AF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transform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rotate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30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deg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sz="1400" b="0">
              <a:solidFill>
                <a:srgbClr val="808040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style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body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	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body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</a:t>
            </a:r>
            <a:endParaRPr lang="en-US" altLang="en-US" sz="1400" b="0">
              <a:solidFill>
                <a:srgbClr val="3E4B53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40" y="3278823"/>
            <a:ext cx="5266690" cy="2818765"/>
          </a:xfrm>
          <a:prstGeom prst="rect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997585" y="443865"/>
            <a:ext cx="1891030" cy="4108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calc()函数计算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997585"/>
            <a:ext cx="6113145" cy="372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  	</a:t>
            </a:r>
            <a:r>
              <a:rPr lang="zh-CN" altLang="en-US" sz="1600"/>
              <a:t>calc()函数可以实现动态数值计算，并且支持不同单位的数值之间的计算，如百分比与px数值之间的计算。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4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sz="14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lang="en-US" sz="16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Tips</a:t>
            </a:r>
            <a:r>
              <a:rPr lang="zh-CN" altLang="en-US" sz="16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1400">
              <a:solidFill>
                <a:srgbClr val="3C7A03"/>
              </a:solidFill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400">
                <a:solidFill>
                  <a:srgbClr val="3C7A03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lang="en-US" sz="140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需要注意的是，运算符前后都需要保留一个空格，如width: calc(100% - 10px)；任何长度值都可以使用calc()函数进行计算；calc()函数支持+、-、*、/运算；calc()函数使用标准的数学运算优先级规则。</a:t>
            </a:r>
            <a:endParaRPr lang="en-US" sz="1400"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	</a:t>
            </a:r>
            <a:r>
              <a:rPr lang="en-US" sz="140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calc()函数最常见的应用场景就是，在未知尺寸的盒子里，将元素在x、y方向上完全居中。</a:t>
            </a:r>
            <a:endParaRPr lang="en-US" altLang="zh-CN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sz="1600"/>
          </a:p>
        </p:txBody>
      </p:sp>
      <p:sp>
        <p:nvSpPr>
          <p:cNvPr id="11" name="文本框 10"/>
          <p:cNvSpPr txBox="1"/>
          <p:nvPr/>
        </p:nvSpPr>
        <p:spPr>
          <a:xfrm>
            <a:off x="507365" y="4148455"/>
            <a:ext cx="68199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400"/>
              <a:t>案例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100" name="文本框 99"/>
          <p:cNvSpPr txBox="1"/>
          <p:nvPr/>
        </p:nvSpPr>
        <p:spPr>
          <a:xfrm>
            <a:off x="1243965" y="4200525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CN" sz="1400" b="0">
                <a:latin typeface="Calibri" panose="020F0502020204030204" charset="0"/>
                <a:ea typeface="宋体" panose="02010600030101010101" pitchFamily="2" charset="-122"/>
              </a:rPr>
              <a:t>将元素在浏览器中 </a:t>
            </a:r>
            <a:r>
              <a:rPr lang="en-US" sz="14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x</a:t>
            </a:r>
            <a:r>
              <a:rPr lang="zh-CN" sz="1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1400" b="0">
                <a:latin typeface="Calibri" panose="020F0502020204030204" charset="0"/>
                <a:ea typeface="宋体" panose="02010600030101010101" pitchFamily="2" charset="-122"/>
              </a:rPr>
              <a:t>y</a:t>
            </a:r>
            <a:r>
              <a:rPr lang="zh-CN" sz="1400" b="0">
                <a:latin typeface="Calibri" panose="020F0502020204030204" charset="0"/>
                <a:ea typeface="宋体" panose="02010600030101010101" pitchFamily="2" charset="-122"/>
              </a:rPr>
              <a:t>方向上完全居中。</a:t>
            </a:r>
            <a:endParaRPr lang="zh-CN" altLang="en-US" sz="1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4360" y="709613"/>
            <a:ext cx="5080000" cy="4831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style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</a:t>
            </a:r>
            <a:r>
              <a:rPr lang="en-US" sz="1400" b="0"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html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body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width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100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%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height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100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padding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margin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		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width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100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height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100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background-color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palevioletred;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margin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C44F0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auto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400" b="0">
                <a:solidFill>
                  <a:srgbClr val="C44F0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auto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position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C44F0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absolute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top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calc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50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%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- 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50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	</a:t>
            </a:r>
            <a:r>
              <a:rPr lang="en-US" sz="1400" b="0">
                <a:solidFill>
                  <a:srgbClr val="3C7A0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left</a:t>
            </a:r>
            <a:r>
              <a:rPr lang="en-US" sz="1400" b="0">
                <a:solidFill>
                  <a:srgbClr val="38444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calc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50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%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 - </a:t>
            </a:r>
            <a:r>
              <a:rPr lang="en-US" sz="1400" b="0">
                <a:solidFill>
                  <a:srgbClr val="9B1CEB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50</a:t>
            </a:r>
            <a:r>
              <a:rPr lang="en-US" sz="1400" b="0">
                <a:solidFill>
                  <a:srgbClr val="577909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px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lang="en-US" sz="1400" b="0">
                <a:solidFill>
                  <a:srgbClr val="080808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;	</a:t>
            </a:r>
            <a:r>
              <a:rPr lang="en-US" sz="1400" b="0">
                <a:solidFill>
                  <a:srgbClr val="808040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r>
              <a:rPr lang="en-US" sz="1400" b="0"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sz="1400" b="0">
              <a:solidFill>
                <a:srgbClr val="808040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style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body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	&lt;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&lt;/</a:t>
            </a:r>
            <a:r>
              <a:rPr lang="en-US" sz="1400" b="0">
                <a:solidFill>
                  <a:srgbClr val="2369B6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body</a:t>
            </a:r>
            <a:r>
              <a:rPr lang="en-US" sz="1400" b="0">
                <a:solidFill>
                  <a:srgbClr val="3E4B53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&gt;</a:t>
            </a:r>
            <a:endParaRPr lang="en-US" altLang="en-US" sz="1400" b="0">
              <a:solidFill>
                <a:srgbClr val="3E4B53"/>
              </a:solidFill>
              <a:latin typeface="Courier New" panose="020703090202050204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0" y="4559300"/>
            <a:ext cx="3435350" cy="193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4065" y="281305"/>
            <a:ext cx="3039110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HTML5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新增元素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75310" y="1059180"/>
            <a:ext cx="110413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/>
              <a:t>1</a:t>
            </a:r>
            <a:r>
              <a:rPr lang="zh-CN" altLang="en-US"/>
              <a:t>、</a:t>
            </a:r>
            <a:r>
              <a:rPr lang="en-US" altLang="zh-CN" b="1"/>
              <a:t>video</a:t>
            </a:r>
            <a:r>
              <a:rPr lang="zh-CN" altLang="en-US" b="1"/>
              <a:t>元素</a:t>
            </a:r>
            <a:endParaRPr lang="zh-CN" altLang="en-US" b="1"/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4652328" y="1861502"/>
          <a:ext cx="546417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363"/>
                <a:gridCol w="717550"/>
                <a:gridCol w="739775"/>
                <a:gridCol w="725487"/>
                <a:gridCol w="796925"/>
                <a:gridCol w="727075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格式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IE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Firefox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Opera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Chrome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Safari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Ogg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3.5+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10.5+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5.0+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MPEG 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9.0+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5.0+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3.0+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WebM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4.0+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10.6+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6.0+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3466783" y="3697288"/>
          <a:ext cx="7705725" cy="2731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/>
                <a:gridCol w="1028700"/>
                <a:gridCol w="5343525"/>
              </a:tblGrid>
              <a:tr h="358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属性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src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url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视频的URL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width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pixels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视频的宽度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height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pixels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视频的高度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autoplay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autoplay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视频自动播放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controls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controls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显示控件，如播放按钮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loop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loop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循环播放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preload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preload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视频在页面加载时进行加载，并预备播放。如果使用autoplay，则忽略该属性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260475" y="3751580"/>
            <a:ext cx="110413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sz="16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video</a:t>
            </a:r>
            <a:r>
              <a:rPr 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元素的属性</a:t>
            </a:r>
            <a:endParaRPr lang="zh-CN" altLang="en-US" sz="16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50620" y="1798320"/>
            <a:ext cx="110413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sz="16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各浏览器对不同格式视频</a:t>
            </a:r>
            <a:r>
              <a:rPr 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的支持情况</a:t>
            </a:r>
            <a:endParaRPr lang="zh-CN" altLang="en-US" sz="16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9770" y="532765"/>
            <a:ext cx="110413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/>
              <a:t>2</a:t>
            </a:r>
            <a:r>
              <a:rPr lang="zh-CN" altLang="en-US"/>
              <a:t>、</a:t>
            </a:r>
            <a:r>
              <a:rPr lang="en-US" altLang="zh-CN" b="1"/>
              <a:t>au</a:t>
            </a:r>
            <a:r>
              <a:rPr lang="en-US" altLang="zh-CN" b="1"/>
              <a:t>dio</a:t>
            </a:r>
            <a:r>
              <a:rPr lang="zh-CN" altLang="en-US" b="1"/>
              <a:t>元素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1633220" y="3649345"/>
            <a:ext cx="110413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sz="16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audio</a:t>
            </a:r>
            <a:r>
              <a:rPr 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元素的属性</a:t>
            </a:r>
            <a:endParaRPr lang="zh-CN" altLang="en-US" sz="16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84935" y="1113155"/>
            <a:ext cx="110413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sz="16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各浏览器对</a:t>
            </a:r>
            <a:r>
              <a:rPr 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不同格式音频</a:t>
            </a:r>
            <a:r>
              <a:rPr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的支持情况</a:t>
            </a:r>
            <a:endParaRPr sz="16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988877" y="1391285"/>
          <a:ext cx="5462905" cy="339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188"/>
                <a:gridCol w="868362"/>
                <a:gridCol w="869950"/>
                <a:gridCol w="868363"/>
                <a:gridCol w="868362"/>
                <a:gridCol w="868363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IE 9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Firefox 3.5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Opera 10.5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Chrome 3.0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Safari 3.0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Ogg Vorbis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MP3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Wav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986973" y="3693795"/>
          <a:ext cx="546417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62013"/>
                <a:gridCol w="3789362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属性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src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url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要播放的音频的URL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autoplay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autoplay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音频自动播放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controls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controls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显示控件，比如播放按钮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loop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loop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循环播放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preload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preload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音频在页面加载时进行加载，并预备播放。如果使用autoplay，则忽略该属性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4870" y="354965"/>
            <a:ext cx="404431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HTML5中新增结构元素</a:t>
              </a:r>
              <a:endParaRPr 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3284220" y="1219835"/>
            <a:ext cx="8402955" cy="546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b="1">
                <a:sym typeface="+mn-ea"/>
              </a:rPr>
              <a:t>&lt;header&gt;</a:t>
            </a:r>
            <a:r>
              <a:rPr lang="en-US" altLang="zh-CN">
                <a:sym typeface="+mn-ea"/>
              </a:rPr>
              <a:t>	</a:t>
            </a:r>
            <a:r>
              <a:rPr lang="en-US" altLang="zh-CN" b="1">
                <a:sym typeface="+mn-ea"/>
              </a:rPr>
              <a:t>	</a:t>
            </a:r>
            <a:r>
              <a:rPr lang="zh-CN" altLang="en-US">
                <a:sym typeface="+mn-ea"/>
              </a:rPr>
              <a:t>定义文档的页眉，表示页面中的介绍性内容，如标题、导航等内容</a:t>
            </a:r>
            <a:r>
              <a:rPr lang="en-US" altLang="zh-CN">
                <a:sym typeface="+mn-ea"/>
              </a:rPr>
              <a:t>			</a:t>
            </a:r>
            <a:r>
              <a:rPr lang="zh-CN" altLang="en-US">
                <a:sym typeface="+mn-ea"/>
              </a:rPr>
              <a:t>都可以放进&lt;header&gt;标签中。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b="1">
                <a:sym typeface="+mn-ea"/>
              </a:rPr>
              <a:t>&lt;nav&gt;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定义导航，可以嵌套在&lt;header&gt;标签内部。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b="1">
                <a:sym typeface="+mn-ea"/>
              </a:rPr>
              <a:t>&lt;main&gt;</a:t>
            </a:r>
            <a:r>
              <a:rPr lang="en-US" altLang="zh-CN" b="1">
                <a:sym typeface="+mn-ea"/>
              </a:rPr>
              <a:t>		</a:t>
            </a:r>
            <a:r>
              <a:rPr lang="zh-CN" altLang="en-US">
                <a:sym typeface="+mn-ea"/>
              </a:rPr>
              <a:t>表示页面的主要内容，可以包含&lt;section&gt;标签、&lt;artical&gt;标签、</a:t>
            </a:r>
            <a:r>
              <a:rPr lang="en-US" altLang="zh-CN">
                <a:sym typeface="+mn-ea"/>
              </a:rPr>
              <a:t>				</a:t>
            </a:r>
            <a:r>
              <a:rPr lang="zh-CN" altLang="en-US">
                <a:sym typeface="+mn-ea"/>
              </a:rPr>
              <a:t>&lt;aside&gt;标签。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b="1">
                <a:sym typeface="+mn-ea"/>
              </a:rPr>
              <a:t>&lt;footer&gt;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定义一个文档或文档中一部分的页脚。页脚通常包含文档的作者、</a:t>
            </a:r>
            <a:r>
              <a:rPr lang="en-US" altLang="zh-CN">
                <a:sym typeface="+mn-ea"/>
              </a:rPr>
              <a:t>			</a:t>
            </a:r>
            <a:r>
              <a:rPr lang="zh-CN" altLang="en-US">
                <a:sym typeface="+mn-ea"/>
              </a:rPr>
              <a:t>版权信息、使用条款链接、联系信息等。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Tx/>
            </a:pPr>
            <a:endParaRPr lang="zh-CN" altLang="en-US"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b="1">
                <a:sym typeface="+mn-ea"/>
              </a:rPr>
              <a:t>&lt;section&gt;</a:t>
            </a:r>
            <a:r>
              <a:rPr lang="en-US" altLang="zh-CN" b="1">
                <a:sym typeface="+mn-ea"/>
              </a:rPr>
              <a:t>		</a:t>
            </a:r>
            <a:r>
              <a:rPr lang="zh-CN" altLang="en-US">
                <a:sym typeface="+mn-ea"/>
              </a:rPr>
              <a:t>定义文档中的节（section、区段），如章节、页眉、页脚或文档中的</a:t>
            </a:r>
            <a:r>
              <a:rPr lang="en-US" altLang="zh-CN">
                <a:sym typeface="+mn-ea"/>
              </a:rPr>
              <a:t>				</a:t>
            </a:r>
            <a:r>
              <a:rPr lang="zh-CN" altLang="en-US">
                <a:sym typeface="+mn-ea"/>
              </a:rPr>
              <a:t>其他部分。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b="1">
                <a:sym typeface="+mn-ea"/>
              </a:rPr>
              <a:t>&lt;artical&gt;</a:t>
            </a:r>
            <a:r>
              <a:rPr lang="en-US" altLang="zh-CN" b="1">
                <a:sym typeface="+mn-ea"/>
              </a:rPr>
              <a:t>		</a:t>
            </a:r>
            <a:r>
              <a:rPr lang="zh-CN" altLang="en-US">
                <a:sym typeface="+mn-ea"/>
              </a:rPr>
              <a:t>定义的内容需满足两个条件：①本身是有意义的；②独立于文档的</a:t>
            </a:r>
            <a:r>
              <a:rPr lang="en-US" altLang="zh-CN">
                <a:sym typeface="+mn-ea"/>
              </a:rPr>
              <a:t>			</a:t>
            </a:r>
            <a:r>
              <a:rPr lang="zh-CN" altLang="en-US">
                <a:sym typeface="+mn-ea"/>
              </a:rPr>
              <a:t>其余部分。例如，论坛帖子、博客文章、新闻故事、评论等。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b="1">
                <a:sym typeface="+mn-ea"/>
              </a:rPr>
              <a:t>&lt;aside&gt;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定义页面主区域内容之外的内容，如侧边栏。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81" r="7304"/>
          <a:stretch>
            <a:fillRect/>
          </a:stretch>
        </p:blipFill>
        <p:spPr>
          <a:xfrm>
            <a:off x="478155" y="1777365"/>
            <a:ext cx="2707640" cy="3302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77570" y="258445"/>
            <a:ext cx="5195570" cy="379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>
                <a:sym typeface="+mn-ea"/>
              </a:rPr>
              <a:t>元素语义化的优点：</a:t>
            </a:r>
            <a:endParaRPr lang="zh-CN" altLang="en-US" b="1"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b="1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>
                <a:sym typeface="+mn-ea"/>
              </a:rPr>
              <a:t>①提高代码的可读性，使代码易于维护；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>
                <a:sym typeface="+mn-ea"/>
              </a:rPr>
              <a:t>②利于SEO，提高网站在有关搜索引擎内的自然排名；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>
                <a:sym typeface="+mn-ea"/>
              </a:rPr>
              <a:t>③在CSS不起作用时，不容易出现错乱；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>
                <a:sym typeface="+mn-ea"/>
              </a:rPr>
              <a:t>④利于仪器（如屏幕阅读器、盲人阅读器、移动设备）的解析，以语义的方式渲染网页。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265" y="998220"/>
            <a:ext cx="5213350" cy="55054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19265" y="544195"/>
            <a:ext cx="466725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zh-CN" altLang="en-US" b="1">
                <a:sym typeface="+mn-ea"/>
              </a:rPr>
              <a:t>案例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indent="0"/>
            <a:r>
              <a:rPr 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分析怎样使用新增结构元素划分一个页面</a:t>
            </a:r>
            <a:endParaRPr sz="16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7570" y="4810125"/>
            <a:ext cx="42964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注释：Internet Explorer 8 以及更早的版本不支持</a:t>
            </a:r>
            <a:r>
              <a:rPr lang="en-US" altLang="zh-CN" sz="1600"/>
              <a:t>HTML5</a:t>
            </a:r>
            <a:r>
              <a:rPr lang="zh-CN" altLang="en-US" sz="1600"/>
              <a:t>中的结构</a:t>
            </a:r>
            <a:r>
              <a:rPr lang="zh-CN" altLang="en-US" sz="1600"/>
              <a:t>标签。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40347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CSS3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新增样式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994410" y="1279525"/>
            <a:ext cx="1873885" cy="4508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文本属性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6950" y="1938020"/>
            <a:ext cx="546100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	</a:t>
            </a:r>
            <a:r>
              <a:rPr lang="zh-CN" altLang="en-US" sz="1600"/>
              <a:t>使用text-shadow属性给文本增加阴影效果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	</a:t>
            </a:r>
            <a:r>
              <a:rPr lang="zh-CN" altLang="en-US" sz="1600"/>
              <a:t>语法：     </a:t>
            </a:r>
            <a:r>
              <a:rPr lang="en-US" altLang="zh-CN" sz="1600"/>
              <a:t>text-shadow : h-shadow  v-shadow  blur  color;</a:t>
            </a:r>
            <a:endParaRPr lang="en-US" altLang="zh-CN" sz="1600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098868" y="3310255"/>
          <a:ext cx="5133975" cy="171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788"/>
                <a:gridCol w="3913187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h-shadow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必需。水平阴影的位置。允许负值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v-shadow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必需。垂直阴影的位置。允许负值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blur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可选。模糊距离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color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可选。阴影的颜色。请参阅CSS颜色值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305" y="2880360"/>
            <a:ext cx="19240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7182485" y="1194435"/>
            <a:ext cx="73025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案例</a:t>
            </a:r>
            <a:r>
              <a:rPr lang="en-US" altLang="zh-CN" sz="1600"/>
              <a:t>1</a:t>
            </a:r>
            <a:endParaRPr lang="zh-CN" altLang="en-US" sz="16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370" y="1813560"/>
            <a:ext cx="3536950" cy="10668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96950" y="5351145"/>
            <a:ext cx="6478905" cy="1330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类似：使用</a:t>
            </a:r>
            <a:r>
              <a:rPr lang="en-US" altLang="zh-CN" sz="1600"/>
              <a:t>box</a:t>
            </a:r>
            <a:r>
              <a:rPr lang="zh-CN" altLang="en-US" sz="1600"/>
              <a:t>-shadow属性给盒子</a:t>
            </a:r>
            <a:r>
              <a:rPr lang="zh-CN" altLang="en-US" sz="1600"/>
              <a:t>增加阴影效果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语法：  </a:t>
            </a:r>
            <a:r>
              <a:rPr sz="1600"/>
              <a:t>box-shadow: h-shadow v-shadow blur spread color inset;</a:t>
            </a:r>
            <a:endParaRPr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sz="1600"/>
              <a:t>	</a:t>
            </a:r>
            <a:r>
              <a:rPr lang="en-US" sz="1400"/>
              <a:t>inset</a:t>
            </a:r>
            <a:r>
              <a:rPr lang="zh-CN" altLang="en-US" sz="1400"/>
              <a:t>表示把外部阴影改为内部阴影</a:t>
            </a:r>
            <a:endParaRPr lang="zh-CN" altLang="en-US" sz="14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400"/>
              <a:t>	spread</a:t>
            </a:r>
            <a:r>
              <a:rPr lang="zh-CN" altLang="en-US" sz="1400"/>
              <a:t>表示模糊的大小</a:t>
            </a:r>
            <a:endParaRPr lang="zh-CN" altLang="en-US" sz="14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370" y="3871595"/>
            <a:ext cx="3409950" cy="1295400"/>
          </a:xfrm>
          <a:prstGeom prst="rect">
            <a:avLst/>
          </a:prstGeom>
        </p:spPr>
      </p:pic>
      <p:pic>
        <p:nvPicPr>
          <p:cNvPr id="17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288" y="5152390"/>
            <a:ext cx="18192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/>
          <p:cNvSpPr txBox="1"/>
          <p:nvPr/>
        </p:nvSpPr>
        <p:spPr>
          <a:xfrm>
            <a:off x="7183120" y="3871595"/>
            <a:ext cx="73025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案例</a:t>
            </a:r>
            <a:r>
              <a:rPr lang="en-US" sz="1600"/>
              <a:t>2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1068070" y="452755"/>
            <a:ext cx="1873885" cy="4508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字体属性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8070" y="1351915"/>
            <a:ext cx="5293360" cy="3290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说明：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通过CSS3，Web设计师可以使用他们喜欢的任意字体。通过CSS3中的@font-face属性，将选好的字体存放在Web服务器上，当用户需要的时候就会自动安装到用户的电脑上。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Tips:  IE8及更早版本不支持@font-face属性。</a:t>
            </a:r>
            <a:endParaRPr lang="en-US" altLang="zh-CN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en-US" altLang="zh-CN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步骤：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1600"/>
              <a:t>@font-face可以定义自己的CSS3字体，只需要两步即可：①通过font-family给字体命名；②通过src引入字体文件。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8162925" y="1073150"/>
            <a:ext cx="68199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案例：</a:t>
            </a:r>
            <a:endParaRPr lang="zh-CN" altLang="en-US" sz="1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335" y="1638300"/>
            <a:ext cx="3340100" cy="2717800"/>
          </a:xfrm>
          <a:prstGeom prst="rect">
            <a:avLst/>
          </a:prstGeom>
        </p:spPr>
      </p:pic>
      <p:pic>
        <p:nvPicPr>
          <p:cNvPr id="15" name="图片 9"/>
          <p:cNvPicPr>
            <a:picLocks noChangeAspect="1"/>
          </p:cNvPicPr>
          <p:nvPr/>
        </p:nvPicPr>
        <p:blipFill>
          <a:blip r:embed="rId4"/>
          <a:srcRect l="346" t="829" r="4210" b="28909"/>
          <a:stretch>
            <a:fillRect/>
          </a:stretch>
        </p:blipFill>
        <p:spPr>
          <a:xfrm>
            <a:off x="7197725" y="4708525"/>
            <a:ext cx="4909185" cy="145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4590" y="1590040"/>
            <a:ext cx="3263900" cy="831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997585" y="443865"/>
            <a:ext cx="2259330" cy="4508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背景图片的大小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585" y="1290955"/>
            <a:ext cx="546036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background-size 属性规定背景图片的尺寸。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语法：     </a:t>
            </a:r>
            <a:r>
              <a:rPr lang="en-US" altLang="zh-CN" sz="1600">
                <a:sym typeface="+mn-ea"/>
              </a:rPr>
              <a:t>background-size:</a:t>
            </a:r>
            <a:r>
              <a:rPr lang="zh-CN" altLang="en-US" sz="1600">
                <a:sym typeface="+mn-ea"/>
              </a:rPr>
              <a:t>值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6563995" y="658495"/>
            <a:ext cx="68199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案例：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099502" y="2715260"/>
          <a:ext cx="5145405" cy="272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375"/>
                <a:gridCol w="3922713"/>
              </a:tblGrid>
              <a:tr h="358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length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设置背景图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的高度和宽度。第一个值设置宽度，第二个值设置高度。如果只设置一个值，则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另一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个值会被设置为"auto"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percentage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以父元素的百分比设置背景图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的宽度和高度。第一个值设置宽度，第二个值设置高度。如果只设置一个值，则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另一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个值会被设置为"auto"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cover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保持图像的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比例不变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背景图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完全覆盖背景区域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且尺寸最小（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背景图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片可能展示不全）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contain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保持图像的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比例不变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，背景图片完整展示在背景区域，并且尺寸最大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16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925" y="1290955"/>
            <a:ext cx="275717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995" y="4526280"/>
            <a:ext cx="2425700" cy="571500"/>
          </a:xfrm>
          <a:prstGeom prst="rect">
            <a:avLst/>
          </a:prstGeom>
        </p:spPr>
      </p:pic>
      <p:pic>
        <p:nvPicPr>
          <p:cNvPr id="14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5925" y="4095115"/>
            <a:ext cx="2694305" cy="213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388" y="4167188"/>
            <a:ext cx="3438525" cy="22193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997585" y="443865"/>
            <a:ext cx="2343785" cy="4508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背景图片的区域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585" y="1290955"/>
            <a:ext cx="546036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background-origin属性规定背景图片的定位区域。</a:t>
            </a: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endParaRPr lang="zh-CN" altLang="en-US" sz="1600"/>
          </a:p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语法：     </a:t>
            </a:r>
            <a:r>
              <a:rPr lang="zh-CN" altLang="en-US" sz="1600">
                <a:sym typeface="+mn-ea"/>
              </a:rPr>
              <a:t>background-origin</a:t>
            </a:r>
            <a:r>
              <a:rPr lang="en-US" altLang="zh-CN" sz="1600">
                <a:sym typeface="+mn-ea"/>
              </a:rPr>
              <a:t>:</a:t>
            </a:r>
            <a:r>
              <a:rPr lang="zh-CN" altLang="en-US" sz="1600">
                <a:sym typeface="+mn-ea"/>
              </a:rPr>
              <a:t>值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6457950" y="443865"/>
            <a:ext cx="681990" cy="410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600"/>
              <a:t>案例：</a:t>
            </a:r>
            <a:endParaRPr lang="zh-CN" altLang="en-US" sz="1600"/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056640" y="2477135"/>
          <a:ext cx="4452620" cy="1518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10"/>
                <a:gridCol w="3394710"/>
              </a:tblGrid>
              <a:tr h="411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368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padding-box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背景图片相对于内边距框定位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border-box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背景图片相对于边框盒定位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368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content-box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背景图片相对于内容框定位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062990" y="638683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background-origin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属性值的位置关系</a:t>
            </a:r>
            <a:endParaRPr lang="zh-CN" altLang="en-US"/>
          </a:p>
        </p:txBody>
      </p:sp>
      <p:pic>
        <p:nvPicPr>
          <p:cNvPr id="65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245" y="753745"/>
            <a:ext cx="2813050" cy="235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680" y="264795"/>
            <a:ext cx="3302000" cy="488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695" y="3319145"/>
            <a:ext cx="3295650" cy="501650"/>
          </a:xfrm>
          <a:prstGeom prst="rect">
            <a:avLst/>
          </a:prstGeom>
        </p:spPr>
      </p:pic>
      <p:pic>
        <p:nvPicPr>
          <p:cNvPr id="66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8505" y="3820795"/>
            <a:ext cx="2766695" cy="233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3345" y="3433445"/>
            <a:ext cx="3149600" cy="387350"/>
          </a:xfrm>
          <a:prstGeom prst="rect">
            <a:avLst/>
          </a:prstGeom>
        </p:spPr>
      </p:pic>
      <p:pic>
        <p:nvPicPr>
          <p:cNvPr id="67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4330" y="3820795"/>
            <a:ext cx="2756535" cy="232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43b22fff-e9cc-4fd7-b657-b220e1c35454}"/>
</p:tagLst>
</file>

<file path=ppt/tags/tag10.xml><?xml version="1.0" encoding="utf-8"?>
<p:tagLst xmlns:p="http://schemas.openxmlformats.org/presentationml/2006/main">
  <p:tag name="KSO_WM_UNIT_TABLE_BEAUTIFY" val="smartTable{1196d924-632c-414e-8c4c-5d4eb6607944}"/>
</p:tagLst>
</file>

<file path=ppt/tags/tag11.xml><?xml version="1.0" encoding="utf-8"?>
<p:tagLst xmlns:p="http://schemas.openxmlformats.org/presentationml/2006/main">
  <p:tag name="REFSHAPE" val="833316660"/>
  <p:tag name="KSO_WM_UNIT_PLACING_PICTURE_USER_VIEWPORT" val="{&quot;height&quot;:4127,&quot;width&quot;:7711}"/>
</p:tagLst>
</file>

<file path=ppt/tags/tag2.xml><?xml version="1.0" encoding="utf-8"?>
<p:tagLst xmlns:p="http://schemas.openxmlformats.org/presentationml/2006/main">
  <p:tag name="KSO_WM_UNIT_TABLE_BEAUTIFY" val="smartTable{33443104-0a75-427e-a1de-c09589b6cfb0}"/>
</p:tagLst>
</file>

<file path=ppt/tags/tag3.xml><?xml version="1.0" encoding="utf-8"?>
<p:tagLst xmlns:p="http://schemas.openxmlformats.org/presentationml/2006/main">
  <p:tag name="KSO_WM_UNIT_TABLE_BEAUTIFY" val="smartTable{c1280aee-c64d-480e-a2d2-e95411523c7b}"/>
</p:tagLst>
</file>

<file path=ppt/tags/tag4.xml><?xml version="1.0" encoding="utf-8"?>
<p:tagLst xmlns:p="http://schemas.openxmlformats.org/presentationml/2006/main">
  <p:tag name="KSO_WM_UNIT_TABLE_BEAUTIFY" val="smartTable{f87edd3a-9df6-4385-b1da-bdbb92547e40}"/>
</p:tagLst>
</file>

<file path=ppt/tags/tag5.xml><?xml version="1.0" encoding="utf-8"?>
<p:tagLst xmlns:p="http://schemas.openxmlformats.org/presentationml/2006/main">
  <p:tag name="REFSHAPE" val="395942700"/>
  <p:tag name="KSO_WM_UNIT_PLACING_PICTURE_USER_VIEWPORT" val="{&quot;height&quot;:4545,&quot;width&quot;:4140}"/>
</p:tagLst>
</file>

<file path=ppt/tags/tag6.xml><?xml version="1.0" encoding="utf-8"?>
<p:tagLst xmlns:p="http://schemas.openxmlformats.org/presentationml/2006/main">
  <p:tag name="KSO_WM_UNIT_TABLE_BEAUTIFY" val="smartTable{dff4fb84-0190-413a-8ece-60dca4e0a106}"/>
</p:tagLst>
</file>

<file path=ppt/tags/tag7.xml><?xml version="1.0" encoding="utf-8"?>
<p:tagLst xmlns:p="http://schemas.openxmlformats.org/presentationml/2006/main">
  <p:tag name="KSO_WM_UNIT_TABLE_BEAUTIFY" val="smartTable{d1d8f38e-0123-40c6-b602-410379c0cb1f}"/>
</p:tagLst>
</file>

<file path=ppt/tags/tag8.xml><?xml version="1.0" encoding="utf-8"?>
<p:tagLst xmlns:p="http://schemas.openxmlformats.org/presentationml/2006/main">
  <p:tag name="KSO_WM_UNIT_TABLE_BEAUTIFY" val="smartTable{78340290-f46b-42b2-bbe5-bccf00f9e69c}"/>
</p:tagLst>
</file>

<file path=ppt/tags/tag9.xml><?xml version="1.0" encoding="utf-8"?>
<p:tagLst xmlns:p="http://schemas.openxmlformats.org/presentationml/2006/main">
  <p:tag name="KSO_WM_UNIT_TABLE_BEAUTIFY" val="smartTable{5e689328-85a9-4733-8c3e-24039afd3e96}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4706</Words>
  <Application>WPS 演示</Application>
  <PresentationFormat>宽屏</PresentationFormat>
  <Paragraphs>553</Paragraphs>
  <Slides>16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FZHei-B01S</vt:lpstr>
      <vt:lpstr>Verdana</vt:lpstr>
      <vt:lpstr>Calibri</vt:lpstr>
      <vt:lpstr>Times New Roman</vt:lpstr>
      <vt:lpstr>Courier New</vt:lpstr>
      <vt:lpstr>Consolas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木棉</cp:lastModifiedBy>
  <cp:revision>193</cp:revision>
  <dcterms:created xsi:type="dcterms:W3CDTF">2017-08-18T03:02:00Z</dcterms:created>
  <dcterms:modified xsi:type="dcterms:W3CDTF">2020-04-27T09:47:50Z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