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07" r:id="rId5"/>
    <p:sldId id="11412" r:id="rId6"/>
    <p:sldId id="11421" r:id="rId7"/>
    <p:sldId id="11423" r:id="rId8"/>
    <p:sldId id="11413" r:id="rId9"/>
    <p:sldId id="11433" r:id="rId10"/>
    <p:sldId id="11472" r:id="rId11"/>
    <p:sldId id="11473" r:id="rId12"/>
    <p:sldId id="11497" r:id="rId13"/>
    <p:sldId id="11474" r:id="rId14"/>
    <p:sldId id="11424" r:id="rId15"/>
    <p:sldId id="11521" r:id="rId16"/>
    <p:sldId id="11523" r:id="rId17"/>
    <p:sldId id="11530" r:id="rId18"/>
    <p:sldId id="11531" r:id="rId19"/>
    <p:sldId id="11522" r:id="rId20"/>
    <p:sldId id="11532" r:id="rId21"/>
    <p:sldId id="11533" r:id="rId22"/>
    <p:sldId id="11463" r:id="rId23"/>
    <p:sldId id="11468" r:id="rId24"/>
    <p:sldId id="11469" r:id="rId25"/>
    <p:sldId id="11470" r:id="rId26"/>
    <p:sldId id="114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AA"/>
    <a:srgbClr val="69BACD"/>
    <a:srgbClr val="A6D7E2"/>
    <a:srgbClr val="40A8C0"/>
    <a:srgbClr val="235D6B"/>
    <a:srgbClr val="256371"/>
    <a:srgbClr val="34899D"/>
    <a:srgbClr val="CAE7EE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198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1-12T19:49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1207 733,'3'0,"3"0,-2 0,5 0,2 0,3 0,-6 0,2 0,0 0,-4 0,-3 0,0 0,2 0,-2 0,0 0,1 0,1-2,-2 2,2 0,-2 0,0 0,0-1,1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1-12T19:49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1078,'5'0,"-1"1,-1 0,1 1,1-1,0 0,-1 0,0 2,-1-3,2 1,-2 1,0-2,1 3,-1-1,0 0,2 1,-1 1,-1-3,1 3,1-1,-2 0,0-2,2 2,-1-1,2 2,-1-2,0 2,-2-3,2 3,-2-3,11 6,-9-3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1-12T19:49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1163,'4'2,"9"3,0 0,-1-2,3 2,-5-4,0 1,-3-1,-3-1,1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1-12T19:49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1278,'4'2,"-3"1,0 3,0-2,1 1,-1-2,-1 1,3-2,2-5,0 1,0-2,10-3,-8 3,8-4,-1 0,-1 0,0 1,0-1,-2 2,-4 3,0-3,6-6,-9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636 475,'0'1,"-1"0,-1-1,-1 1,1-1,0 1,1-1,-1 0,-2 0,1 0,1 0,-2 0,2 0,0 0,1 0,0 1,0 0,0-1,0 1,0 0,0-1,0 1,-1 1,1-1,-1 0,1 0,0-1,0 1,0 0,-2 2,2-2,-1 0,2 0,-3 1,-1 0,3-1,0 1,0-1,0-1,0 0,-1 0,1 0,0 1,1 0,-1 0,0 1,0-1,0-1,0 1,0-1,1 1,-1 0,0 0,0 0,1 1,-1-1,-1 0,2 0,0 0,-1 0,1 1,0-1,0 0,0 1,0-1,0 1,1 1,0-3,-1 1,0 1,1-1,-1 0,1 0,0 0,-1 0,0 0,0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559 534,'0'1,"-1"5,1-4,-2 3,2 1,-1-2,1 3,-1-5,0 4,1-3,-1 0,0-1,1-1,0 0,0 1,0-1,0 0,0 1,0-1,0 0,0 0,0 1,0-1,1 0,1 3,-2-3,1 2,0-2,-1 0,1 2,-1-1,2 0,-1 0,0 0,-1 2,4-1,-3-1,-1-1,2 2,-1-3,1 2,2 1,-2-2,2 0,-1-1,1 1,0 0,-2 0,0 0,3-1,-3 1,1 0,-1 1,2-1,-1 1,0-2,1 1,0-1,0 0,1 2,0-2,-2 1,2-1,-2 0,0 1,3-1,-3 0,3 0,-1 0,-3 0,3-3,-3 1,-1 2,1-5,-2 3,1-2,1 0,-2 2,2-2,-1-1,-1 0,1-4,4-2,-4 1,2 1,0 2,-3 4,1 0,0-3,-1 1,1-1,-1 1,0-1,0-1,0 2,0 4,0-1,0 0,0-4,0 4,0 1,-4-3,2 2,0 0,-3-4,3 4,-4-4,4 5,0-1,1 1,-1 0,-13-4,13 4,-6-1,6 2,-3 0,3 0,-5 0,4 0,1 0,-3 0,2 0,2 0,0 0,-1 0,1 0,-1 0,0 0,-1 0,1 0,0 0,1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642 474,'1'0,"0"0,0 0,0 1,0 0,0 0,-1 1,0-1,1 2,0-2,0 1,-1-1,1 0,2 0,-2-1,-1 2,0-1,0 0,0 0,0 2,-1-1,0 1,1-2,-1 0,0 2,0-2,0-1,1 2,0-1,0 0,1-1,0 0,2 1,-2-1,1 0,-1 0,0 0,0 0,1 0,-2 1,-1 1,0-2,0 1,0 0,0-1,-1 2,1-1,1 0,0 1,0-1,0 0,0 1,0-1,0 1,0 0,0-1,0 0,0 0,-1 1,0-2,-1 1,1-1,0 0,-2 1,2-1,-2 0,2 0,0 0,-1 0,1 0,0 0,-1 0,1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510 1032,'-1'0,"-1"0,1 0,0 0,1 1,0 0,-1 1,1 0,-1 0,0-1,1 1,0-1,0 2,0-2,-1-1,1 1,0 1,0 0,0-1,0 1,0-1,0 0,0 1,0 0,0-1,0 2,0-2,-1 0,1 1,-1 0,1 0,0-1,0 0,0 0,0 1,0-1,0 0,0 3,0-3,0 1,0-1,0 0,0 0,0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674 1040,'0'2,"1"-1,-1 2,0-1,0 1,0-2,0 0,0 1,0 0,0 0,0-1,0 0,0 0,0 1,0 0,0 0,0-1,0 1,0 0,-1 0,1-1,0 1,0-1,0 0,0 1,-2 0,1-1,1 1,0-1,-2 1,2 1,-1-1,0 0,0-1,0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512 1081,'2'0,"-1"0,1 0,3 0,-3 0,2 0,0 0,-3 0,4 0,-3 1,1-1,-2 1,0-1,1 0,-1 0,-1 1,1 0,0 0,0-1,0 0,0 0,0 0,0 0,0 0,0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603 1080,'0'1,"0"0,8-1,2 0,0 0,0 0,0 0,-2 0,-1 0,-1 0,-3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1-12T19:49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1331 651,'16'0,"26"0,-26 0,0 0,-2 0,0 0,-4 0,-1 0,-3 0,-2 0,1 0,-1 0,1 0,2 0,-4 0,3 0,1 0,-1 0,0 0,0 0,-1 0,1 0,0 0,-2 0,1 0,-2 0,0 0,1 0,-1 0,1 0,-1 0,2 0,-2 0,1 0,2 0,-1 0,1 0,-1 0,-2 0,0-1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image" Target="../media/image34.png"/><Relationship Id="rId7" Type="http://schemas.openxmlformats.org/officeDocument/2006/relationships/customXml" Target="../ink/ink12.xml"/><Relationship Id="rId6" Type="http://schemas.openxmlformats.org/officeDocument/2006/relationships/image" Target="../media/image33.png"/><Relationship Id="rId5" Type="http://schemas.openxmlformats.org/officeDocument/2006/relationships/customXml" Target="../ink/ink11.xml"/><Relationship Id="rId4" Type="http://schemas.openxmlformats.org/officeDocument/2006/relationships/image" Target="../media/image32.png"/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5.png"/><Relationship Id="rId1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4.xml"/><Relationship Id="rId7" Type="http://schemas.openxmlformats.org/officeDocument/2006/relationships/image" Target="../media/image12.png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17.png"/><Relationship Id="rId16" Type="http://schemas.openxmlformats.org/officeDocument/2006/relationships/customXml" Target="../ink/ink8.xml"/><Relationship Id="rId15" Type="http://schemas.openxmlformats.org/officeDocument/2006/relationships/image" Target="../media/image16.png"/><Relationship Id="rId14" Type="http://schemas.openxmlformats.org/officeDocument/2006/relationships/customXml" Target="../ink/ink7.xml"/><Relationship Id="rId13" Type="http://schemas.openxmlformats.org/officeDocument/2006/relationships/image" Target="../media/image15.png"/><Relationship Id="rId12" Type="http://schemas.openxmlformats.org/officeDocument/2006/relationships/customXml" Target="../ink/ink6.xml"/><Relationship Id="rId11" Type="http://schemas.openxmlformats.org/officeDocument/2006/relationships/image" Target="../media/image14.png"/><Relationship Id="rId10" Type="http://schemas.openxmlformats.org/officeDocument/2006/relationships/customXml" Target="../ink/ink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15235" y="4575810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盒模型布局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1245955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第四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8820" y="307975"/>
            <a:ext cx="21621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元素的外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边距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741045" y="1365250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语法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1450" y="1365250"/>
            <a:ext cx="766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margin : </a:t>
            </a:r>
            <a:r>
              <a:rPr lang="zh-CN" altLang="en-US"/>
              <a:t>数值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外边距可以影响盒模型在页面中的位置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70885" y="2548890"/>
            <a:ext cx="25203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margin-top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margin-right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margin-bottom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margin-left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41045" y="2731770"/>
            <a:ext cx="211201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分别设置四个方向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1055" y="4567555"/>
            <a:ext cx="135890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盒模型大小</a:t>
            </a:r>
            <a:endParaRPr lang="zh-CN" altLang="en-US" sz="16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69210" y="4453890"/>
            <a:ext cx="853440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/>
              <a:t>margin</a:t>
            </a:r>
            <a:r>
              <a:rPr lang="zh-CN" altLang="en-US"/>
              <a:t>不影响元素可见部分的大小，</a:t>
            </a: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但会影响元素的实际占用面积与在页面中的位置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29705" y="2731770"/>
            <a:ext cx="426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缩写</a:t>
            </a:r>
            <a:r>
              <a:rPr lang="zh-CN" altLang="en-US"/>
              <a:t>，</a:t>
            </a:r>
            <a:r>
              <a:rPr lang="en-US" altLang="zh-CN"/>
              <a:t>margin</a:t>
            </a:r>
            <a:r>
              <a:rPr lang="zh-CN" altLang="en-US"/>
              <a:t>可以直接分别设置四个方向的值。用法同</a:t>
            </a:r>
            <a:r>
              <a:rPr lang="en-US" altLang="zh-CN"/>
              <a:t>padding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318" y="801053"/>
            <a:ext cx="5229225" cy="3305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972185" y="322580"/>
            <a:ext cx="37649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margin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叠压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8650" y="1233805"/>
            <a:ext cx="8657590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/>
              <a:t>兄弟元素之间的相邻垂直方向外边距会发生叠压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兄弟元素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相邻垂直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两个外边距</a:t>
            </a:r>
            <a:r>
              <a:rPr lang="zh-CN" altLang="en-US"/>
              <a:t>都是正值：取两者之间的最大值</a:t>
            </a: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两个外边距</a:t>
            </a:r>
            <a:r>
              <a:rPr lang="zh-CN" altLang="en-US"/>
              <a:t>都是负值：去两者中绝对值最大的</a:t>
            </a: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两个外边距</a:t>
            </a:r>
            <a:r>
              <a:rPr lang="zh-CN" altLang="en-US"/>
              <a:t>一正一负：取两者之和</a:t>
            </a: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/>
              <a:t>margin</a:t>
            </a:r>
            <a:r>
              <a:rPr lang="zh-CN" altLang="en-US"/>
              <a:t>叠压未造成不良影响，无需处理</a:t>
            </a: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37649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margin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传递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28370" y="1255395"/>
            <a:ext cx="84010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元素上侧边界相邻的父子元素，子元素的上外边距会传递给父元素。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传递造成不良影响，需处理，方法：</a:t>
            </a:r>
            <a:endParaRPr lang="zh-CN" altLang="en-US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给父级元素添加属性overflow:hidde</a:t>
            </a:r>
            <a:endParaRPr lang="zh-CN" altLang="en-US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	给父级元素设置与内容同一颜色的上边框，此时要注意将父级元素的高度减去上边框的高度</a:t>
            </a:r>
            <a:endParaRPr lang="en-US" altLang="zh-CN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	用父级元素的padding-top代替box1的margin-top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此时要注意将父级元素的高度减去padding-top</a:t>
            </a:r>
            <a:endParaRPr lang="en-US" altLang="zh-CN"/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37649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盒模型的大小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404485" y="1214120"/>
            <a:ext cx="6005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盒模型的实际宽度 = width + 左右 padding + 左右 border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盒模型的实际高度 = </a:t>
            </a:r>
            <a:r>
              <a:rPr lang="en-US" altLang="zh-CN">
                <a:sym typeface="+mn-ea"/>
              </a:rPr>
              <a:t>height</a:t>
            </a:r>
            <a:r>
              <a:rPr lang="zh-CN" altLang="en-US">
                <a:sym typeface="+mn-ea"/>
              </a:rPr>
              <a:t>+ 上下 padding + 上下 border</a:t>
            </a:r>
            <a:endParaRPr lang="zh-CN" altLang="en-US">
              <a:sym typeface="+mn-ea"/>
            </a:endParaRPr>
          </a:p>
        </p:txBody>
      </p:sp>
      <p:pic>
        <p:nvPicPr>
          <p:cNvPr id="14" name="图片 13" descr="Imag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1382395"/>
            <a:ext cx="4713605" cy="4265295"/>
          </a:xfrm>
          <a:prstGeom prst="rect">
            <a:avLst/>
          </a:prstGeom>
        </p:spPr>
      </p:pic>
      <p:pic>
        <p:nvPicPr>
          <p:cNvPr id="3" name="图片 -2147482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20" y="3018155"/>
            <a:ext cx="2787650" cy="282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06740" y="2913380"/>
            <a:ext cx="3369945" cy="361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（1）正方形的边长依次为400px、300px、200px，圆形的直径为100px，此数值包括边框；</a:t>
            </a:r>
            <a:endParaRPr lang="zh-CN" altLang="en-US" sz="160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（2）背景颜色由内到外依次为#f8ccbf、#bdd8e3、#fbdeb2、#</a:t>
            </a:r>
            <a:r>
              <a:rPr lang="en-US" altLang="zh-CN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F8CCBF</a:t>
            </a: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160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（3）正方形的border宽度都为1px；</a:t>
            </a:r>
            <a:endParaRPr lang="zh-CN" altLang="en-US" sz="160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（4）正方形的内边距都为50px；</a:t>
            </a:r>
            <a:endParaRPr lang="zh-CN" altLang="en-US" sz="160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solidFill>
                  <a:schemeClr val="accent5">
                    <a:lumMod val="75000"/>
                    <a:lumOff val="25000"/>
                  </a:schemeClr>
                </a:solidFill>
              </a:rPr>
              <a:t>（5）完成后，在开发者模式下检查每个盒模型的尺寸，注意盒模型有不同类型的边框。</a:t>
            </a:r>
            <a:endParaRPr lang="zh-CN" altLang="en-US" sz="160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4485" y="243840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练习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85" y="2831465"/>
            <a:ext cx="11303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72185" y="322580"/>
            <a:ext cx="261556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块元素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72185" y="1313815"/>
            <a:ext cx="10137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块元素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常见的块元素有&lt;p&gt;、&lt;div&gt;、&lt;h1&gt;、&lt;h2&gt;、&lt;h3&gt;、&lt;h4&gt;、&lt;h5&gt;、&lt;h6&gt;、&lt;ul&gt;、&lt;li&gt;等。块元素的display属性值默认为block，块元素具有以下特点：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pic>
        <p:nvPicPr>
          <p:cNvPr id="3" name="图片 -2147482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215" y="3067050"/>
            <a:ext cx="4797425" cy="2699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869950" y="3184525"/>
            <a:ext cx="48196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块元素默认独占一行。表现为另起一行开始，而且其后的元素也必须另起一行显示；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块元素可以设置高度、宽度、内边距与外边距；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当块元素的宽度默认时（未设置width属性时），宽度是其容器的100%；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块元素可以容纳块元素，也可以容纳内联元素。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2185" y="2847340"/>
            <a:ext cx="1676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块元素特性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1400" y="2859405"/>
            <a:ext cx="12268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72185" y="322580"/>
            <a:ext cx="261556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内联元素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72185" y="1176020"/>
            <a:ext cx="9051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内联元素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常见的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元素有&lt;</a:t>
            </a: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em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</a:t>
            </a: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span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等。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元素的display属性值默认为</a:t>
            </a: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inline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元素具有以下特点：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3267075"/>
            <a:ext cx="8190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内联元素与相邻的内联元素同处一行；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内联元素不可以设置高度、宽度，其高度一般由其字体的大小来决定，其宽度由内容的长度控制；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内联元素中，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垂直方向的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border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padding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、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margin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不会影响页面布局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内联元素一般不可以包含块元素，如：&lt;span&gt;元素中不能包含&lt;div&gt;元素，&lt;span&gt;&lt;div&gt;&lt;/div&gt;&lt;/span&gt;这种错误的写法在浏览器上显示的时候会出现错乱。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1400" y="2859405"/>
            <a:ext cx="1721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块元素特性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-2147482180"/>
          <p:cNvPicPr>
            <a:picLocks noChangeAspect="1"/>
          </p:cNvPicPr>
          <p:nvPr/>
        </p:nvPicPr>
        <p:blipFill>
          <a:blip r:embed="rId1"/>
          <a:srcRect r="32722" b="76149"/>
          <a:stretch>
            <a:fillRect/>
          </a:stretch>
        </p:blipFill>
        <p:spPr>
          <a:xfrm>
            <a:off x="5252085" y="2859405"/>
            <a:ext cx="3829685" cy="763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353758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内联元素换行产生空隙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99185" y="2147570"/>
            <a:ext cx="90512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内联元素代码换行的时候会产生空隙：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元素被当成内联元素进行排版时，元素之间的空白符（空格、换行等）会被浏览器处理，HTML代码中的换行被转为空白符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（1）不换行（不推荐）。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（2）改变父级元素的字体大小，设置父级容器的字体大小为0。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（3）给内联元素设置浮动，float:left或float:right。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4435" y="3628390"/>
            <a:ext cx="145415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-2147482180"/>
          <p:cNvPicPr>
            <a:picLocks noChangeAspect="1"/>
          </p:cNvPicPr>
          <p:nvPr/>
        </p:nvPicPr>
        <p:blipFill>
          <a:blip r:embed="rId1"/>
          <a:srcRect r="32722" b="76149"/>
          <a:stretch>
            <a:fillRect/>
          </a:stretch>
        </p:blipFill>
        <p:spPr>
          <a:xfrm>
            <a:off x="1194435" y="1299845"/>
            <a:ext cx="4462780" cy="890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1556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display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属性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72185" y="1407795"/>
            <a:ext cx="840105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display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属性可能的值：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display:none隐藏对应的元素但不挤占该元素原来的空间；visibility:hidden隐藏对应的元素并且挤占该元素原来的空间。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285750" indent="-285750"/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64628" y="2061845"/>
          <a:ext cx="5464175" cy="339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69760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此元素不会被显示。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block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此元素将显示为块级元素，此元素前后会带有换行符。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inline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默认。此元素会被显示为内联元素，元素前后没有换行符。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inline-block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行内块元素。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list-item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此元素会作为列表显示。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577278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display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属性改变元素在页面中的表现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999490" y="2016125"/>
            <a:ext cx="81902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设置元素为块元素：</a:t>
            </a:r>
            <a:endParaRPr lang="zh-CN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endParaRPr lang="zh-CN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设置元素为内联元素</a:t>
            </a:r>
            <a:endParaRPr lang="zh-CN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设置元素为内联块</a:t>
            </a:r>
            <a:endParaRPr lang="zh-CN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490" y="1411605"/>
            <a:ext cx="123888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元素转换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20139" r="682" b="6250"/>
          <a:stretch>
            <a:fillRect/>
          </a:stretch>
        </p:blipFill>
        <p:spPr>
          <a:xfrm>
            <a:off x="3164205" y="2143125"/>
            <a:ext cx="2283460" cy="346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13897" r="9069"/>
          <a:stretch>
            <a:fillRect/>
          </a:stretch>
        </p:blipFill>
        <p:spPr>
          <a:xfrm>
            <a:off x="3164205" y="2774950"/>
            <a:ext cx="23558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05" y="3466465"/>
            <a:ext cx="3137535" cy="4102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72185" y="4768850"/>
            <a:ext cx="5886450" cy="109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块元素在一行显示；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内联元素可以设置宽和高；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没有设置宽度的时候，内容撑开宽度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69340" y="4319905"/>
            <a:ext cx="184848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内联块元素特性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6475" y="4972050"/>
            <a:ext cx="152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内联块案例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-21474823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5432425"/>
            <a:ext cx="4057650" cy="47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1556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页面样式初始化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972185" y="1069975"/>
            <a:ext cx="10531475" cy="152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	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不同的元素有不同的初始样式，如ul元素有list-style默认样式，body元素有默认的margin。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当使用CSS样式还原网页设计图的时候，这些默认样式会影响网页样式的准确性。</a:t>
            </a:r>
            <a:r>
              <a:rPr 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并且</a:t>
            </a:r>
            <a:r>
              <a:rPr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因为浏览器的兼容问题，不同浏览器对有些标签的默认值是不同的，如果没对CSS初始化往往会出现浏览器之间的页面显示差异。</a:t>
            </a:r>
            <a:endParaRPr sz="16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indent="0" fontAlgn="auto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因此，在制作网页之前，首先要清空元素的默认样式，这种行为一般称为CSS初始化设置。</a:t>
            </a:r>
            <a:endParaRPr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9490" y="2764790"/>
            <a:ext cx="235585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常用的CSS初始化设置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3101975"/>
            <a:ext cx="6883400" cy="2381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9490" y="5622290"/>
            <a:ext cx="10430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Tips:</a:t>
            </a:r>
            <a:endParaRPr lang="en-US" altLang="zh-CN" sz="16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1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一般来讲，需要将常用的CSS初始化设置写成一个reset.css文件，在每次页面开始的位置引用这个文件即可。当页面引用多个CSS文件时，要将reset.css文件放在第一位，这是为了让页面自身的CSS样式覆盖初始化样式。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3374" y="28257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531225" y="650240"/>
            <a:ext cx="3186430" cy="5801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400" b="1"/>
              <a:t>本章任务</a:t>
            </a:r>
            <a:endParaRPr lang="zh-CN" altLang="en-US" sz="2400" b="1"/>
          </a:p>
          <a:p>
            <a:pPr fontAlgn="auto">
              <a:lnSpc>
                <a:spcPct val="130000"/>
              </a:lnSpc>
            </a:pPr>
            <a:r>
              <a:rPr lang="zh-CN" altLang="en-US"/>
              <a:t>使用正确的盒模型布局，制作出如图所示的页面。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要求</a:t>
            </a:r>
            <a:r>
              <a:rPr lang="zh-CN" altLang="en-US"/>
              <a:t>：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（1）正确使用块元素和内联元素。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（2）鼠标移入左上角的导航栏时，导航栏显示黄线，如图4-2所示。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（3）需要特别注意的是，如果你为了显示黄线，在鼠标移入时加border-top，上边框的宽度会让导航栏下移，下移的距离就是黄线的宽度。请不要出现黄线下移的情况。</a:t>
            </a:r>
            <a:endParaRPr lang="zh-CN" altLang="en-US"/>
          </a:p>
        </p:txBody>
      </p:sp>
      <p:pic>
        <p:nvPicPr>
          <p:cNvPr id="2" name="图片 1" descr="Image 0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2415" y="1467485"/>
            <a:ext cx="8038465" cy="392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060" y="709295"/>
            <a:ext cx="11276330" cy="8780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一、填空题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1. CSS属性（ ）可为元素设置外边距。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二、单选题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1.定义下列哪个样式后，内联（非块状）元素可以定义宽度和高度？（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A. display:inline    B. display:none    C. display:block    D. display:inheric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2.下列选项哪一个是HTML盒模型中 border的正确写法？（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A. p{ border:5px solid red;}      B. p{ border:5px br red solid; }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C. p{ border: red solid 5px; }    D. p{ border: solid red 5px; }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3. 关于HTML盒模型，下列说法正确的是？（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A. margin 是内边距 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B. padding 是外边距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C. border 是边框   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D. border-radius是CSS3新增属性，因此IE并不支持border-radius属性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673600" y="160464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margin 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25790" y="2641600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6575" y="3484880"/>
            <a:ext cx="66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4670" y="4731385"/>
            <a:ext cx="467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6338570" y="3095625"/>
              <a:ext cx="1371600" cy="44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6338570" y="3095625"/>
                <a:ext cx="137160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5748020" y="3476625"/>
              <a:ext cx="609600" cy="139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5748020" y="3476625"/>
                <a:ext cx="60960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057400" y="5133975"/>
              <a:ext cx="666750" cy="33782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057400" y="5133975"/>
                <a:ext cx="666750" cy="33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166620" y="5538470"/>
              <a:ext cx="443230" cy="1193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166620" y="5538470"/>
                <a:ext cx="44323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1981200" y="5791200"/>
              <a:ext cx="762000" cy="4330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1981200" y="5791200"/>
                <a:ext cx="762000" cy="43307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678180"/>
            <a:ext cx="11276330" cy="6598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三、简答题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1.请简化下面的CSS代码。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margin:0px;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padding:10px 0 10px 0;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2. 行内元素有哪些？块级元素有哪些？空元素有哪些？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3. 如何水平居中已知宽度的 div元素？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3091180" y="196786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margin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:0;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650" y="2692400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padding:10px 0; 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3285" y="2132330"/>
            <a:ext cx="342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border:1px solid #ff5500;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8235" y="3758565"/>
            <a:ext cx="9573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行内元素有a、b、span、i、em、img、strong。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块级元素有div、ul、ol、li、dl、dt、dd、h1、h2、h3、h4、h5、h6、p。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知名的空元素有br、hr、input、img、link。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5340" y="5125085"/>
            <a:ext cx="28181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div{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	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width:200px; 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	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margin:0 auto;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}</a:t>
            </a:r>
            <a:r>
              <a:rPr lang="zh-CN" alt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 sz="16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5460" y="1694180"/>
            <a:ext cx="353885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 fontAlgn="auto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border-width:1px;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	      </a:t>
            </a:r>
            <a:r>
              <a:rPr lang="zh-CN" altLang="en-US">
                <a:sym typeface="+mn-ea"/>
              </a:rPr>
              <a:t>border-style:solid;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	      </a:t>
            </a:r>
            <a:r>
              <a:rPr lang="zh-CN" altLang="en-US">
                <a:sym typeface="+mn-ea"/>
              </a:rPr>
              <a:t>border-color:#ff5500;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210" y="678180"/>
            <a:ext cx="11276330" cy="795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4. 为什么要初始化CSS样式 ?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5. 行内元素和块级元素的具体区别是什么？可以设置行内元素的 padding和margin吗？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6. display:none 与 visibility:hidden 的区别是什么？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251585" y="1630045"/>
            <a:ext cx="8839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因为浏览器的兼容问题，不同浏览器对有些标签的默认值是不同的，如果没对CSS初始化往往会出现浏览器之间的页面显示差异。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3950" y="2836545"/>
            <a:ext cx="10861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块元素：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（1）总是独占一行，其后的元素也必须另起一行显示；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		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（2）宽度（width）、高度（height）、内边距（padding）和外边距（margin）都可控制。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内联元素：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（1）和相邻的内联元素在同一行；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（2）不可以设置宽度和高度，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垂直方向的border、padding、margin不会影响页面布局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。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3950" y="5350510"/>
            <a:ext cx="10206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isplay: 隐藏对应的元素并且挤占该元素原来的空间。visibility: 隐藏对应的元素但不挤占该元素原来的空间。使用display:none属性后，HTML元素（对象）的宽度、高度等各种属性值都将“丢失”；而使用visibility:hidden属性后，HTML元素（对象）仅仅是在视觉上看不见（完全透明），而它所占据的空间位置仍然存在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2955" y="678180"/>
            <a:ext cx="11276330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7. CSS的盒模型包括什么？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8 . 将以下CSS代码进行缩写，要符合缩写的规范。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代码一：border-width:1px; border-color:#000; border-style:solid;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/>
              <a:t> 代码二：background-position:0 0; 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en-US" altLang="zh-CN"/>
              <a:t>		</a:t>
            </a:r>
            <a:r>
              <a:rPr lang="zh-CN" altLang="en-US"/>
              <a:t>background-repeat:no-repeat; 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en-US" altLang="zh-CN"/>
              <a:t>		</a:t>
            </a:r>
            <a:r>
              <a:rPr lang="zh-CN" altLang="en-US"/>
              <a:t>background-attachment:fixed; 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en-US" altLang="zh-CN"/>
              <a:t>		</a:t>
            </a:r>
            <a:r>
              <a:rPr lang="zh-CN" altLang="en-US"/>
              <a:t>background-color:#f00;</a:t>
            </a:r>
            <a:endParaRPr lang="zh-CN" altLang="en-US"/>
          </a:p>
          <a:p>
            <a:pPr fontAlgn="auto">
              <a:lnSpc>
                <a:spcPct val="140000"/>
              </a:lnSpc>
            </a:pPr>
            <a:r>
              <a:rPr lang="en-US" altLang="zh-CN"/>
              <a:t>		</a:t>
            </a:r>
            <a:r>
              <a:rPr lang="zh-CN" altLang="en-US"/>
              <a:t>background-image:url(background.gif);             </a:t>
            </a:r>
            <a:r>
              <a:rPr lang="zh-CN" altLang="en-US" b="1"/>
              <a:t>                                            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代码三：</a:t>
            </a:r>
            <a:r>
              <a:rPr lang="zh-CN" altLang="en-US">
                <a:sym typeface="+mn-ea"/>
              </a:rPr>
              <a:t>margin-left:20px;margin-right:20px;margin-bottom:5px; margin-top:10px;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251585" y="1630045"/>
            <a:ext cx="883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CSS盒模型包括content、border、margin、padding。</a:t>
            </a:r>
            <a:endParaRPr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11745" y="2834005"/>
            <a:ext cx="3842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代码一：border:1px solid #000;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7980" y="4253230"/>
            <a:ext cx="763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代码二：background: #f00 url(background.gif) no-repeat fixed 0 0;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4660" y="5564505"/>
            <a:ext cx="763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代码三：margin:10px 20px 5px;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3374" y="28257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802370" y="1197610"/>
            <a:ext cx="3186430" cy="446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本章任务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34" charset="-122"/>
              </a:rPr>
              <a:t>使用正确的盒模型布局，制作出如图所示的页面。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（1）正确使用块元素和内联元素。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（2）鼠标移入左上角的导航栏时，导航栏显示黄线。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（3）需要特别注意的是，如果你为了显示黄线，在鼠标移入时加border-top，上边框的宽度会让导航栏下移，下移的距离就是黄线的宽度。请不要出现黄线下移的情况。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2" name="图片 11" descr="Image 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550035"/>
            <a:ext cx="8071485" cy="393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219710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文档流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1490" y="999490"/>
            <a:ext cx="947991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 sz="2000" b="1"/>
              <a:t>文档流</a:t>
            </a:r>
            <a:r>
              <a:rPr lang="zh-CN" altLang="en-US" b="1"/>
              <a:t>指</a:t>
            </a:r>
            <a:r>
              <a:rPr lang="zh-CN" altLang="en-US"/>
              <a:t>当浏览器渲染html文档时，从顶部开始开始渲染，为元素分配所需要的空间。默认情况下，</a:t>
            </a:r>
            <a:r>
              <a:rPr lang="zh-CN" altLang="en-US"/>
              <a:t>每一个块级元素单独占一行，行内元素则按照顺序被水平渲染直到在当前行遇到了边界，然后换到下一行的起点继续渲染。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 b="1"/>
              <a:t>、元素和文档流的关系</a:t>
            </a:r>
            <a:r>
              <a:rPr lang="zh-CN" altLang="en-US" sz="2000"/>
              <a:t>：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元素在文档流中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元素脱离文档流（</a:t>
            </a:r>
            <a:r>
              <a:rPr lang="en-US" altLang="zh-CN"/>
              <a:t>float:left; float:right; position:absolute; position:fixed</a:t>
            </a:r>
            <a:r>
              <a:rPr lang="zh-CN" altLang="en-US"/>
              <a:t>）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sz="2000" b="1"/>
              <a:t>元素</a:t>
            </a:r>
            <a:r>
              <a:rPr lang="zh-CN" altLang="en-US" sz="2000"/>
              <a:t>在文档流中的</a:t>
            </a:r>
            <a:r>
              <a:rPr lang="zh-CN" altLang="en-US" sz="2000" b="1"/>
              <a:t>特征</a:t>
            </a:r>
            <a:r>
              <a:rPr lang="zh-CN" altLang="en-US" sz="2000"/>
              <a:t>：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tx2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块元素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/>
              <a:t>独占一行，自上向下排列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默认宽度为父元素宽度（撑满父元素）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默认高度被内容撑开（被子元素撑开）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30290" y="4550410"/>
            <a:ext cx="5144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内联元素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默认内容撑开宽高</a:t>
            </a:r>
            <a:endParaRPr lang="zh-CN" altLang="en-US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一行可以有多个内联元素，从左向右排列，放不下的时候换行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4870" y="354965"/>
            <a:ext cx="260350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盒模型结构</a:t>
              </a:r>
              <a:endPara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27430" y="1078230"/>
            <a:ext cx="9479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" name="图片 -2147482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1619250"/>
            <a:ext cx="3014980" cy="1207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70" y="1404620"/>
            <a:ext cx="2484120" cy="1637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-2147482608"/>
          <p:cNvPicPr>
            <a:picLocks noChangeAspect="1"/>
          </p:cNvPicPr>
          <p:nvPr/>
        </p:nvPicPr>
        <p:blipFill>
          <a:blip r:embed="rId3"/>
          <a:srcRect t="7265" b="3383"/>
          <a:stretch>
            <a:fillRect/>
          </a:stretch>
        </p:blipFill>
        <p:spPr>
          <a:xfrm>
            <a:off x="5527040" y="4321810"/>
            <a:ext cx="3101340" cy="114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-21474822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70" y="4321810"/>
            <a:ext cx="2266315" cy="120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1327785"/>
            <a:ext cx="5181600" cy="4687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4350" y="198120"/>
            <a:ext cx="249745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边框 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border 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49935" y="908685"/>
            <a:ext cx="11290935" cy="6049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边框</a:t>
            </a:r>
            <a:r>
              <a:rPr lang="en-US" altLang="zh-CN" b="1"/>
              <a:t>：border</a:t>
            </a:r>
            <a:endParaRPr lang="en-US" altLang="zh-CN" sz="2000" b="1"/>
          </a:p>
          <a:p>
            <a:pPr fontAlgn="auto">
              <a:lnSpc>
                <a:spcPct val="200000"/>
              </a:lnSpc>
            </a:pPr>
            <a:r>
              <a:rPr lang="en-US" altLang="zh-CN" sz="1600"/>
              <a:t>	</a:t>
            </a:r>
            <a:r>
              <a:rPr lang="zh-CN" altLang="en-US" sz="1600"/>
              <a:t>     </a:t>
            </a:r>
            <a:r>
              <a:rPr lang="en-US" altLang="zh-CN" sz="1600"/>
              <a:t>	</a:t>
            </a:r>
            <a:r>
              <a:rPr lang="en-US" altLang="zh-CN" sz="1600"/>
              <a:t>border:宽度 样式 颜色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border:10px solid pink;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/>
              <a:t>	border</a:t>
            </a:r>
            <a:r>
              <a:rPr lang="zh-CN" altLang="en-US" sz="1600"/>
              <a:t>由三个属性组成</a:t>
            </a:r>
            <a:r>
              <a:rPr lang="zh-CN" altLang="en-US" sz="1600"/>
              <a:t>：</a:t>
            </a:r>
            <a:endParaRPr lang="zh-CN" altLang="en-US" sz="16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边框的宽度 border-width</a:t>
            </a:r>
            <a:endParaRPr lang="zh-CN" altLang="en-US" sz="16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边框的颜色 border-color</a:t>
            </a:r>
            <a:endParaRPr lang="zh-CN" altLang="en-US" sz="16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边框的样式 border-style</a:t>
            </a:r>
            <a:endParaRPr lang="zh-CN" altLang="en-US" sz="1600"/>
          </a:p>
          <a:p>
            <a:pPr marL="742950" lvl="1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sz="1600"/>
              <a:t>		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值：数值；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可以分别设置四个方向的值   </a:t>
            </a:r>
            <a:r>
              <a:rPr lang="en-US" altLang="zh-CN" sz="1400"/>
              <a:t>border-top-width:</a:t>
            </a:r>
            <a:r>
              <a:rPr lang="zh-CN" altLang="en-US" sz="1400"/>
              <a:t>值</a:t>
            </a:r>
            <a:r>
              <a:rPr lang="en-US" altLang="zh-CN" sz="1400"/>
              <a:t>;  border-right-</a:t>
            </a:r>
            <a:r>
              <a:rPr lang="en-US" altLang="zh-CN" sz="1400">
                <a:sym typeface="+mn-ea"/>
              </a:rPr>
              <a:t>width</a:t>
            </a: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值</a:t>
            </a:r>
            <a:r>
              <a:rPr lang="en-US" altLang="zh-CN" sz="1400">
                <a:sym typeface="+mn-ea"/>
              </a:rPr>
              <a:t>;   </a:t>
            </a:r>
            <a:r>
              <a:rPr lang="en-US" altLang="zh-CN" sz="1400"/>
              <a:t>border-bottom</a:t>
            </a:r>
            <a:r>
              <a:rPr lang="en-US" altLang="zh-CN" sz="1400">
                <a:sym typeface="+mn-ea"/>
              </a:rPr>
              <a:t>-</a:t>
            </a:r>
            <a:r>
              <a:rPr lang="en-US" altLang="zh-CN" sz="1400">
                <a:sym typeface="+mn-ea"/>
              </a:rPr>
              <a:t>width</a:t>
            </a: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值</a:t>
            </a:r>
            <a:r>
              <a:rPr lang="en-US" altLang="zh-CN" sz="1400">
                <a:sym typeface="+mn-ea"/>
              </a:rPr>
              <a:t>;   </a:t>
            </a:r>
            <a:r>
              <a:rPr lang="en-US" altLang="zh-CN" sz="1400"/>
              <a:t>border-left</a:t>
            </a:r>
            <a:r>
              <a:rPr lang="en-US" altLang="zh-CN" sz="1400">
                <a:sym typeface="+mn-ea"/>
              </a:rPr>
              <a:t>-</a:t>
            </a:r>
            <a:r>
              <a:rPr lang="en-US" altLang="zh-CN" sz="1400">
                <a:sym typeface="+mn-ea"/>
              </a:rPr>
              <a:t>width</a:t>
            </a: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值</a:t>
            </a:r>
            <a:endParaRPr lang="zh-CN" altLang="en-US" sz="14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缩写</a:t>
            </a:r>
            <a:r>
              <a:rPr lang="zh-CN" altLang="en-US" sz="1600"/>
              <a:t>：</a:t>
            </a:r>
            <a:r>
              <a:rPr lang="zh-CN" altLang="en-US" sz="1400"/>
              <a:t>一个值  </a:t>
            </a:r>
            <a:r>
              <a:rPr lang="en-US" altLang="zh-CN" sz="1400"/>
              <a:t>	</a:t>
            </a:r>
            <a:r>
              <a:rPr lang="zh-CN" altLang="en-US" sz="1400"/>
              <a:t> </a:t>
            </a:r>
            <a:r>
              <a:rPr lang="en-US" altLang="zh-CN" sz="1400"/>
              <a:t>top</a:t>
            </a:r>
            <a:r>
              <a:rPr lang="zh-CN" altLang="en-US" sz="1400"/>
              <a:t>、</a:t>
            </a:r>
            <a:r>
              <a:rPr lang="en-US" altLang="zh-CN" sz="1400"/>
              <a:t>right</a:t>
            </a:r>
            <a:r>
              <a:rPr lang="zh-CN" altLang="en-US" sz="1400"/>
              <a:t>、</a:t>
            </a:r>
            <a:r>
              <a:rPr lang="en-US" altLang="zh-CN" sz="1400"/>
              <a:t>bottom</a:t>
            </a:r>
            <a:r>
              <a:rPr lang="zh-CN" altLang="en-US" sz="1400"/>
              <a:t>、</a:t>
            </a:r>
            <a:r>
              <a:rPr lang="en-US" altLang="zh-CN" sz="1400"/>
              <a:t>left</a:t>
            </a:r>
            <a:endParaRPr lang="en-US" altLang="zh-CN" sz="1400"/>
          </a:p>
          <a:p>
            <a:pPr lvl="1"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	</a:t>
            </a:r>
            <a:r>
              <a:rPr lang="zh-CN" altLang="en-US" sz="1400"/>
              <a:t>两个值   </a:t>
            </a:r>
            <a:r>
              <a:rPr lang="en-US" altLang="zh-CN" sz="1400"/>
              <a:t>	 </a:t>
            </a:r>
            <a:r>
              <a:rPr lang="zh-CN" altLang="en-US" sz="1400"/>
              <a:t>第一个值：</a:t>
            </a:r>
            <a:r>
              <a:rPr lang="en-US" altLang="zh-CN" sz="1400"/>
              <a:t>top</a:t>
            </a:r>
            <a:r>
              <a:rPr lang="zh-CN" altLang="en-US" sz="1400"/>
              <a:t>、</a:t>
            </a:r>
            <a:r>
              <a:rPr lang="en-US" altLang="zh-CN" sz="1400"/>
              <a:t>bottom   </a:t>
            </a:r>
            <a:r>
              <a:rPr lang="zh-CN" altLang="en-US" sz="1400"/>
              <a:t>第二个值：</a:t>
            </a:r>
            <a:r>
              <a:rPr lang="en-US" altLang="zh-CN" sz="1400"/>
              <a:t>left</a:t>
            </a:r>
            <a:r>
              <a:rPr lang="zh-CN" altLang="en-US" sz="1400"/>
              <a:t>、</a:t>
            </a:r>
            <a:r>
              <a:rPr lang="en-US" altLang="zh-CN" sz="1400"/>
              <a:t>right</a:t>
            </a:r>
            <a:endParaRPr lang="en-US" altLang="zh-CN" sz="1400"/>
          </a:p>
          <a:p>
            <a:pPr indent="0" fontAlgn="auto">
              <a:lnSpc>
                <a:spcPct val="130000"/>
              </a:lnSpc>
            </a:pPr>
            <a:r>
              <a:rPr lang="en-US" altLang="zh-CN" sz="1400"/>
              <a:t>		</a:t>
            </a:r>
            <a:r>
              <a:rPr lang="zh-CN" altLang="en-US" sz="1400">
                <a:sym typeface="+mn-ea"/>
              </a:rPr>
              <a:t>三个值    </a:t>
            </a: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 第一个值：</a:t>
            </a:r>
            <a:r>
              <a:rPr lang="en-US" altLang="zh-CN" sz="1400">
                <a:sym typeface="+mn-ea"/>
              </a:rPr>
              <a:t>top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bottom   </a:t>
            </a:r>
            <a:r>
              <a:rPr lang="zh-CN" altLang="en-US" sz="1400">
                <a:sym typeface="+mn-ea"/>
              </a:rPr>
              <a:t>第二个值：</a:t>
            </a:r>
            <a:r>
              <a:rPr lang="en-US" altLang="zh-CN" sz="1400">
                <a:sym typeface="+mn-ea"/>
              </a:rPr>
              <a:t>left	</a:t>
            </a:r>
            <a:r>
              <a:rPr lang="zh-CN" altLang="en-US" sz="1400">
                <a:sym typeface="+mn-ea"/>
              </a:rPr>
              <a:t>第三个值：</a:t>
            </a:r>
            <a:r>
              <a:rPr lang="en-US" altLang="zh-CN" sz="1400">
                <a:sym typeface="+mn-ea"/>
              </a:rPr>
              <a:t>right</a:t>
            </a:r>
            <a:endParaRPr lang="en-US" altLang="zh-CN" sz="1400"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en-US" altLang="zh-CN" sz="1400"/>
              <a:t>		</a:t>
            </a:r>
            <a:r>
              <a:rPr lang="zh-CN" altLang="en-US" sz="1400"/>
              <a:t>四个值</a:t>
            </a:r>
            <a:r>
              <a:rPr lang="en-US" altLang="zh-CN" sz="1400"/>
              <a:t>	 </a:t>
            </a:r>
            <a:r>
              <a:rPr lang="zh-CN" altLang="en-US" sz="1400">
                <a:sym typeface="+mn-ea"/>
              </a:rPr>
              <a:t>第一个值：</a:t>
            </a:r>
            <a:r>
              <a:rPr lang="en-US" altLang="zh-CN" sz="1400">
                <a:sym typeface="+mn-ea"/>
              </a:rPr>
              <a:t>top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bottom   </a:t>
            </a:r>
            <a:r>
              <a:rPr lang="zh-CN" altLang="en-US" sz="1400">
                <a:sym typeface="+mn-ea"/>
              </a:rPr>
              <a:t>第二个值：</a:t>
            </a:r>
            <a:r>
              <a:rPr lang="en-US" altLang="zh-CN" sz="1400">
                <a:sym typeface="+mn-ea"/>
              </a:rPr>
              <a:t>left	</a:t>
            </a:r>
            <a:r>
              <a:rPr lang="zh-CN" altLang="en-US" sz="1400">
                <a:sym typeface="+mn-ea"/>
              </a:rPr>
              <a:t>第三个值：</a:t>
            </a:r>
            <a:r>
              <a:rPr lang="en-US" altLang="zh-CN" sz="1400">
                <a:sym typeface="+mn-ea"/>
              </a:rPr>
              <a:t>right</a:t>
            </a:r>
            <a:endParaRPr lang="en-US" altLang="zh-CN" sz="1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170" y="1109345"/>
            <a:ext cx="3388360" cy="1994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3595" y="1542415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语法</a:t>
            </a:r>
            <a:endParaRPr lang="zh-CN" altLang="en-US" sz="16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3595" y="1949450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案例</a:t>
            </a:r>
            <a:endParaRPr lang="zh-CN" altLang="en-US" sz="16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3595" y="4244975"/>
            <a:ext cx="144145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border-width</a:t>
            </a:r>
            <a:r>
              <a:rPr lang="en-US" altLang="zh-CN" sz="1600">
                <a:sym typeface="+mn-ea"/>
              </a:rPr>
              <a:t> 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790" y="1223010"/>
            <a:ext cx="8778240" cy="7354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可能的值：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none      无边框</a:t>
            </a:r>
            <a:endParaRPr lang="en-US" altLang="en-US" sz="1600" b="0">
              <a:solidFill>
                <a:srgbClr val="00000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dotted    点状边框</a:t>
            </a:r>
            <a:endParaRPr lang="en-US" altLang="en-US" sz="1600" b="0">
              <a:solidFill>
                <a:srgbClr val="00000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dashed   虚线</a:t>
            </a:r>
            <a:endParaRPr lang="en-US" altLang="en-US" sz="1600" b="0">
              <a:solidFill>
                <a:srgbClr val="00000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solid       实线</a:t>
            </a:r>
            <a:endParaRPr lang="en-US" altLang="en-US" sz="1600" b="0">
              <a:solidFill>
                <a:srgbClr val="00000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double</a:t>
            </a:r>
            <a:r>
              <a:rPr lang="en-US" altLang="en-US" sz="1600">
                <a:solidFill>
                  <a:srgbClr val="00000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  <a:sym typeface="+mn-ea"/>
              </a:rPr>
              <a:t>    </a:t>
            </a:r>
            <a:r>
              <a:rPr lang="en-US" sz="16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双线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可以分别设置四个方向的值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可以缩写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可以分别设置四个方向的值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border-top</a:t>
            </a:r>
            <a:endParaRPr lang="en-US" altLang="zh-CN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border-right</a:t>
            </a:r>
            <a:endParaRPr lang="en-US" altLang="zh-CN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border-bottom</a:t>
            </a:r>
            <a:endParaRPr lang="en-US" altLang="zh-CN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border-right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可以缩写</a:t>
            </a:r>
            <a:endParaRPr lang="zh-CN" altLang="en-US" sz="1600">
              <a:sym typeface="+mn-ea"/>
            </a:endParaRPr>
          </a:p>
          <a:p>
            <a:pPr marL="285750" indent="-285750">
              <a:buNone/>
            </a:pP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9145" y="677545"/>
            <a:ext cx="144145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border-style</a:t>
            </a:r>
            <a:r>
              <a:rPr lang="en-US" altLang="zh-CN" sz="1600">
                <a:sym typeface="+mn-ea"/>
              </a:rPr>
              <a:t> </a:t>
            </a:r>
            <a:endParaRPr lang="zh-CN" altLang="en-US" sz="1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6890" y="677545"/>
            <a:ext cx="144145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border-color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750" y="3902075"/>
            <a:ext cx="144145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border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6890" y="1162685"/>
            <a:ext cx="3931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可能的值：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颜色值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可以分别设置四个方向的值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可以缩写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边框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-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圆角属性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-2147482220" descr="border-raius示意图"/>
          <p:cNvPicPr>
            <a:picLocks noChangeAspect="1"/>
          </p:cNvPicPr>
          <p:nvPr/>
        </p:nvPicPr>
        <p:blipFill>
          <a:blip r:embed="rId1"/>
          <a:srcRect l="5481" t="24487" r="8177" b="32013"/>
          <a:stretch>
            <a:fillRect/>
          </a:stretch>
        </p:blipFill>
        <p:spPr>
          <a:xfrm>
            <a:off x="2532380" y="2195195"/>
            <a:ext cx="3741420" cy="1885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41045" y="1365250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语法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1450" y="1365250"/>
            <a:ext cx="7663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border-radius : </a:t>
            </a:r>
            <a:r>
              <a:rPr lang="zh-CN" altLang="en-US" sz="1600"/>
              <a:t>数值</a:t>
            </a:r>
            <a:r>
              <a:rPr lang="en-US" altLang="zh-CN" sz="1600"/>
              <a:t>/</a:t>
            </a:r>
            <a:r>
              <a:rPr lang="zh-CN" altLang="en-US" sz="1600"/>
              <a:t>百分比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border-radius</a:t>
            </a:r>
            <a:r>
              <a:rPr lang="zh-CN" altLang="en-US" sz="1600"/>
              <a:t>的值代表圆角所在圆形的半径大小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1441450" y="4857750"/>
            <a:ext cx="3815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border-top-right-radius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border-top-left</a:t>
            </a:r>
            <a:r>
              <a:rPr lang="en-US" altLang="zh-CN" sz="1600">
                <a:sym typeface="+mn-ea"/>
              </a:rPr>
              <a:t>-radius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border-bottom-right</a:t>
            </a:r>
            <a:r>
              <a:rPr lang="en-US" altLang="zh-CN" sz="1600">
                <a:sym typeface="+mn-ea"/>
              </a:rPr>
              <a:t>-radius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border-bottom-left</a:t>
            </a:r>
            <a:r>
              <a:rPr lang="en-US" altLang="zh-CN" sz="1600">
                <a:sym typeface="+mn-ea"/>
              </a:rPr>
              <a:t>-radius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1045" y="4298315"/>
            <a:ext cx="163131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分别设置四个角</a:t>
            </a:r>
            <a:endParaRPr lang="zh-CN" altLang="en-US" sz="1600"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18155" y="2259330"/>
            <a:ext cx="1270" cy="345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638425" y="2261870"/>
              <a:ext cx="390525" cy="342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638425" y="2261870"/>
                <a:ext cx="3905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2623820" y="2266950"/>
              <a:ext cx="748030" cy="84264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7"/>
            </p:blipFill>
            <p:spPr>
              <a:xfrm>
                <a:off x="2623820" y="2266950"/>
                <a:ext cx="748030" cy="842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" name="墨迹 15"/>
              <p14:cNvContentPartPr/>
              <p14:nvPr/>
            </p14:nvContentPartPr>
            <p14:xfrm>
              <a:off x="2990850" y="2257425"/>
              <a:ext cx="166370" cy="3143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9"/>
            </p:blipFill>
            <p:spPr>
              <a:xfrm>
                <a:off x="2990850" y="2257425"/>
                <a:ext cx="16637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墨迹 16"/>
              <p14:cNvContentPartPr/>
              <p14:nvPr/>
            </p14:nvContentPartPr>
            <p14:xfrm>
              <a:off x="2376170" y="4914900"/>
              <a:ext cx="52705" cy="2901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1"/>
            </p:blipFill>
            <p:spPr>
              <a:xfrm>
                <a:off x="2376170" y="4914900"/>
                <a:ext cx="5270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3162300" y="4953000"/>
              <a:ext cx="52070" cy="285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3"/>
            </p:blipFill>
            <p:spPr>
              <a:xfrm>
                <a:off x="3162300" y="4953000"/>
                <a:ext cx="520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墨迹 19"/>
              <p14:cNvContentPartPr/>
              <p14:nvPr/>
            </p14:nvContentPartPr>
            <p14:xfrm>
              <a:off x="2438400" y="5147945"/>
              <a:ext cx="219075" cy="285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5"/>
            </p:blipFill>
            <p:spPr>
              <a:xfrm>
                <a:off x="2438400" y="5147945"/>
                <a:ext cx="2190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2871470" y="5143500"/>
              <a:ext cx="347980" cy="95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7"/>
            </p:blipFill>
            <p:spPr>
              <a:xfrm>
                <a:off x="2871470" y="5143500"/>
                <a:ext cx="347980" cy="952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2945" y="438150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缩写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735" y="438150"/>
            <a:ext cx="8101965" cy="2331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1600"/>
              <a:t>	border-radius : </a:t>
            </a:r>
            <a:endParaRPr lang="en-US" altLang="zh-CN" sz="1600"/>
          </a:p>
          <a:p>
            <a:pPr fontAlgn="auto">
              <a:lnSpc>
                <a:spcPct val="130000"/>
              </a:lnSpc>
            </a:pPr>
            <a:r>
              <a:rPr lang="en-US" altLang="zh-CN" sz="1600"/>
              <a:t>		</a:t>
            </a:r>
            <a:r>
              <a:rPr lang="zh-CN" altLang="en-US" sz="1600"/>
              <a:t>四个值      左上   右上  右下  左下</a:t>
            </a:r>
            <a:endParaRPr lang="zh-CN" altLang="en-US" sz="1600"/>
          </a:p>
          <a:p>
            <a:pPr fontAlgn="auto">
              <a:lnSpc>
                <a:spcPct val="130000"/>
              </a:lnSpc>
            </a:pPr>
            <a:r>
              <a:rPr lang="en-US" altLang="zh-CN" sz="1600"/>
              <a:t>		</a:t>
            </a:r>
            <a:r>
              <a:rPr lang="zh-CN" altLang="en-US" sz="1600"/>
              <a:t>三个值      </a:t>
            </a:r>
            <a:r>
              <a:rPr lang="en-US" altLang="zh-CN" sz="1600"/>
              <a:t>	</a:t>
            </a:r>
            <a:r>
              <a:rPr lang="zh-CN" altLang="en-US" sz="1600">
                <a:sym typeface="+mn-ea"/>
              </a:rPr>
              <a:t>左上   右上 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左下  </a:t>
            </a:r>
            <a:r>
              <a:rPr lang="zh-CN" altLang="en-US" sz="1600">
                <a:sym typeface="+mn-ea"/>
              </a:rPr>
              <a:t> 左下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600">
                <a:sym typeface="+mn-ea"/>
              </a:rPr>
              <a:t>		</a:t>
            </a:r>
            <a:r>
              <a:rPr lang="zh-CN" altLang="en-US" sz="1600">
                <a:sym typeface="+mn-ea"/>
              </a:rPr>
              <a:t>两个值     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左上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右下   右上 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左下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600"/>
              <a:t>		</a:t>
            </a:r>
            <a:r>
              <a:rPr lang="zh-CN" altLang="en-US" sz="1600">
                <a:sym typeface="+mn-ea"/>
              </a:rPr>
              <a:t>一个值     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左上 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右上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右下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左下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/>
              <a:t>总结：从左上角开始，顺时针方向。</a:t>
            </a:r>
            <a:endParaRPr lang="zh-CN" altLang="en-US" sz="1600"/>
          </a:p>
          <a:p>
            <a:pPr fontAlgn="auto">
              <a:lnSpc>
                <a:spcPct val="130000"/>
              </a:lnSpc>
            </a:pPr>
            <a:r>
              <a:rPr lang="en-US" altLang="zh-CN" sz="1600"/>
              <a:t>	</a:t>
            </a:r>
            <a:r>
              <a:rPr lang="zh-CN" altLang="en-US" sz="1600"/>
              <a:t>当值小于四个，未被赋值的等于</a:t>
            </a:r>
            <a:r>
              <a:rPr lang="zh-CN" altLang="en-US" sz="1600"/>
              <a:t>对角的值。</a:t>
            </a:r>
            <a:r>
              <a:rPr lang="en-US" altLang="zh-CN" sz="1600"/>
              <a:t>	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1720850" y="3606165"/>
            <a:ext cx="7663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当一个元素满足以下两个条件时。可以得到一个圆形。   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 </a:t>
            </a:r>
            <a:r>
              <a:rPr lang="en-US" altLang="zh-CN" sz="1600"/>
              <a:t>	</a:t>
            </a:r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en-US" altLang="zh-CN" sz="1600"/>
              <a:t>width=height</a:t>
            </a:r>
            <a:endParaRPr lang="en-US" altLang="zh-CN" sz="16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/>
              <a:t>	2</a:t>
            </a:r>
            <a:r>
              <a:rPr lang="zh-CN" altLang="en-US" sz="1600"/>
              <a:t>、</a:t>
            </a:r>
            <a:r>
              <a:rPr lang="en-US" altLang="zh-CN" sz="1600"/>
              <a:t>border-radius = 1/2 *width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02945" y="3561715"/>
            <a:ext cx="73850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圆形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4779010"/>
            <a:ext cx="3207385" cy="1355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4114800"/>
            <a:ext cx="2226310" cy="21628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2802890"/>
            <a:ext cx="3765550" cy="476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1289050"/>
            <a:ext cx="1733550" cy="1714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084570" y="9652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B05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00B050"/>
              </a:solidFill>
              <a:latin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55610" y="9207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alibri" panose="020F0502020204030204" charset="0"/>
                <a:sym typeface="+mn-ea"/>
              </a:rPr>
              <a:t>②</a:t>
            </a:r>
            <a:endParaRPr lang="en-US" altLang="zh-CN" b="1">
              <a:solidFill>
                <a:srgbClr val="00B050"/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72175" y="2987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④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590030" y="1047750"/>
            <a:ext cx="139065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369300" y="1333500"/>
            <a:ext cx="17780" cy="1339850"/>
          </a:xfrm>
          <a:prstGeom prst="straightConnector1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418580" y="3168650"/>
            <a:ext cx="1511300" cy="635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546850" y="1514475"/>
            <a:ext cx="1314450" cy="1270000"/>
          </a:xfrm>
          <a:prstGeom prst="straightConnector1">
            <a:avLst/>
          </a:prstGeom>
          <a:ln w="38100">
            <a:solidFill>
              <a:srgbClr val="CAE7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198485" y="2857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B050"/>
                </a:solidFill>
                <a:latin typeface="Calibri" panose="020F0502020204030204" charset="0"/>
              </a:rPr>
              <a:t>③</a:t>
            </a:r>
            <a:endParaRPr lang="zh-CN" altLang="en-US" b="1">
              <a:solidFill>
                <a:srgbClr val="00B05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元素的内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边距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741045" y="1365250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语法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1450" y="1365250"/>
            <a:ext cx="766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padding:</a:t>
            </a:r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14775" y="2567305"/>
            <a:ext cx="25203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padding-top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padding-right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padding-bottom</a:t>
            </a:r>
            <a:endParaRPr lang="en-US" altLang="zh-CN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padding-left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41045" y="2622550"/>
            <a:ext cx="253111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分别设置四个方向的值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0" y="1905635"/>
            <a:ext cx="6228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元素内容（</a:t>
            </a:r>
            <a:r>
              <a:rPr lang="en-US" altLang="zh-CN"/>
              <a:t>content</a:t>
            </a:r>
            <a:r>
              <a:rPr lang="zh-CN" altLang="en-US"/>
              <a:t>）与边框</a:t>
            </a:r>
            <a:r>
              <a:rPr lang="en-US" altLang="zh-CN"/>
              <a:t>(border)</a:t>
            </a:r>
            <a:r>
              <a:rPr lang="zh-CN" altLang="en-US"/>
              <a:t>之间的距是内边距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1045" y="1905635"/>
            <a:ext cx="59944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定义</a:t>
            </a:r>
            <a:endParaRPr lang="zh-CN" altLang="en-US" sz="16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9125" y="2622550"/>
            <a:ext cx="70040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缩写</a:t>
            </a:r>
            <a:endParaRPr lang="zh-CN" altLang="en-US" sz="16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17815" y="259143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规则同</a:t>
            </a:r>
            <a:r>
              <a:rPr lang="en-US" altLang="zh-CN"/>
              <a:t>border-width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669530" y="3094355"/>
            <a:ext cx="40982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四个值：上   右   下   左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三个值：上   右</a:t>
            </a:r>
            <a:r>
              <a:rPr lang="en-US" altLang="zh-CN"/>
              <a:t>/</a:t>
            </a:r>
            <a:r>
              <a:rPr lang="zh-CN" altLang="en-US"/>
              <a:t>左  </a:t>
            </a:r>
            <a:r>
              <a:rPr lang="zh-CN" altLang="en-US"/>
              <a:t>  下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两个值：上</a:t>
            </a:r>
            <a:r>
              <a:rPr lang="en-US" altLang="zh-CN"/>
              <a:t>/</a:t>
            </a:r>
            <a:r>
              <a:rPr lang="zh-CN" altLang="en-US"/>
              <a:t>下     右</a:t>
            </a:r>
            <a:r>
              <a:rPr lang="en-US" altLang="zh-CN"/>
              <a:t>/</a:t>
            </a:r>
            <a:r>
              <a:rPr lang="zh-CN" altLang="en-US"/>
              <a:t>左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一个值：</a:t>
            </a:r>
            <a:r>
              <a:rPr lang="zh-CN" altLang="en-US">
                <a:sym typeface="+mn-ea"/>
              </a:rPr>
              <a:t>上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右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下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1045" y="4473575"/>
            <a:ext cx="158750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与背景颜色</a:t>
            </a:r>
            <a:endParaRPr lang="zh-CN" altLang="en-US" sz="16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51330" y="4923155"/>
            <a:ext cx="6228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背景颜色会延伸到内边距的区域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1045" y="5639435"/>
            <a:ext cx="137541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盒模型大小</a:t>
            </a:r>
            <a:endParaRPr lang="zh-CN" altLang="en-US" sz="16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51330" y="6097270"/>
            <a:ext cx="6228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padding</a:t>
            </a:r>
            <a:r>
              <a:rPr lang="zh-CN" altLang="en-US"/>
              <a:t>会影响盒模型的大小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269355228"/>
  <p:tag name="KSO_WM_UNIT_PLACING_PICTURE_USER_VIEWPORT" val="{&quot;height&quot;:7730,&quot;width&quot;:15840}"/>
</p:tagLst>
</file>

<file path=ppt/tags/tag2.xml><?xml version="1.0" encoding="utf-8"?>
<p:tagLst xmlns:p="http://schemas.openxmlformats.org/presentationml/2006/main">
  <p:tag name="REFSHAPE" val="775305116"/>
  <p:tag name="KSO_WM_UNIT_PLACING_PICTURE_USER_VIEWPORT" val="{&quot;height&quot;:7382,&quot;width&quot;:8160}"/>
</p:tagLst>
</file>

<file path=ppt/tags/tag3.xml><?xml version="1.0" encoding="utf-8"?>
<p:tagLst xmlns:p="http://schemas.openxmlformats.org/presentationml/2006/main">
  <p:tag name="KSO_WM_UNIT_TABLE_BEAUTIFY" val="smartTable{4ecddfb3-882e-4114-b225-8fc5a9a67a67}"/>
  <p:tag name="REFSHAPE" val="939766708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5934</Words>
  <Application>WPS 演示</Application>
  <PresentationFormat>宽屏</PresentationFormat>
  <Paragraphs>474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FZHei-B01S</vt:lpstr>
      <vt:lpstr>Wingdings</vt:lpstr>
      <vt:lpstr>Verdana</vt:lpstr>
      <vt:lpstr>Calibri</vt:lpstr>
      <vt:lpstr>等线</vt:lpstr>
      <vt:lpstr>Arial Unicode MS</vt:lpstr>
      <vt:lpstr>Calibri Light</vt:lpstr>
      <vt:lpstr>等线 Light</vt:lpstr>
      <vt:lpstr>微软雅黑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木棉</cp:lastModifiedBy>
  <cp:revision>154</cp:revision>
  <dcterms:created xsi:type="dcterms:W3CDTF">2017-08-18T03:02:00Z</dcterms:created>
  <dcterms:modified xsi:type="dcterms:W3CDTF">2020-04-09T15:16:30Z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