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267F8-16B8-4441-A7A8-C5C9F95C8D47}" type="datetimeFigureOut">
              <a:rPr lang="de-AT" smtClean="0"/>
              <a:t>13.05.2024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859C-8E1F-441B-BED9-59D1F93431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010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Stoffkosten m² </a:t>
            </a:r>
            <a:r>
              <a:rPr lang="de-AT" baseline="-25000" dirty="0"/>
              <a:t>~0,15 €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3859C-8E1F-441B-BED9-59D1F93431A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82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3859C-8E1F-441B-BED9-59D1F93431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988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loeschtick.jc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5205A-AAD4-24AA-B699-4B394B76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1DFA9-2D68-0CC3-EE13-3B713E6D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1028" name="Picture 4" descr="Bergpfad, See, Wald, Weg, Berg, Panorama">
            <a:extLst>
              <a:ext uri="{FF2B5EF4-FFF2-40B4-BE49-F238E27FC236}">
                <a16:creationId xmlns:a16="http://schemas.microsoft.com/office/drawing/2014/main" id="{F535526B-0FFB-DFED-AB7D-8EE4EF31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49" y="-1119311"/>
            <a:ext cx="12223749" cy="91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14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7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8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1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2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2" descr="Pro und Contra Schwarz-Grün: Ist die Zeit reif? - taz.de">
            <a:extLst>
              <a:ext uri="{FF2B5EF4-FFF2-40B4-BE49-F238E27FC236}">
                <a16:creationId xmlns:a16="http://schemas.microsoft.com/office/drawing/2014/main" id="{B373943C-9DFC-3960-D746-B086A2B87E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39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E30412-CF73-2266-025D-51D0AA25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73" y="543780"/>
            <a:ext cx="5458887" cy="20621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Kontaktieren</a:t>
            </a:r>
            <a:r>
              <a:rPr lang="en-US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Sie </a:t>
            </a:r>
            <a:r>
              <a:rPr lang="de-AT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uns</a:t>
            </a:r>
            <a:r>
              <a:rPr lang="en-US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gerne</a:t>
            </a:r>
          </a:p>
        </p:txBody>
      </p:sp>
      <p:grpSp>
        <p:nvGrpSpPr>
          <p:cNvPr id="11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E4E0EDCB-0E6F-4251-FE31-7C5C940DF258}"/>
              </a:ext>
            </a:extLst>
          </p:cNvPr>
          <p:cNvSpPr txBox="1"/>
          <p:nvPr/>
        </p:nvSpPr>
        <p:spPr>
          <a:xfrm>
            <a:off x="545673" y="3601347"/>
            <a:ext cx="5654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</a:rPr>
              <a:t>E-Mail: </a:t>
            </a:r>
            <a:r>
              <a:rPr lang="de-AT" sz="3200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ploeschtick.jc@gmail.com</a:t>
            </a:r>
            <a:endParaRPr lang="de-AT" sz="3200" dirty="0">
              <a:solidFill>
                <a:srgbClr val="92D050"/>
              </a:solidFill>
            </a:endParaRPr>
          </a:p>
          <a:p>
            <a:r>
              <a:rPr lang="de-AT" sz="3200" dirty="0">
                <a:solidFill>
                  <a:schemeClr val="bg1"/>
                </a:solidFill>
              </a:rPr>
              <a:t>Mobil:</a:t>
            </a:r>
          </a:p>
          <a:p>
            <a:r>
              <a:rPr lang="de-AT" sz="3200" dirty="0">
                <a:solidFill>
                  <a:srgbClr val="92D050"/>
                </a:solidFill>
              </a:rPr>
              <a:t>+43 660 3882465</a:t>
            </a:r>
          </a:p>
        </p:txBody>
      </p:sp>
      <p:pic>
        <p:nvPicPr>
          <p:cNvPr id="4" name="Grafik 3" descr="Ein Bild, das Screenshot, Text, Schrift, Kreis enthält.&#10;&#10;Automatisch generierte Beschreibung">
            <a:extLst>
              <a:ext uri="{FF2B5EF4-FFF2-40B4-BE49-F238E27FC236}">
                <a16:creationId xmlns:a16="http://schemas.microsoft.com/office/drawing/2014/main" id="{12D02100-85BB-58A4-BF06-FD0428C07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96" y="923487"/>
            <a:ext cx="3058745" cy="308051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D2D131-A429-EA6E-0750-AD6AB2D4D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798" y="-34803"/>
            <a:ext cx="7045203" cy="7045203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FBB90F8-7E79-9356-BEBA-2EC3DCF7F1CD}"/>
              </a:ext>
            </a:extLst>
          </p:cNvPr>
          <p:cNvSpPr/>
          <p:nvPr/>
        </p:nvSpPr>
        <p:spPr>
          <a:xfrm>
            <a:off x="8523005" y="3601347"/>
            <a:ext cx="4211600" cy="3744201"/>
          </a:xfrm>
          <a:prstGeom prst="ellipse">
            <a:avLst/>
          </a:prstGeom>
          <a:solidFill>
            <a:srgbClr val="2E7F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29EA0-2B14-FEDB-13BE-A7F0347F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45" y="3647615"/>
            <a:ext cx="3648831" cy="36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DCCB7C01-92A9-0CFC-85DB-D916D223FC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-111760" y="-65647"/>
            <a:ext cx="12323694" cy="69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506D3F-EA5A-FCED-6AF2-30999A94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051" y="740325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Unmittelbare</a:t>
            </a:r>
            <a:r>
              <a:rPr lang="en-US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AT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Konkurrenz</a:t>
            </a: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6888C0C-55AE-1251-43CF-F314F56D7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270421"/>
              </p:ext>
            </p:extLst>
          </p:nvPr>
        </p:nvGraphicFramePr>
        <p:xfrm>
          <a:off x="676829" y="3491475"/>
          <a:ext cx="10838342" cy="18288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528047">
                  <a:extLst>
                    <a:ext uri="{9D8B030D-6E8A-4147-A177-3AD203B41FA5}">
                      <a16:colId xmlns:a16="http://schemas.microsoft.com/office/drawing/2014/main" val="482817994"/>
                    </a:ext>
                  </a:extLst>
                </a:gridCol>
                <a:gridCol w="2023212">
                  <a:extLst>
                    <a:ext uri="{9D8B030D-6E8A-4147-A177-3AD203B41FA5}">
                      <a16:colId xmlns:a16="http://schemas.microsoft.com/office/drawing/2014/main" val="4071805755"/>
                    </a:ext>
                  </a:extLst>
                </a:gridCol>
                <a:gridCol w="1898377">
                  <a:extLst>
                    <a:ext uri="{9D8B030D-6E8A-4147-A177-3AD203B41FA5}">
                      <a16:colId xmlns:a16="http://schemas.microsoft.com/office/drawing/2014/main" val="1976016141"/>
                    </a:ext>
                  </a:extLst>
                </a:gridCol>
                <a:gridCol w="2560791">
                  <a:extLst>
                    <a:ext uri="{9D8B030D-6E8A-4147-A177-3AD203B41FA5}">
                      <a16:colId xmlns:a16="http://schemas.microsoft.com/office/drawing/2014/main" val="1972420683"/>
                    </a:ext>
                  </a:extLst>
                </a:gridCol>
                <a:gridCol w="1827915">
                  <a:extLst>
                    <a:ext uri="{9D8B030D-6E8A-4147-A177-3AD203B41FA5}">
                      <a16:colId xmlns:a16="http://schemas.microsoft.com/office/drawing/2014/main" val="1529974414"/>
                    </a:ext>
                  </a:extLst>
                </a:gridCol>
              </a:tblGrid>
              <a:tr h="363417"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Ströbel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Enviropack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Bioeinweggeschirr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Plöschtick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13457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Kundenangepasst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99153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Verpackungen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91690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Lokale Herstellung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2081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Online Präsenz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3153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3226C02-5A60-1018-3D3D-BAB7459C1FD0}"/>
              </a:ext>
            </a:extLst>
          </p:cNvPr>
          <p:cNvSpPr txBox="1"/>
          <p:nvPr/>
        </p:nvSpPr>
        <p:spPr>
          <a:xfrm>
            <a:off x="3539985" y="2627405"/>
            <a:ext cx="1046480" cy="60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C0E12F6-ED0B-4B3D-CC32-4CB5E9E4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16" y="3026771"/>
            <a:ext cx="1724025" cy="56197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75FB993-4CB6-7B18-CACB-A55DF14EE0D7}"/>
              </a:ext>
            </a:extLst>
          </p:cNvPr>
          <p:cNvSpPr txBox="1"/>
          <p:nvPr/>
        </p:nvSpPr>
        <p:spPr>
          <a:xfrm>
            <a:off x="5856465" y="2838975"/>
            <a:ext cx="975360" cy="38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D769E1-48D7-2996-AC03-E902E784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361" y="3081311"/>
            <a:ext cx="1815248" cy="38924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80D17C68-F129-E3B1-8AB1-73799C8009D4}"/>
              </a:ext>
            </a:extLst>
          </p:cNvPr>
          <p:cNvSpPr txBox="1"/>
          <p:nvPr/>
        </p:nvSpPr>
        <p:spPr>
          <a:xfrm>
            <a:off x="7532865" y="2785897"/>
            <a:ext cx="1639460" cy="53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F47637CE-FD90-D4C3-8864-BA690C0E7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480" y="3037228"/>
            <a:ext cx="1450636" cy="443789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93095208-7F66-43BA-E12C-C5DAB884C624}"/>
              </a:ext>
            </a:extLst>
          </p:cNvPr>
          <p:cNvSpPr txBox="1"/>
          <p:nvPr/>
        </p:nvSpPr>
        <p:spPr>
          <a:xfrm>
            <a:off x="9717265" y="3017442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E9B6379A-85A0-7BF6-792D-A18E26004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9902" y="2751605"/>
            <a:ext cx="749837" cy="7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4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F347A-CE0D-AEFA-EA55-DC2A4BB28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3" r="2" b="30405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F146B8-FDD3-5BD7-ECF5-B4DC50D53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86" y="326944"/>
            <a:ext cx="10584911" cy="1388501"/>
          </a:xfrm>
        </p:spPr>
        <p:txBody>
          <a:bodyPr anchor="b">
            <a:normAutofit/>
          </a:bodyPr>
          <a:lstStyle/>
          <a:p>
            <a:r>
              <a:rPr lang="de-DE" sz="5400" b="1" spc="300" dirty="0">
                <a:solidFill>
                  <a:srgbClr val="FFFFFF"/>
                </a:solidFill>
              </a:rPr>
              <a:t>Wir sind </a:t>
            </a:r>
            <a:r>
              <a:rPr lang="de-DE" sz="5400" b="1" spc="300" dirty="0" err="1">
                <a:solidFill>
                  <a:srgbClr val="FFFFFF"/>
                </a:solidFill>
              </a:rPr>
              <a:t>Plöschtick</a:t>
            </a:r>
            <a:endParaRPr lang="de-AT" sz="5400" b="1" spc="300" dirty="0">
              <a:solidFill>
                <a:srgbClr val="FFFFFF"/>
              </a:solidFill>
            </a:endParaRPr>
          </a:p>
        </p:txBody>
      </p:sp>
      <p:grpSp>
        <p:nvGrpSpPr>
          <p:cNvPr id="103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5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3BEAFADB-2B3B-7DA2-5D02-2C8C68E4715A}"/>
              </a:ext>
            </a:extLst>
          </p:cNvPr>
          <p:cNvSpPr txBox="1"/>
          <p:nvPr/>
        </p:nvSpPr>
        <p:spPr>
          <a:xfrm>
            <a:off x="4356487" y="1679945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Plastik aber </a:t>
            </a:r>
            <a:r>
              <a:rPr lang="de-DE" sz="2000" b="1" dirty="0" err="1">
                <a:solidFill>
                  <a:schemeClr val="bg1"/>
                </a:solidFill>
              </a:rPr>
              <a:t>guad</a:t>
            </a:r>
            <a:r>
              <a:rPr lang="de-DE" sz="2000" b="1" dirty="0">
                <a:solidFill>
                  <a:schemeClr val="bg1"/>
                </a:solidFill>
              </a:rPr>
              <a:t>.</a:t>
            </a:r>
            <a:endParaRPr lang="de-AT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3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8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9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82E0278B-A660-06DC-1491-3944FC8A84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C8810A-E1BB-4FB8-87F2-28EEBA36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1496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Unser Team</a:t>
            </a:r>
          </a:p>
        </p:txBody>
      </p:sp>
      <p:grpSp>
        <p:nvGrpSpPr>
          <p:cNvPr id="311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7" name="Freeform: Shape 311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8" name="Freeform: Shape 311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2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12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23" name="Freeform: Shape 312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4" name="Freeform: Shape 312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5" name="Freeform: Shape 312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6" name="Freeform: Shape 312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7" name="Freeform: Shape 312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8" name="Freeform: Shape 312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9" name="Freeform: Shape 312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22" name="Freeform: Shape 312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C33174D-2DB9-E04C-96F0-9323BBD346CB}"/>
              </a:ext>
            </a:extLst>
          </p:cNvPr>
          <p:cNvSpPr/>
          <p:nvPr/>
        </p:nvSpPr>
        <p:spPr>
          <a:xfrm>
            <a:off x="8577364" y="1707087"/>
            <a:ext cx="1901696" cy="184550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5BE566C-9512-696F-7291-583A07641F16}"/>
              </a:ext>
            </a:extLst>
          </p:cNvPr>
          <p:cNvSpPr/>
          <p:nvPr/>
        </p:nvSpPr>
        <p:spPr>
          <a:xfrm>
            <a:off x="8597619" y="4325155"/>
            <a:ext cx="1901696" cy="1845501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A83074C-87E2-843F-217D-AC4A3307F8B5}"/>
              </a:ext>
            </a:extLst>
          </p:cNvPr>
          <p:cNvSpPr/>
          <p:nvPr/>
        </p:nvSpPr>
        <p:spPr>
          <a:xfrm>
            <a:off x="5273880" y="4238730"/>
            <a:ext cx="1901696" cy="1845501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6157AFC-6A63-1987-B7F2-1AF754B78BB2}"/>
              </a:ext>
            </a:extLst>
          </p:cNvPr>
          <p:cNvSpPr/>
          <p:nvPr/>
        </p:nvSpPr>
        <p:spPr>
          <a:xfrm>
            <a:off x="5172384" y="1696519"/>
            <a:ext cx="1901696" cy="1845501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95DEBAB-7808-7A6C-BDFE-9E8893B8B4D7}"/>
              </a:ext>
            </a:extLst>
          </p:cNvPr>
          <p:cNvSpPr/>
          <p:nvPr/>
        </p:nvSpPr>
        <p:spPr>
          <a:xfrm>
            <a:off x="1621299" y="1687254"/>
            <a:ext cx="1901696" cy="1845501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BE7ED0D-D9D3-E5D5-9578-5AF9B109FF79}"/>
              </a:ext>
            </a:extLst>
          </p:cNvPr>
          <p:cNvSpPr txBox="1"/>
          <p:nvPr/>
        </p:nvSpPr>
        <p:spPr>
          <a:xfrm>
            <a:off x="8659692" y="370853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Maximilian Kili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06C2DEA-5472-5699-9E94-83CA7B71F19F}"/>
              </a:ext>
            </a:extLst>
          </p:cNvPr>
          <p:cNvSpPr txBox="1"/>
          <p:nvPr/>
        </p:nvSpPr>
        <p:spPr>
          <a:xfrm>
            <a:off x="8450566" y="623328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Florian </a:t>
            </a:r>
            <a:r>
              <a:rPr lang="de-DE" b="1" dirty="0" err="1">
                <a:solidFill>
                  <a:schemeClr val="bg1"/>
                </a:solidFill>
              </a:rPr>
              <a:t>Prandstetter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6CBCF79-ADEF-A1E1-D753-23D8169950AC}"/>
              </a:ext>
            </a:extLst>
          </p:cNvPr>
          <p:cNvSpPr txBox="1"/>
          <p:nvPr/>
        </p:nvSpPr>
        <p:spPr>
          <a:xfrm>
            <a:off x="5330893" y="364430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Luna Schätzle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FCA85A8-BFD9-9FD6-8F14-791A32FE367D}"/>
              </a:ext>
            </a:extLst>
          </p:cNvPr>
          <p:cNvSpPr txBox="1"/>
          <p:nvPr/>
        </p:nvSpPr>
        <p:spPr>
          <a:xfrm>
            <a:off x="5345503" y="617068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Gabriel </a:t>
            </a:r>
            <a:r>
              <a:rPr lang="de-DE" b="1" dirty="0" err="1">
                <a:solidFill>
                  <a:schemeClr val="bg1"/>
                </a:solidFill>
              </a:rPr>
              <a:t>Mrkonja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4239FC-0D31-C6A9-31A7-DDAE6124BB33}"/>
              </a:ext>
            </a:extLst>
          </p:cNvPr>
          <p:cNvSpPr txBox="1"/>
          <p:nvPr/>
        </p:nvSpPr>
        <p:spPr>
          <a:xfrm>
            <a:off x="1716824" y="3638992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John Wibmer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7263083-1420-879F-C3B8-E85B1BFFF4A3}"/>
              </a:ext>
            </a:extLst>
          </p:cNvPr>
          <p:cNvSpPr/>
          <p:nvPr/>
        </p:nvSpPr>
        <p:spPr>
          <a:xfrm>
            <a:off x="1621299" y="4278922"/>
            <a:ext cx="1901696" cy="1845501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FCB796-CB27-E1B1-FD15-00E4FC52441E}"/>
              </a:ext>
            </a:extLst>
          </p:cNvPr>
          <p:cNvSpPr txBox="1"/>
          <p:nvPr/>
        </p:nvSpPr>
        <p:spPr>
          <a:xfrm>
            <a:off x="1548343" y="617068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Samuel </a:t>
            </a:r>
            <a:r>
              <a:rPr lang="de-DE" b="1" dirty="0" err="1">
                <a:solidFill>
                  <a:schemeClr val="bg1"/>
                </a:solidFill>
              </a:rPr>
              <a:t>Prossliner</a:t>
            </a:r>
            <a:endParaRPr lang="de-A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8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2" descr="Pro und Contra Schwarz-Grün: Ist die Zeit reif? - taz.de">
            <a:extLst>
              <a:ext uri="{FF2B5EF4-FFF2-40B4-BE49-F238E27FC236}">
                <a16:creationId xmlns:a16="http://schemas.microsoft.com/office/drawing/2014/main" id="{B193AB96-7AFB-19E9-A34A-F9AB2C62B3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5632F-92A5-6F66-087D-A94977CC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92D050"/>
                </a:solidFill>
              </a:rPr>
              <a:t>Das</a:t>
            </a:r>
            <a:r>
              <a:rPr lang="en-US" sz="5400" b="1" kern="120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grpSp>
        <p:nvGrpSpPr>
          <p:cNvPr id="42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43E76E-28C3-3F54-037E-D5836AEE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048" y="2174929"/>
            <a:ext cx="6939283" cy="4154244"/>
          </a:xfrm>
        </p:spPr>
        <p:txBody>
          <a:bodyPr>
            <a:noAutofit/>
          </a:bodyPr>
          <a:lstStyle/>
          <a:p>
            <a:pPr marL="571500" indent="-5715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E2EEFF"/>
                </a:solidFill>
                <a:latin typeface="Google Sans"/>
              </a:rPr>
              <a:t>~6</a:t>
            </a:r>
            <a:r>
              <a:rPr lang="de-AT" sz="3600" b="0" i="0" dirty="0">
                <a:solidFill>
                  <a:srgbClr val="E2EEFF"/>
                </a:solidFill>
                <a:effectLst/>
                <a:latin typeface="Google Sans"/>
              </a:rPr>
              <a:t> Millionen </a:t>
            </a:r>
            <a:r>
              <a:rPr lang="de-AT" sz="3600" dirty="0">
                <a:solidFill>
                  <a:srgbClr val="E2EEFF"/>
                </a:solidFill>
                <a:latin typeface="Google Sans"/>
              </a:rPr>
              <a:t>t</a:t>
            </a:r>
            <a:r>
              <a:rPr lang="de-AT" sz="3600" b="0" i="0" dirty="0">
                <a:solidFill>
                  <a:srgbClr val="E2EEFF"/>
                </a:solidFill>
                <a:effectLst/>
                <a:latin typeface="Google Sans"/>
              </a:rPr>
              <a:t> pro Jahr</a:t>
            </a:r>
          </a:p>
          <a:p>
            <a:pPr marL="571500" indent="-5715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E2EEFF"/>
                </a:solidFill>
                <a:latin typeface="Google Sans"/>
              </a:rPr>
              <a:t>9% recycelt</a:t>
            </a:r>
          </a:p>
          <a:p>
            <a:pPr marL="571500" indent="-5715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E2EEFF"/>
                </a:solidFill>
                <a:latin typeface="Google Sans"/>
              </a:rPr>
              <a:t>¾ Müll im Meer Plastik</a:t>
            </a:r>
          </a:p>
          <a:p>
            <a:pPr marL="571500" indent="-57150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E2EEFF"/>
                </a:solidFill>
                <a:latin typeface="Google Sans"/>
              </a:rPr>
              <a:t>Mikroplastik</a:t>
            </a:r>
            <a:endParaRPr lang="de-AT" sz="3600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1A81F17-9C47-E85F-6351-DA720C5F1D4E}"/>
              </a:ext>
            </a:extLst>
          </p:cNvPr>
          <p:cNvSpPr/>
          <p:nvPr/>
        </p:nvSpPr>
        <p:spPr>
          <a:xfrm>
            <a:off x="6289040" y="1812804"/>
            <a:ext cx="5384800" cy="468802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198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98A35515-1780-3EE6-085C-99C5AB68B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C6DAA5C-7337-C74E-BB64-445E44A6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7"/>
            <a:ext cx="4378630" cy="1723304"/>
          </a:xfrm>
        </p:spPr>
        <p:txBody>
          <a:bodyPr anchor="ctr">
            <a:normAutofit/>
          </a:bodyPr>
          <a:lstStyle/>
          <a:p>
            <a:r>
              <a:rPr lang="de-DE" sz="5400" b="1" dirty="0" err="1">
                <a:solidFill>
                  <a:srgbClr val="92D050"/>
                </a:solidFill>
              </a:rPr>
              <a:t>Plöschtick</a:t>
            </a:r>
            <a:endParaRPr lang="de-AT" sz="5400" b="1" dirty="0">
              <a:solidFill>
                <a:srgbClr val="92D050"/>
              </a:solidFill>
            </a:endParaRPr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0802CB-0A51-D199-49D0-E98D7C68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585" y="1035540"/>
            <a:ext cx="5596466" cy="5017076"/>
          </a:xfrm>
        </p:spPr>
        <p:txBody>
          <a:bodyPr anchor="ctr">
            <a:normAutofit/>
          </a:bodyPr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Agar </a:t>
            </a:r>
            <a:r>
              <a:rPr lang="de-AT" sz="3600" dirty="0" err="1">
                <a:solidFill>
                  <a:srgbClr val="FFFFFF"/>
                </a:solidFill>
              </a:rPr>
              <a:t>Agar</a:t>
            </a:r>
            <a:r>
              <a:rPr lang="de-AT" sz="3600" dirty="0">
                <a:solidFill>
                  <a:srgbClr val="FFFFFF"/>
                </a:solidFill>
              </a:rPr>
              <a:t> basiert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100% natürliche Zutaten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Kälteresistent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UV-beständig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Kostengünstige Herstellung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E9E08B1-7C5E-90F7-DE46-05E1F22EE610}"/>
              </a:ext>
            </a:extLst>
          </p:cNvPr>
          <p:cNvSpPr/>
          <p:nvPr/>
        </p:nvSpPr>
        <p:spPr>
          <a:xfrm>
            <a:off x="924560" y="2362589"/>
            <a:ext cx="4150891" cy="376934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354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2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4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7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8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9" name="Rectangle 38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E1B9147D-80D3-4CA0-91AA-D15BB9F1CD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89AC6C-A3DA-AC79-152E-1611C055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10"/>
            <a:ext cx="8139925" cy="11853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USP</a:t>
            </a: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32E872E-89BC-5EDC-FB34-CA5345C0A8F8}"/>
              </a:ext>
            </a:extLst>
          </p:cNvPr>
          <p:cNvSpPr txBox="1"/>
          <p:nvPr/>
        </p:nvSpPr>
        <p:spPr>
          <a:xfrm>
            <a:off x="692844" y="2659912"/>
            <a:ext cx="7904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Personalisierung</a:t>
            </a:r>
          </a:p>
          <a:p>
            <a:pPr marL="1028700" lvl="1" indent="-57150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de-AT" sz="3600" dirty="0">
                <a:solidFill>
                  <a:schemeClr val="bg1"/>
                </a:solidFill>
              </a:rPr>
              <a:t>Muster- &amp; Farboptionen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Lokale Herstellung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Simples Herstellungsverfahren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A0175BD-8B19-CF00-4889-46F643DB68D0}"/>
              </a:ext>
            </a:extLst>
          </p:cNvPr>
          <p:cNvSpPr/>
          <p:nvPr/>
        </p:nvSpPr>
        <p:spPr>
          <a:xfrm>
            <a:off x="7712955" y="1067727"/>
            <a:ext cx="5328305" cy="685661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74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F26255C8-601F-9C08-5931-208BB47E9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7F7E94-7F00-89D5-0A78-3C22AD01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019" y="932678"/>
            <a:ext cx="5707976" cy="12223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54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Ersatzprodukte</a:t>
            </a: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3E184C1-D710-D9E1-0204-B7EAAE292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19344"/>
              </p:ext>
            </p:extLst>
          </p:nvPr>
        </p:nvGraphicFramePr>
        <p:xfrm>
          <a:off x="1000186" y="3285370"/>
          <a:ext cx="9979527" cy="2194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327728">
                  <a:extLst>
                    <a:ext uri="{9D8B030D-6E8A-4147-A177-3AD203B41FA5}">
                      <a16:colId xmlns:a16="http://schemas.microsoft.com/office/drawing/2014/main" val="482817994"/>
                    </a:ext>
                  </a:extLst>
                </a:gridCol>
                <a:gridCol w="1862896">
                  <a:extLst>
                    <a:ext uri="{9D8B030D-6E8A-4147-A177-3AD203B41FA5}">
                      <a16:colId xmlns:a16="http://schemas.microsoft.com/office/drawing/2014/main" val="4071805755"/>
                    </a:ext>
                  </a:extLst>
                </a:gridCol>
                <a:gridCol w="2057850">
                  <a:extLst>
                    <a:ext uri="{9D8B030D-6E8A-4147-A177-3AD203B41FA5}">
                      <a16:colId xmlns:a16="http://schemas.microsoft.com/office/drawing/2014/main" val="1976016141"/>
                    </a:ext>
                  </a:extLst>
                </a:gridCol>
                <a:gridCol w="1735148">
                  <a:extLst>
                    <a:ext uri="{9D8B030D-6E8A-4147-A177-3AD203B41FA5}">
                      <a16:colId xmlns:a16="http://schemas.microsoft.com/office/drawing/2014/main" val="1972420683"/>
                    </a:ext>
                  </a:extLst>
                </a:gridCol>
                <a:gridCol w="1995905">
                  <a:extLst>
                    <a:ext uri="{9D8B030D-6E8A-4147-A177-3AD203B41FA5}">
                      <a16:colId xmlns:a16="http://schemas.microsoft.com/office/drawing/2014/main" val="1529974414"/>
                    </a:ext>
                  </a:extLst>
                </a:gridCol>
              </a:tblGrid>
              <a:tr h="363417">
                <a:tc>
                  <a:txBody>
                    <a:bodyPr/>
                    <a:lstStyle/>
                    <a:p>
                      <a:endParaRPr lang="de-AT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Plastik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Papier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Stoff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Plöschtick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13457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Günstig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99153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Reißfest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91690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Wasserfest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02081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Umweltfreundlich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X</a:t>
                      </a:r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31532"/>
                  </a:ext>
                </a:extLst>
              </a:tr>
              <a:tr h="363417">
                <a:tc>
                  <a:txBody>
                    <a:bodyPr/>
                    <a:lstStyle/>
                    <a:p>
                      <a:r>
                        <a:rPr lang="de-DE" dirty="0"/>
                        <a:t>Abbauzeit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450 Jahren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5 Jahre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~ 2-3 Jahre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52378"/>
                  </a:ext>
                </a:extLst>
              </a:tr>
            </a:tbl>
          </a:graphicData>
        </a:graphic>
      </p:graphicFrame>
      <p:pic>
        <p:nvPicPr>
          <p:cNvPr id="5" name="Grafik 4" descr="Ein Bild, das Grün, Kreativität, Kunst enthält.&#10;&#10;Automatisch generierte Beschreibung">
            <a:extLst>
              <a:ext uri="{FF2B5EF4-FFF2-40B4-BE49-F238E27FC236}">
                <a16:creationId xmlns:a16="http://schemas.microsoft.com/office/drawing/2014/main" id="{B1C7F9D6-B148-1893-80DB-4B1628D4F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5997" flipV="1">
            <a:off x="9530931" y="476190"/>
            <a:ext cx="2258998" cy="22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0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1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2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4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2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9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0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1" name="Rectangle 38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Pro und Contra Schwarz-Grün: Ist die Zeit reif? - taz.de">
            <a:extLst>
              <a:ext uri="{FF2B5EF4-FFF2-40B4-BE49-F238E27FC236}">
                <a16:creationId xmlns:a16="http://schemas.microsoft.com/office/drawing/2014/main" id="{05A300E8-1A5D-74B8-C378-6303B79F9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9" r="3446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itel 1">
            <a:extLst>
              <a:ext uri="{FF2B5EF4-FFF2-40B4-BE49-F238E27FC236}">
                <a16:creationId xmlns:a16="http://schemas.microsoft.com/office/drawing/2014/main" id="{0B5E644B-0CCC-53B1-4203-32B75088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40" y="355158"/>
            <a:ext cx="10190071" cy="1536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6000" b="1" kern="1200" dirty="0">
                <a:solidFill>
                  <a:srgbClr val="92D050"/>
                </a:solidFill>
                <a:latin typeface="+mj-lt"/>
                <a:ea typeface="+mj-ea"/>
                <a:cs typeface="+mj-cs"/>
              </a:rPr>
              <a:t>Monetarisierung</a:t>
            </a:r>
          </a:p>
        </p:txBody>
      </p:sp>
      <p:grpSp>
        <p:nvGrpSpPr>
          <p:cNvPr id="153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0" name="Group 49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1" name="Straight Connector 51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3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5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5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6" name="Freeform: Shape 5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68A775D4-9C74-CCED-8BB5-65D550EDD953}"/>
              </a:ext>
            </a:extLst>
          </p:cNvPr>
          <p:cNvSpPr txBox="1"/>
          <p:nvPr/>
        </p:nvSpPr>
        <p:spPr>
          <a:xfrm>
            <a:off x="296036" y="2217825"/>
            <a:ext cx="63903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B2C-Einstieg mit geplanter B2B-Entwicklung</a:t>
            </a: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de-AT" sz="3600" dirty="0">
              <a:solidFill>
                <a:schemeClr val="bg1"/>
              </a:solidFill>
            </a:endParaRPr>
          </a:p>
          <a:p>
            <a:pPr marL="285750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Herstellkosten: 6,86€ pro m²</a:t>
            </a:r>
          </a:p>
          <a:p>
            <a:pPr marL="742950" lvl="1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Agar </a:t>
            </a:r>
            <a:r>
              <a:rPr lang="de-AT" sz="3600" dirty="0" err="1">
                <a:solidFill>
                  <a:schemeClr val="bg1"/>
                </a:solidFill>
              </a:rPr>
              <a:t>Agar</a:t>
            </a:r>
            <a:endParaRPr lang="de-AT" sz="3600" dirty="0">
              <a:solidFill>
                <a:schemeClr val="bg1"/>
              </a:solidFill>
            </a:endParaRPr>
          </a:p>
          <a:p>
            <a:pPr marL="742950" lvl="1" indent="-285750"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chemeClr val="bg1"/>
                </a:solidFill>
              </a:rPr>
              <a:t>Pflanzliches Glycerin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453679C-02D5-0C86-481E-7EABCE447B87}"/>
              </a:ext>
            </a:extLst>
          </p:cNvPr>
          <p:cNvSpPr/>
          <p:nvPr/>
        </p:nvSpPr>
        <p:spPr>
          <a:xfrm>
            <a:off x="7013589" y="2196615"/>
            <a:ext cx="4841791" cy="4298496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52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Grafik 8" descr="Ein Bild, das Gras, draußen, Natur, Pflanze enthält.&#10;&#10;Automatisch generierte Beschreibung">
            <a:extLst>
              <a:ext uri="{FF2B5EF4-FFF2-40B4-BE49-F238E27FC236}">
                <a16:creationId xmlns:a16="http://schemas.microsoft.com/office/drawing/2014/main" id="{32662210-B875-D9B7-9789-7822E1FE96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0" r="2691" b="3"/>
          <a:stretch/>
        </p:blipFill>
        <p:spPr>
          <a:xfrm>
            <a:off x="-1118" y="10"/>
            <a:ext cx="6094937" cy="68566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5CD0C9-F9E8-7CC8-6A0D-424FA832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55" y="726066"/>
            <a:ext cx="5153107" cy="501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Aussichten</a:t>
            </a:r>
          </a:p>
        </p:txBody>
      </p:sp>
      <p:grpSp>
        <p:nvGrpSpPr>
          <p:cNvPr id="178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9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2" descr="Pro und Contra Schwarz-Grün: Ist die Zeit reif? - taz.de">
            <a:extLst>
              <a:ext uri="{FF2B5EF4-FFF2-40B4-BE49-F238E27FC236}">
                <a16:creationId xmlns:a16="http://schemas.microsoft.com/office/drawing/2014/main" id="{DBBACC78-B5E2-49F2-5118-EC22BB669A8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9" r="25666"/>
          <a:stretch/>
        </p:blipFill>
        <p:spPr bwMode="auto">
          <a:xfrm>
            <a:off x="6097063" y="10"/>
            <a:ext cx="6094937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E5B850B-9FE6-87D7-17DD-6BD6D8FF048E}"/>
              </a:ext>
            </a:extLst>
          </p:cNvPr>
          <p:cNvSpPr txBox="1"/>
          <p:nvPr/>
        </p:nvSpPr>
        <p:spPr>
          <a:xfrm>
            <a:off x="6195372" y="726538"/>
            <a:ext cx="5920050" cy="50170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85750">
              <a:lnSpc>
                <a:spcPct val="110000"/>
              </a:lnSpc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Beschleunigung</a:t>
            </a:r>
            <a:r>
              <a:rPr lang="en-US" sz="3600" dirty="0">
                <a:solidFill>
                  <a:srgbClr val="FFFFFF"/>
                </a:solidFill>
              </a:rPr>
              <a:t> der Produktion</a:t>
            </a:r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Vereinfachen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de-AT" sz="3600" dirty="0">
                <a:solidFill>
                  <a:srgbClr val="FFFFFF"/>
                </a:solidFill>
              </a:rPr>
              <a:t>durch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de-AT" sz="3600" dirty="0">
                <a:solidFill>
                  <a:srgbClr val="FFFFFF"/>
                </a:solidFill>
              </a:rPr>
              <a:t>Gussformen</a:t>
            </a:r>
          </a:p>
          <a:p>
            <a:pPr marL="342900" indent="-285750">
              <a:lnSpc>
                <a:spcPct val="110000"/>
              </a:lnSpc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de-AT" sz="3600" dirty="0">
                <a:solidFill>
                  <a:srgbClr val="FFFFFF"/>
                </a:solidFill>
              </a:rPr>
              <a:t>Kooperation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de-AT" sz="3600" dirty="0">
                <a:solidFill>
                  <a:srgbClr val="FFFFFF"/>
                </a:solidFill>
              </a:rPr>
              <a:t>mit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de-AT" sz="3600" dirty="0">
                <a:solidFill>
                  <a:srgbClr val="FFFFFF"/>
                </a:solidFill>
              </a:rPr>
              <a:t>anderen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de-AT" sz="3600" dirty="0">
                <a:solidFill>
                  <a:srgbClr val="FFFFFF"/>
                </a:solidFill>
              </a:rPr>
              <a:t>Unternehmen</a:t>
            </a:r>
          </a:p>
        </p:txBody>
      </p:sp>
    </p:spTree>
    <p:extLst>
      <p:ext uri="{BB962C8B-B14F-4D97-AF65-F5344CB8AC3E}">
        <p14:creationId xmlns:p14="http://schemas.microsoft.com/office/powerpoint/2010/main" val="4779182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103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Google Sans</vt:lpstr>
      <vt:lpstr>Sagona Book</vt:lpstr>
      <vt:lpstr>Wingdings</vt:lpstr>
      <vt:lpstr>ExploreVTI</vt:lpstr>
      <vt:lpstr>PowerPoint-Präsentation</vt:lpstr>
      <vt:lpstr>Wir sind Plöschtick</vt:lpstr>
      <vt:lpstr>Unser Team</vt:lpstr>
      <vt:lpstr>Das Problem</vt:lpstr>
      <vt:lpstr>Plöschtick</vt:lpstr>
      <vt:lpstr>USP</vt:lpstr>
      <vt:lpstr>Ersatzprodukte</vt:lpstr>
      <vt:lpstr>Monetarisierung</vt:lpstr>
      <vt:lpstr>Aussichten</vt:lpstr>
      <vt:lpstr>Kontaktieren Sie uns gerne</vt:lpstr>
      <vt:lpstr>Unmittelbare Konkurrenz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 sind Plöschtick</dc:title>
  <dc:creator>Kili Maximilian, SchülerIn</dc:creator>
  <cp:lastModifiedBy>Schätzle Lars, SchülerIn</cp:lastModifiedBy>
  <cp:revision>11</cp:revision>
  <dcterms:created xsi:type="dcterms:W3CDTF">2024-02-23T09:27:13Z</dcterms:created>
  <dcterms:modified xsi:type="dcterms:W3CDTF">2024-05-13T06:03:59Z</dcterms:modified>
</cp:coreProperties>
</file>