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3" r:id="rId11"/>
    <p:sldId id="264" r:id="rId12"/>
    <p:sldId id="265" r:id="rId13"/>
  </p:sldIdLst>
  <p:sldSz cx="18288000" cy="10287000"/>
  <p:notesSz cx="6858000" cy="9144000"/>
  <p:embeddedFontLst>
    <p:embeddedFont>
      <p:font typeface="DM Sans" pitchFamily="2" charset="0"/>
      <p:regular r:id="rId14"/>
      <p:bold r:id="rId15"/>
      <p:italic r:id="rId16"/>
      <p:boldItalic r:id="rId17"/>
    </p:embeddedFont>
    <p:embeddedFont>
      <p:font typeface="DM Sans Bold" pitchFamily="2" charset="0"/>
      <p:regular r:id="rId18"/>
      <p:bold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8DA3B0-2ED5-A1D9-C23A-46A88C1A863D}" v="14" dt="2024-10-28T01:20:33.885"/>
    <p1510:client id="{DC59E5E4-3874-4AA0-0CEA-B215C34D1E07}" v="12" dt="2024-10-28T23:56:32.737"/>
    <p1510:client id="{FFBC51E9-450A-8B24-A9B6-8E808A1818E3}" v="5876" dt="2024-10-28T00:59:08.2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68112" b="-68112"/>
            </a:stretch>
          </a:blipFill>
        </p:spPr>
      </p:sp>
      <p:sp>
        <p:nvSpPr>
          <p:cNvPr id="3" name="Freeform 3"/>
          <p:cNvSpPr/>
          <p:nvPr/>
        </p:nvSpPr>
        <p:spPr>
          <a:xfrm rot="-5400000">
            <a:off x="10083281" y="1279470"/>
            <a:ext cx="11494352" cy="6854813"/>
          </a:xfrm>
          <a:custGeom>
            <a:avLst/>
            <a:gdLst/>
            <a:ahLst/>
            <a:cxnLst/>
            <a:rect l="l" t="t" r="r" b="b"/>
            <a:pathLst>
              <a:path w="11494352" h="6854813">
                <a:moveTo>
                  <a:pt x="0" y="0"/>
                </a:moveTo>
                <a:lnTo>
                  <a:pt x="11494352" y="0"/>
                </a:lnTo>
                <a:lnTo>
                  <a:pt x="11494352" y="6854814"/>
                </a:lnTo>
                <a:lnTo>
                  <a:pt x="0" y="68548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75FE923-92A4-B436-32F4-1797C1E7B114}"/>
              </a:ext>
            </a:extLst>
          </p:cNvPr>
          <p:cNvSpPr txBox="1"/>
          <p:nvPr/>
        </p:nvSpPr>
        <p:spPr>
          <a:xfrm>
            <a:off x="-1" y="904875"/>
            <a:ext cx="18288000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6600" b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rPr>
              <a:t>PREVENCIÓN Y RESCATE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9B16327-1FB0-7CCA-27EB-C0A77D959CF3}"/>
              </a:ext>
            </a:extLst>
          </p:cNvPr>
          <p:cNvSpPr txBox="1"/>
          <p:nvPr/>
        </p:nvSpPr>
        <p:spPr>
          <a:xfrm>
            <a:off x="-1" y="2571750"/>
            <a:ext cx="1828800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6000" dirty="0">
                <a:solidFill>
                  <a:schemeClr val="bg1"/>
                </a:solidFill>
                <a:cs typeface="Calibri"/>
              </a:rPr>
              <a:t>CÓMO LOS SIMULACROS HUBIERAN CAMBIADO LA HISTORIA DEL TITANIC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23C51D5-D9D3-90F1-DCEC-1E08D2EF8B97}"/>
              </a:ext>
            </a:extLst>
          </p:cNvPr>
          <p:cNvSpPr txBox="1"/>
          <p:nvPr/>
        </p:nvSpPr>
        <p:spPr>
          <a:xfrm>
            <a:off x="7997336" y="6349100"/>
            <a:ext cx="8469922" cy="1091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  <a:cs typeface="Calibri"/>
              </a:rPr>
              <a:t>Por Luna </a:t>
            </a:r>
            <a:r>
              <a:rPr lang="es-ES" sz="3200" err="1">
                <a:solidFill>
                  <a:schemeClr val="bg1"/>
                </a:solidFill>
                <a:cs typeface="Calibri"/>
              </a:rPr>
              <a:t>Outerelo</a:t>
            </a:r>
            <a:r>
              <a:rPr lang="es-ES" sz="3200" dirty="0">
                <a:solidFill>
                  <a:schemeClr val="bg1"/>
                </a:solidFill>
                <a:cs typeface="Calibri"/>
              </a:rPr>
              <a:t>, gerente de simulacros navales en </a:t>
            </a:r>
            <a:r>
              <a:rPr lang="es-ES" sz="3200" err="1">
                <a:solidFill>
                  <a:schemeClr val="bg1"/>
                </a:solidFill>
                <a:cs typeface="Calibri"/>
              </a:rPr>
              <a:t>Safe</a:t>
            </a:r>
            <a:r>
              <a:rPr lang="es-ES" sz="3200" dirty="0">
                <a:solidFill>
                  <a:schemeClr val="bg1"/>
                </a:solidFill>
                <a:cs typeface="Calibri"/>
              </a:rPr>
              <a:t> Seas International S.L.</a:t>
            </a:r>
            <a:endParaRPr lang="es-ES">
              <a:solidFill>
                <a:schemeClr val="bg1"/>
              </a:solidFill>
            </a:endParaRPr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E3655E9A-6109-2784-3E2F-2354EE0E94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791" y="3669448"/>
            <a:ext cx="6401531" cy="646014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3A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776920" y="2805284"/>
            <a:ext cx="9263133" cy="5924414"/>
            <a:chOff x="0" y="0"/>
            <a:chExt cx="1699749" cy="108710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99749" cy="1087107"/>
            </a:xfrm>
            <a:custGeom>
              <a:avLst/>
              <a:gdLst/>
              <a:ahLst/>
              <a:cxnLst/>
              <a:rect l="l" t="t" r="r" b="b"/>
              <a:pathLst>
                <a:path w="1699749" h="1087107">
                  <a:moveTo>
                    <a:pt x="67698" y="0"/>
                  </a:moveTo>
                  <a:lnTo>
                    <a:pt x="1632051" y="0"/>
                  </a:lnTo>
                  <a:cubicBezTo>
                    <a:pt x="1650006" y="0"/>
                    <a:pt x="1667225" y="7132"/>
                    <a:pt x="1679921" y="19828"/>
                  </a:cubicBezTo>
                  <a:cubicBezTo>
                    <a:pt x="1692617" y="32524"/>
                    <a:pt x="1699749" y="49743"/>
                    <a:pt x="1699749" y="67698"/>
                  </a:cubicBezTo>
                  <a:lnTo>
                    <a:pt x="1699749" y="1019409"/>
                  </a:lnTo>
                  <a:cubicBezTo>
                    <a:pt x="1699749" y="1037364"/>
                    <a:pt x="1692617" y="1054583"/>
                    <a:pt x="1679921" y="1067279"/>
                  </a:cubicBezTo>
                  <a:cubicBezTo>
                    <a:pt x="1667225" y="1079975"/>
                    <a:pt x="1650006" y="1087107"/>
                    <a:pt x="1632051" y="1087107"/>
                  </a:cubicBezTo>
                  <a:lnTo>
                    <a:pt x="67698" y="1087107"/>
                  </a:lnTo>
                  <a:cubicBezTo>
                    <a:pt x="49743" y="1087107"/>
                    <a:pt x="32524" y="1079975"/>
                    <a:pt x="19828" y="1067279"/>
                  </a:cubicBezTo>
                  <a:cubicBezTo>
                    <a:pt x="7132" y="1054583"/>
                    <a:pt x="0" y="1037364"/>
                    <a:pt x="0" y="1019409"/>
                  </a:cubicBezTo>
                  <a:lnTo>
                    <a:pt x="0" y="67698"/>
                  </a:lnTo>
                  <a:cubicBezTo>
                    <a:pt x="0" y="49743"/>
                    <a:pt x="7132" y="32524"/>
                    <a:pt x="19828" y="19828"/>
                  </a:cubicBezTo>
                  <a:cubicBezTo>
                    <a:pt x="32524" y="7132"/>
                    <a:pt x="49743" y="0"/>
                    <a:pt x="67698" y="0"/>
                  </a:cubicBezTo>
                  <a:close/>
                </a:path>
              </a:pathLst>
            </a:custGeom>
            <a:solidFill>
              <a:srgbClr val="FFFCF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1699749" cy="11442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2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685996" y="572986"/>
            <a:ext cx="16007745" cy="14993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338"/>
              </a:lnSpc>
              <a:spcBef>
                <a:spcPct val="0"/>
              </a:spcBef>
            </a:pPr>
            <a:r>
              <a:rPr lang="en-US" sz="8800" b="1" spc="-775" dirty="0">
                <a:solidFill>
                  <a:srgbClr val="FFFCFC"/>
                </a:solidFill>
                <a:latin typeface="DM Sans Bold"/>
                <a:ea typeface="DM Sans Bold"/>
                <a:cs typeface="DM Sans Bold"/>
                <a:sym typeface="DM Sans Bold"/>
              </a:rPr>
              <a:t>SUPERVIVENCIA POR CLASE</a:t>
            </a:r>
            <a:endParaRPr lang="en-US" sz="8813" b="1" spc="-775" dirty="0">
              <a:solidFill>
                <a:srgbClr val="FFFCFC"/>
              </a:solidFill>
              <a:latin typeface="DM Sans Bold"/>
              <a:ea typeface="DM Sans Bold"/>
              <a:cs typeface="DM Sans Bold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-494874" y="9375474"/>
            <a:ext cx="19017499" cy="1267311"/>
            <a:chOff x="0" y="0"/>
            <a:chExt cx="5008724" cy="33377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008724" cy="333777"/>
            </a:xfrm>
            <a:custGeom>
              <a:avLst/>
              <a:gdLst/>
              <a:ahLst/>
              <a:cxnLst/>
              <a:rect l="l" t="t" r="r" b="b"/>
              <a:pathLst>
                <a:path w="5008724" h="333777">
                  <a:moveTo>
                    <a:pt x="0" y="0"/>
                  </a:moveTo>
                  <a:lnTo>
                    <a:pt x="5008724" y="0"/>
                  </a:lnTo>
                  <a:lnTo>
                    <a:pt x="5008724" y="333777"/>
                  </a:lnTo>
                  <a:lnTo>
                    <a:pt x="0" y="333777"/>
                  </a:lnTo>
                  <a:close/>
                </a:path>
              </a:pathLst>
            </a:custGeom>
            <a:solidFill>
              <a:srgbClr val="91C1DD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5008724" cy="3718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7350901" y="9452901"/>
            <a:ext cx="657221" cy="5562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596"/>
              </a:lnSpc>
              <a:spcBef>
                <a:spcPct val="0"/>
              </a:spcBef>
            </a:pPr>
            <a:r>
              <a:rPr lang="en-US" sz="3283" b="1" spc="-288">
                <a:solidFill>
                  <a:srgbClr val="FFFCFC"/>
                </a:solidFill>
                <a:latin typeface="DM Sans Bold"/>
                <a:ea typeface="DM Sans Bold"/>
                <a:cs typeface="DM Sans Bold"/>
                <a:sym typeface="DM Sans Bold"/>
              </a:rPr>
              <a:t>08</a:t>
            </a:r>
          </a:p>
        </p:txBody>
      </p:sp>
      <p:pic>
        <p:nvPicPr>
          <p:cNvPr id="14" name="Imagen 13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A19BAD7B-76B4-B7E2-614E-E0D60B4B9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3593" y="2295525"/>
            <a:ext cx="8642814" cy="6172200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1C1BC449-EB55-48EF-2B9F-07682C5AEBFB}"/>
              </a:ext>
            </a:extLst>
          </p:cNvPr>
          <p:cNvSpPr txBox="1"/>
          <p:nvPr/>
        </p:nvSpPr>
        <p:spPr>
          <a:xfrm>
            <a:off x="317500" y="3159124"/>
            <a:ext cx="7810500" cy="52937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3200" dirty="0">
                <a:cs typeface="Calibri"/>
              </a:rPr>
              <a:t>Este gráfico muestra la clara desigualdad en la supervivencia según la clase social. Los pasajeros de tercera clase tuvieron significativamente menos probabilidades de sobrevivir, ya que su ubicación a bordo dificultó el acceso rápido a los botes. </a:t>
            </a:r>
          </a:p>
          <a:p>
            <a:endParaRPr lang="es-ES" sz="3200" dirty="0">
              <a:cs typeface="Calibri"/>
            </a:endParaRPr>
          </a:p>
          <a:p>
            <a:r>
              <a:rPr lang="es-ES" sz="3200" dirty="0">
                <a:cs typeface="Calibri"/>
              </a:rPr>
              <a:t>La ubicación física en el barco y la priorización en la evacuación jugaron un papel crucial en la tasa de supervivencia.</a:t>
            </a:r>
          </a:p>
          <a:p>
            <a:endParaRPr lang="es-ES" dirty="0"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8"/>
          <p:cNvSpPr txBox="1"/>
          <p:nvPr/>
        </p:nvSpPr>
        <p:spPr>
          <a:xfrm>
            <a:off x="847684" y="454025"/>
            <a:ext cx="16820360" cy="14248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2338"/>
              </a:lnSpc>
              <a:spcBef>
                <a:spcPct val="0"/>
              </a:spcBef>
            </a:pPr>
            <a:r>
              <a:rPr lang="en-US" sz="6600" b="1" spc="-775" dirty="0">
                <a:solidFill>
                  <a:srgbClr val="143A6D"/>
                </a:solidFill>
                <a:latin typeface="DM Sans Bold"/>
                <a:ea typeface="DM Sans Bold"/>
                <a:cs typeface="DM Sans Bold"/>
              </a:rPr>
              <a:t>ACCESO A  BOTES Y SUPERVIVENCIA POR CLASE</a:t>
            </a:r>
            <a:endParaRPr lang="en-US" sz="6600" b="1" spc="-775" dirty="0">
              <a:solidFill>
                <a:srgbClr val="143A6D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grpSp>
        <p:nvGrpSpPr>
          <p:cNvPr id="27" name="Group 27"/>
          <p:cNvGrpSpPr/>
          <p:nvPr/>
        </p:nvGrpSpPr>
        <p:grpSpPr>
          <a:xfrm>
            <a:off x="-494874" y="9375474"/>
            <a:ext cx="19017499" cy="1267311"/>
            <a:chOff x="0" y="0"/>
            <a:chExt cx="5008724" cy="333777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5008724" cy="333777"/>
            </a:xfrm>
            <a:custGeom>
              <a:avLst/>
              <a:gdLst/>
              <a:ahLst/>
              <a:cxnLst/>
              <a:rect l="l" t="t" r="r" b="b"/>
              <a:pathLst>
                <a:path w="5008724" h="333777">
                  <a:moveTo>
                    <a:pt x="0" y="0"/>
                  </a:moveTo>
                  <a:lnTo>
                    <a:pt x="5008724" y="0"/>
                  </a:lnTo>
                  <a:lnTo>
                    <a:pt x="5008724" y="333777"/>
                  </a:lnTo>
                  <a:lnTo>
                    <a:pt x="0" y="333777"/>
                  </a:lnTo>
                  <a:close/>
                </a:path>
              </a:pathLst>
            </a:custGeom>
            <a:solidFill>
              <a:srgbClr val="91C1DD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0" y="-38100"/>
              <a:ext cx="5008724" cy="3718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17350901" y="9452901"/>
            <a:ext cx="657221" cy="5562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596"/>
              </a:lnSpc>
              <a:spcBef>
                <a:spcPct val="0"/>
              </a:spcBef>
            </a:pPr>
            <a:r>
              <a:rPr lang="en-US" sz="3283" b="1" spc="-288">
                <a:solidFill>
                  <a:srgbClr val="FFFCFC"/>
                </a:solidFill>
                <a:latin typeface="DM Sans Bold"/>
                <a:ea typeface="DM Sans Bold"/>
                <a:cs typeface="DM Sans Bold"/>
                <a:sym typeface="DM Sans Bold"/>
              </a:rPr>
              <a:t>09</a:t>
            </a:r>
          </a:p>
        </p:txBody>
      </p:sp>
      <p:pic>
        <p:nvPicPr>
          <p:cNvPr id="31" name="Imagen 30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4953E9A3-BF5E-9379-6316-C161D9487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750" y="2354923"/>
            <a:ext cx="9144000" cy="6085153"/>
          </a:xfrm>
          <a:prstGeom prst="rect">
            <a:avLst/>
          </a:prstGeom>
        </p:spPr>
      </p:pic>
      <p:sp>
        <p:nvSpPr>
          <p:cNvPr id="33" name="CuadroTexto 32">
            <a:extLst>
              <a:ext uri="{FF2B5EF4-FFF2-40B4-BE49-F238E27FC236}">
                <a16:creationId xmlns:a16="http://schemas.microsoft.com/office/drawing/2014/main" id="{F12DE8A7-72FE-4141-2188-D34F1A7154C2}"/>
              </a:ext>
            </a:extLst>
          </p:cNvPr>
          <p:cNvSpPr txBox="1"/>
          <p:nvPr/>
        </p:nvSpPr>
        <p:spPr>
          <a:xfrm>
            <a:off x="1238249" y="2778124"/>
            <a:ext cx="6350000" cy="5016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4000" dirty="0">
                <a:cs typeface="Calibri"/>
              </a:rPr>
              <a:t>Este gráfico muestra una comparación crítica entre el tiempo estimado que los pasajeros de diferentes clases habrían tardado en llegar a los botes, y cómo este tiempo podría haber influido en sus tasas de supervivencia.</a:t>
            </a:r>
            <a:endParaRPr lang="es-ES" sz="4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3A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73184" y="390525"/>
            <a:ext cx="7910260" cy="15001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2338"/>
              </a:lnSpc>
              <a:spcBef>
                <a:spcPct val="0"/>
              </a:spcBef>
            </a:pPr>
            <a:r>
              <a:rPr lang="en-US" sz="8800" b="1" spc="-775" dirty="0">
                <a:solidFill>
                  <a:schemeClr val="bg1">
                    <a:lumMod val="85000"/>
                  </a:schemeClr>
                </a:solidFill>
                <a:latin typeface="DM Sans Bold"/>
                <a:ea typeface="DM Sans Bold"/>
                <a:cs typeface="DM Sans Bold"/>
                <a:sym typeface="DM Sans Bold"/>
              </a:rPr>
              <a:t>CONCLUSIÓN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-494874" y="9375474"/>
            <a:ext cx="19017499" cy="1267311"/>
            <a:chOff x="0" y="0"/>
            <a:chExt cx="5008724" cy="33377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008724" cy="333777"/>
            </a:xfrm>
            <a:custGeom>
              <a:avLst/>
              <a:gdLst/>
              <a:ahLst/>
              <a:cxnLst/>
              <a:rect l="l" t="t" r="r" b="b"/>
              <a:pathLst>
                <a:path w="5008724" h="333777">
                  <a:moveTo>
                    <a:pt x="0" y="0"/>
                  </a:moveTo>
                  <a:lnTo>
                    <a:pt x="5008724" y="0"/>
                  </a:lnTo>
                  <a:lnTo>
                    <a:pt x="5008724" y="333777"/>
                  </a:lnTo>
                  <a:lnTo>
                    <a:pt x="0" y="333777"/>
                  </a:lnTo>
                  <a:close/>
                </a:path>
              </a:pathLst>
            </a:custGeom>
            <a:solidFill>
              <a:srgbClr val="91C1DD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5008724" cy="3718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7350901" y="9452901"/>
            <a:ext cx="559841" cy="5562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596"/>
              </a:lnSpc>
              <a:spcBef>
                <a:spcPct val="0"/>
              </a:spcBef>
            </a:pPr>
            <a:r>
              <a:rPr lang="en-US" sz="3283" b="1" spc="-288">
                <a:solidFill>
                  <a:srgbClr val="FFFCFC"/>
                </a:solidFill>
                <a:latin typeface="DM Sans Bold"/>
                <a:ea typeface="DM Sans Bold"/>
                <a:cs typeface="DM Sans Bold"/>
                <a:sym typeface="DM Sans Bold"/>
              </a:rPr>
              <a:t>10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8E38CD0-FE82-9D04-8553-FD533962C47A}"/>
              </a:ext>
            </a:extLst>
          </p:cNvPr>
          <p:cNvSpPr txBox="1"/>
          <p:nvPr/>
        </p:nvSpPr>
        <p:spPr>
          <a:xfrm>
            <a:off x="857250" y="2143124"/>
            <a:ext cx="8128000" cy="60016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3200" dirty="0">
                <a:solidFill>
                  <a:schemeClr val="bg1"/>
                </a:solidFill>
                <a:cs typeface="Calibri"/>
              </a:rPr>
              <a:t>En </a:t>
            </a:r>
            <a:r>
              <a:rPr lang="es-ES" sz="3200" err="1">
                <a:solidFill>
                  <a:schemeClr val="bg1"/>
                </a:solidFill>
                <a:cs typeface="Calibri"/>
              </a:rPr>
              <a:t>Safe</a:t>
            </a:r>
            <a:r>
              <a:rPr lang="es-ES" sz="3200" dirty="0">
                <a:solidFill>
                  <a:schemeClr val="bg1"/>
                </a:solidFill>
                <a:cs typeface="Calibri"/>
              </a:rPr>
              <a:t> Seas, creemos firmemente en el conocimiento del pasado, apoyado en el análisis de datos y una profunda compresión de las fallas estructurales, es la mejor guía para la seguridad futura.</a:t>
            </a:r>
          </a:p>
          <a:p>
            <a:endParaRPr lang="es-ES" sz="3200" dirty="0">
              <a:solidFill>
                <a:schemeClr val="bg1"/>
              </a:solidFill>
              <a:cs typeface="Calibri"/>
            </a:endParaRPr>
          </a:p>
          <a:p>
            <a:endParaRPr lang="es-ES" sz="3200" dirty="0">
              <a:solidFill>
                <a:schemeClr val="bg1"/>
              </a:solidFill>
              <a:cs typeface="Calibri"/>
            </a:endParaRPr>
          </a:p>
          <a:p>
            <a:r>
              <a:rPr lang="es-ES" sz="3200" dirty="0">
                <a:solidFill>
                  <a:schemeClr val="bg1"/>
                </a:solidFill>
                <a:cs typeface="Calibri"/>
              </a:rPr>
              <a:t>Este análisis concluye reafirmando nuestro compromiso: la seguridad de cada persona abordo es la prioridad, y nuestro objetivo es anticipar y prevenir tragedias mediante una preparación </a:t>
            </a:r>
            <a:r>
              <a:rPr lang="es-ES" sz="3200" dirty="0" err="1">
                <a:solidFill>
                  <a:schemeClr val="bg1"/>
                </a:solidFill>
                <a:cs typeface="Calibri"/>
              </a:rPr>
              <a:t>exahustiva</a:t>
            </a:r>
            <a:r>
              <a:rPr lang="es-ES" sz="3200" dirty="0">
                <a:solidFill>
                  <a:schemeClr val="bg1"/>
                </a:solidFill>
                <a:cs typeface="Calibri"/>
              </a:rPr>
              <a:t> y equitativa.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C12242CC-B069-D9E9-9281-51B3A1A04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7888" y="1258888"/>
            <a:ext cx="6483350" cy="65468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3A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08941" y="555158"/>
            <a:ext cx="4540905" cy="15050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2338"/>
              </a:lnSpc>
              <a:spcBef>
                <a:spcPct val="0"/>
              </a:spcBef>
            </a:pPr>
            <a:r>
              <a:rPr lang="en-US" sz="8813" b="1" spc="-775">
                <a:solidFill>
                  <a:srgbClr val="FFFCFC"/>
                </a:solidFill>
                <a:latin typeface="DM Sans Bold"/>
                <a:ea typeface="DM Sans Bold"/>
                <a:cs typeface="DM Sans Bold"/>
                <a:sym typeface="DM Sans Bold"/>
              </a:rPr>
              <a:t>ÍNDICE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560707" y="2635642"/>
            <a:ext cx="1201167" cy="1201167"/>
            <a:chOff x="0" y="0"/>
            <a:chExt cx="1601556" cy="1601556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1601556" cy="1601556"/>
              <a:chOff x="0" y="0"/>
              <a:chExt cx="812800" cy="8128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CFC"/>
              </a:solidFill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7" name="TextBox 7"/>
            <p:cNvSpPr txBox="1"/>
            <p:nvPr/>
          </p:nvSpPr>
          <p:spPr>
            <a:xfrm>
              <a:off x="98463" y="272943"/>
              <a:ext cx="1404633" cy="9948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6114"/>
                </a:lnSpc>
                <a:spcBef>
                  <a:spcPct val="0"/>
                </a:spcBef>
              </a:pPr>
              <a:r>
                <a:rPr lang="en-US" sz="4350" b="1" spc="-384" dirty="0">
                  <a:solidFill>
                    <a:srgbClr val="143A6D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01</a:t>
              </a:r>
              <a:endParaRPr lang="en-US" sz="4367" b="1" spc="-384" dirty="0">
                <a:solidFill>
                  <a:srgbClr val="143A6D"/>
                </a:solidFill>
                <a:latin typeface="DM Sans Bold"/>
                <a:ea typeface="DM Sans Bold"/>
                <a:cs typeface="DM Sans Bold"/>
                <a:sym typeface="DM Sans Bold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60707" y="4290045"/>
            <a:ext cx="1201167" cy="1201167"/>
            <a:chOff x="0" y="0"/>
            <a:chExt cx="1601556" cy="1601556"/>
          </a:xfrm>
        </p:grpSpPr>
        <p:grpSp>
          <p:nvGrpSpPr>
            <p:cNvPr id="9" name="Group 9"/>
            <p:cNvGrpSpPr/>
            <p:nvPr/>
          </p:nvGrpSpPr>
          <p:grpSpPr>
            <a:xfrm>
              <a:off x="0" y="0"/>
              <a:ext cx="1601556" cy="1601556"/>
              <a:chOff x="0" y="0"/>
              <a:chExt cx="812800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CFC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98463" y="272943"/>
              <a:ext cx="1404633" cy="9948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6114"/>
                </a:lnSpc>
                <a:spcBef>
                  <a:spcPct val="0"/>
                </a:spcBef>
              </a:pPr>
              <a:r>
                <a:rPr lang="en-US" sz="4350" b="1" spc="-384" dirty="0">
                  <a:solidFill>
                    <a:srgbClr val="143A6D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02</a:t>
              </a:r>
              <a:endParaRPr lang="en-US" sz="4367" b="1" spc="-384" dirty="0">
                <a:solidFill>
                  <a:srgbClr val="143A6D"/>
                </a:solidFill>
                <a:latin typeface="DM Sans Bold"/>
                <a:ea typeface="DM Sans Bold"/>
                <a:cs typeface="DM Sans Bold"/>
                <a:sym typeface="DM Sans Bold"/>
              </a:endParaRP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560707" y="5944448"/>
            <a:ext cx="1201167" cy="1201167"/>
            <a:chOff x="0" y="0"/>
            <a:chExt cx="1601556" cy="1601556"/>
          </a:xfrm>
        </p:grpSpPr>
        <p:grpSp>
          <p:nvGrpSpPr>
            <p:cNvPr id="14" name="Group 14"/>
            <p:cNvGrpSpPr/>
            <p:nvPr/>
          </p:nvGrpSpPr>
          <p:grpSpPr>
            <a:xfrm>
              <a:off x="0" y="0"/>
              <a:ext cx="1601556" cy="1601556"/>
              <a:chOff x="0" y="0"/>
              <a:chExt cx="812800" cy="8128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CFC"/>
              </a:solidFill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7" name="TextBox 17"/>
            <p:cNvSpPr txBox="1"/>
            <p:nvPr/>
          </p:nvSpPr>
          <p:spPr>
            <a:xfrm>
              <a:off x="98463" y="272943"/>
              <a:ext cx="1404633" cy="9948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6114"/>
                </a:lnSpc>
                <a:spcBef>
                  <a:spcPct val="0"/>
                </a:spcBef>
              </a:pPr>
              <a:r>
                <a:rPr lang="en-US" sz="4350" b="1" spc="-384" dirty="0">
                  <a:solidFill>
                    <a:srgbClr val="143A6D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03</a:t>
              </a:r>
              <a:endParaRPr lang="en-US" sz="4367" b="1" spc="-384" dirty="0">
                <a:solidFill>
                  <a:srgbClr val="143A6D"/>
                </a:solidFill>
                <a:latin typeface="DM Sans Bold"/>
                <a:ea typeface="DM Sans Bold"/>
                <a:cs typeface="DM Sans Bold"/>
                <a:sym typeface="DM Sans Bold"/>
              </a:endParaRP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560707" y="7598850"/>
            <a:ext cx="1201167" cy="1201167"/>
            <a:chOff x="0" y="0"/>
            <a:chExt cx="1601556" cy="1601556"/>
          </a:xfrm>
        </p:grpSpPr>
        <p:grpSp>
          <p:nvGrpSpPr>
            <p:cNvPr id="19" name="Group 19"/>
            <p:cNvGrpSpPr/>
            <p:nvPr/>
          </p:nvGrpSpPr>
          <p:grpSpPr>
            <a:xfrm>
              <a:off x="0" y="0"/>
              <a:ext cx="1601556" cy="1601556"/>
              <a:chOff x="0" y="0"/>
              <a:chExt cx="812800" cy="8128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CFC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2" name="TextBox 22"/>
            <p:cNvSpPr txBox="1"/>
            <p:nvPr/>
          </p:nvSpPr>
          <p:spPr>
            <a:xfrm>
              <a:off x="98463" y="272943"/>
              <a:ext cx="1404633" cy="9948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6114"/>
                </a:lnSpc>
                <a:spcBef>
                  <a:spcPct val="0"/>
                </a:spcBef>
              </a:pPr>
              <a:r>
                <a:rPr lang="en-US" sz="4350" b="1" spc="-384" dirty="0">
                  <a:solidFill>
                    <a:srgbClr val="143A6D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04</a:t>
              </a:r>
              <a:endParaRPr lang="en-US" sz="4367" b="1" spc="-384" dirty="0">
                <a:solidFill>
                  <a:srgbClr val="143A6D"/>
                </a:solidFill>
                <a:latin typeface="DM Sans Bold"/>
                <a:ea typeface="DM Sans Bold"/>
                <a:cs typeface="DM Sans Bold"/>
                <a:sym typeface="DM Sans Bold"/>
              </a:endParaRP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8873245" y="2635642"/>
            <a:ext cx="1201167" cy="1201167"/>
            <a:chOff x="0" y="0"/>
            <a:chExt cx="1601556" cy="1601556"/>
          </a:xfrm>
        </p:grpSpPr>
        <p:grpSp>
          <p:nvGrpSpPr>
            <p:cNvPr id="24" name="Group 24"/>
            <p:cNvGrpSpPr/>
            <p:nvPr/>
          </p:nvGrpSpPr>
          <p:grpSpPr>
            <a:xfrm>
              <a:off x="0" y="0"/>
              <a:ext cx="1601556" cy="1601556"/>
              <a:chOff x="0" y="0"/>
              <a:chExt cx="812800" cy="8128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CFC"/>
              </a:solidFill>
            </p:spPr>
          </p:sp>
          <p:sp>
            <p:nvSpPr>
              <p:cNvPr id="26" name="TextBox 26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7" name="TextBox 27"/>
            <p:cNvSpPr txBox="1"/>
            <p:nvPr/>
          </p:nvSpPr>
          <p:spPr>
            <a:xfrm>
              <a:off x="98463" y="272943"/>
              <a:ext cx="1404633" cy="9948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6114"/>
                </a:lnSpc>
                <a:spcBef>
                  <a:spcPct val="0"/>
                </a:spcBef>
              </a:pPr>
              <a:r>
                <a:rPr lang="en-US" sz="4350" b="1" spc="-384" dirty="0">
                  <a:solidFill>
                    <a:srgbClr val="143A6D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05</a:t>
              </a:r>
              <a:endParaRPr lang="en-US" sz="4367" b="1" spc="-384" dirty="0">
                <a:solidFill>
                  <a:srgbClr val="143A6D"/>
                </a:solidFill>
                <a:latin typeface="DM Sans Bold"/>
                <a:ea typeface="DM Sans Bold"/>
                <a:cs typeface="DM Sans Bold"/>
                <a:sym typeface="DM Sans Bold"/>
              </a:endParaRP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8873245" y="4290045"/>
            <a:ext cx="1201167" cy="1201167"/>
            <a:chOff x="0" y="0"/>
            <a:chExt cx="1601556" cy="1601556"/>
          </a:xfrm>
        </p:grpSpPr>
        <p:grpSp>
          <p:nvGrpSpPr>
            <p:cNvPr id="29" name="Group 29"/>
            <p:cNvGrpSpPr/>
            <p:nvPr/>
          </p:nvGrpSpPr>
          <p:grpSpPr>
            <a:xfrm>
              <a:off x="0" y="0"/>
              <a:ext cx="1601556" cy="1601556"/>
              <a:chOff x="0" y="0"/>
              <a:chExt cx="812800" cy="812800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CFC"/>
              </a:solidFill>
            </p:spPr>
          </p:sp>
          <p:sp>
            <p:nvSpPr>
              <p:cNvPr id="31" name="TextBox 31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32" name="TextBox 32"/>
            <p:cNvSpPr txBox="1"/>
            <p:nvPr/>
          </p:nvSpPr>
          <p:spPr>
            <a:xfrm>
              <a:off x="98463" y="272943"/>
              <a:ext cx="1404633" cy="9948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6114"/>
                </a:lnSpc>
                <a:spcBef>
                  <a:spcPct val="0"/>
                </a:spcBef>
              </a:pPr>
              <a:r>
                <a:rPr lang="en-US" sz="4350" b="1" spc="-384" dirty="0">
                  <a:solidFill>
                    <a:srgbClr val="143A6D"/>
                  </a:solidFill>
                  <a:latin typeface="DM Sans Bold"/>
                  <a:ea typeface="DM Sans Bold"/>
                  <a:cs typeface="DM Sans Bold"/>
                </a:rPr>
                <a:t>6/7</a:t>
              </a:r>
              <a:endParaRPr lang="en-US" sz="4367" b="1" spc="-384" dirty="0">
                <a:solidFill>
                  <a:srgbClr val="143A6D"/>
                </a:solidFill>
                <a:latin typeface="DM Sans Bold"/>
                <a:ea typeface="DM Sans Bold"/>
                <a:cs typeface="DM Sans Bold"/>
                <a:sym typeface="DM Sans Bold"/>
              </a:endParaRPr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8873245" y="5944448"/>
            <a:ext cx="1201167" cy="1201167"/>
            <a:chOff x="0" y="0"/>
            <a:chExt cx="1601556" cy="1601556"/>
          </a:xfrm>
        </p:grpSpPr>
        <p:grpSp>
          <p:nvGrpSpPr>
            <p:cNvPr id="34" name="Group 34"/>
            <p:cNvGrpSpPr/>
            <p:nvPr/>
          </p:nvGrpSpPr>
          <p:grpSpPr>
            <a:xfrm>
              <a:off x="0" y="0"/>
              <a:ext cx="1601556" cy="1601556"/>
              <a:chOff x="0" y="0"/>
              <a:chExt cx="812800" cy="812800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CFC"/>
              </a:solidFill>
            </p:spPr>
          </p:sp>
          <p:sp>
            <p:nvSpPr>
              <p:cNvPr id="36" name="TextBox 36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37" name="TextBox 37"/>
            <p:cNvSpPr txBox="1"/>
            <p:nvPr/>
          </p:nvSpPr>
          <p:spPr>
            <a:xfrm>
              <a:off x="98463" y="272943"/>
              <a:ext cx="1404633" cy="9948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6114"/>
                </a:lnSpc>
                <a:spcBef>
                  <a:spcPct val="0"/>
                </a:spcBef>
              </a:pPr>
              <a:r>
                <a:rPr lang="en-US" sz="4350" b="1" spc="-384" dirty="0">
                  <a:solidFill>
                    <a:srgbClr val="143A6D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08</a:t>
              </a:r>
              <a:endParaRPr lang="en-US" sz="4367" b="1" spc="-384" dirty="0">
                <a:solidFill>
                  <a:srgbClr val="143A6D"/>
                </a:solidFill>
                <a:latin typeface="DM Sans Bold"/>
                <a:ea typeface="DM Sans Bold"/>
                <a:cs typeface="DM Sans Bold"/>
                <a:sym typeface="DM Sans Bold"/>
              </a:endParaRP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8873245" y="7598850"/>
            <a:ext cx="1201167" cy="1201167"/>
            <a:chOff x="0" y="0"/>
            <a:chExt cx="1601556" cy="1601556"/>
          </a:xfrm>
        </p:grpSpPr>
        <p:grpSp>
          <p:nvGrpSpPr>
            <p:cNvPr id="39" name="Group 39"/>
            <p:cNvGrpSpPr/>
            <p:nvPr/>
          </p:nvGrpSpPr>
          <p:grpSpPr>
            <a:xfrm>
              <a:off x="0" y="0"/>
              <a:ext cx="1601556" cy="1601556"/>
              <a:chOff x="0" y="0"/>
              <a:chExt cx="812800" cy="812800"/>
            </a:xfrm>
          </p:grpSpPr>
          <p:sp>
            <p:nvSpPr>
              <p:cNvPr id="40" name="Freeform 4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CFC"/>
              </a:solidFill>
            </p:spPr>
          </p:sp>
          <p:sp>
            <p:nvSpPr>
              <p:cNvPr id="41" name="TextBox 41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42" name="TextBox 42"/>
            <p:cNvSpPr txBox="1"/>
            <p:nvPr/>
          </p:nvSpPr>
          <p:spPr>
            <a:xfrm>
              <a:off x="98462" y="272942"/>
              <a:ext cx="1404633" cy="9699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6114"/>
                </a:lnSpc>
                <a:spcBef>
                  <a:spcPct val="0"/>
                </a:spcBef>
              </a:pPr>
              <a:r>
                <a:rPr lang="en-US" sz="4367" b="1" spc="-384">
                  <a:solidFill>
                    <a:srgbClr val="143A6D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10</a:t>
              </a:r>
            </a:p>
          </p:txBody>
        </p:sp>
      </p:grpSp>
      <p:sp>
        <p:nvSpPr>
          <p:cNvPr id="43" name="TextBox 43"/>
          <p:cNvSpPr txBox="1"/>
          <p:nvPr/>
        </p:nvSpPr>
        <p:spPr>
          <a:xfrm>
            <a:off x="2013560" y="2749665"/>
            <a:ext cx="5317358" cy="868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014"/>
              </a:lnSpc>
              <a:spcBef>
                <a:spcPct val="0"/>
              </a:spcBef>
            </a:pPr>
            <a:r>
              <a:rPr lang="en-US" sz="5000" b="1" spc="-440" dirty="0">
                <a:solidFill>
                  <a:srgbClr val="FFFCFC"/>
                </a:solidFill>
                <a:latin typeface="DM Sans Bold"/>
                <a:ea typeface="DM Sans Bold"/>
                <a:cs typeface="DM Sans Bold"/>
                <a:sym typeface="DM Sans Bold"/>
              </a:rPr>
              <a:t>EDA</a:t>
            </a:r>
            <a:endParaRPr lang="en-US" sz="5010" b="1" spc="-440" dirty="0">
              <a:solidFill>
                <a:srgbClr val="FFFCFC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44" name="TextBox 44"/>
          <p:cNvSpPr txBox="1"/>
          <p:nvPr/>
        </p:nvSpPr>
        <p:spPr>
          <a:xfrm>
            <a:off x="2013560" y="4404068"/>
            <a:ext cx="5317358" cy="868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014"/>
              </a:lnSpc>
              <a:spcBef>
                <a:spcPct val="0"/>
              </a:spcBef>
            </a:pPr>
            <a:r>
              <a:rPr lang="en-US" sz="5000" b="1" spc="-440" dirty="0">
                <a:solidFill>
                  <a:srgbClr val="FFFCFC"/>
                </a:solidFill>
                <a:latin typeface="DM Sans Bold"/>
                <a:ea typeface="DM Sans Bold"/>
                <a:cs typeface="DM Sans Bold"/>
              </a:rPr>
              <a:t>INTRODUCCIÓN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2013560" y="6056628"/>
            <a:ext cx="5317358" cy="868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14"/>
              </a:lnSpc>
              <a:spcBef>
                <a:spcPct val="0"/>
              </a:spcBef>
            </a:pPr>
            <a:r>
              <a:rPr lang="en-US" sz="5000" b="1" spc="-440" dirty="0">
                <a:solidFill>
                  <a:srgbClr val="FFFCFC"/>
                </a:solidFill>
                <a:latin typeface="DM Sans Bold"/>
                <a:ea typeface="DM Sans Bold"/>
                <a:cs typeface="DM Sans Bold"/>
              </a:rPr>
              <a:t>BOTES SALVAVIDAS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2013560" y="7958681"/>
            <a:ext cx="6100773" cy="6063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09"/>
              </a:lnSpc>
            </a:pPr>
            <a:r>
              <a:rPr lang="en-US" sz="5000" b="1" spc="-440" dirty="0">
                <a:solidFill>
                  <a:srgbClr val="FFFCFC"/>
                </a:solidFill>
                <a:latin typeface="DM Sans Bold"/>
                <a:ea typeface="DM Sans Bold"/>
                <a:cs typeface="DM Sans Bold"/>
              </a:rPr>
              <a:t>ORDEN LANZAMIENTO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10325844" y="2749665"/>
            <a:ext cx="5317358" cy="868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014"/>
              </a:lnSpc>
              <a:spcBef>
                <a:spcPct val="0"/>
              </a:spcBef>
            </a:pPr>
            <a:r>
              <a:rPr lang="en-US" sz="5000" b="1" spc="-440" dirty="0">
                <a:solidFill>
                  <a:srgbClr val="FFFCFC"/>
                </a:solidFill>
                <a:latin typeface="DM Sans Bold"/>
                <a:ea typeface="DM Sans Bold"/>
                <a:cs typeface="DM Sans Bold"/>
                <a:sym typeface="DM Sans Bold"/>
              </a:rPr>
              <a:t>CAPACIDAD</a:t>
            </a:r>
            <a:endParaRPr lang="en-US" sz="5010" b="1" spc="-440" dirty="0">
              <a:solidFill>
                <a:srgbClr val="FFFCFC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48" name="TextBox 48"/>
          <p:cNvSpPr txBox="1"/>
          <p:nvPr/>
        </p:nvSpPr>
        <p:spPr>
          <a:xfrm>
            <a:off x="10325844" y="4404068"/>
            <a:ext cx="5317358" cy="868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014"/>
              </a:lnSpc>
              <a:spcBef>
                <a:spcPct val="0"/>
              </a:spcBef>
            </a:pPr>
            <a:r>
              <a:rPr lang="en-US" sz="5000" b="1" spc="-440" dirty="0">
                <a:solidFill>
                  <a:srgbClr val="FFFCFC"/>
                </a:solidFill>
                <a:latin typeface="DM Sans Bold"/>
                <a:ea typeface="DM Sans Bold"/>
                <a:cs typeface="DM Sans Bold"/>
                <a:sym typeface="DM Sans Bold"/>
              </a:rPr>
              <a:t>PLANOS</a:t>
            </a:r>
            <a:endParaRPr lang="en-US" sz="5010" b="1" spc="-440" dirty="0">
              <a:solidFill>
                <a:srgbClr val="FFFCFC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49" name="TextBox 49"/>
          <p:cNvSpPr txBox="1"/>
          <p:nvPr/>
        </p:nvSpPr>
        <p:spPr>
          <a:xfrm>
            <a:off x="10325844" y="6056628"/>
            <a:ext cx="6345576" cy="868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014"/>
              </a:lnSpc>
              <a:spcBef>
                <a:spcPct val="0"/>
              </a:spcBef>
            </a:pPr>
            <a:r>
              <a:rPr lang="en-US" sz="5000" b="1" spc="-440" dirty="0">
                <a:solidFill>
                  <a:srgbClr val="FFFCFC"/>
                </a:solidFill>
                <a:latin typeface="DM Sans Bold"/>
                <a:ea typeface="DM Sans Bold"/>
                <a:cs typeface="DM Sans Bold"/>
              </a:rPr>
              <a:t>CLASES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10325844" y="7958681"/>
            <a:ext cx="5592773" cy="6174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409"/>
              </a:lnSpc>
            </a:pPr>
            <a:r>
              <a:rPr lang="en-US" sz="5000" b="1" spc="-440" dirty="0">
                <a:solidFill>
                  <a:srgbClr val="FFFCFC"/>
                </a:solidFill>
                <a:latin typeface="DM Sans Bold"/>
                <a:ea typeface="DM Sans Bold"/>
                <a:cs typeface="DM Sans Bold"/>
                <a:sym typeface="DM Sans Bold"/>
              </a:rPr>
              <a:t>ACCESO</a:t>
            </a:r>
            <a:endParaRPr lang="en-US" sz="5010" b="1" spc="-440" dirty="0">
              <a:solidFill>
                <a:srgbClr val="FFFCFC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grpSp>
        <p:nvGrpSpPr>
          <p:cNvPr id="51" name="Group 51"/>
          <p:cNvGrpSpPr/>
          <p:nvPr/>
        </p:nvGrpSpPr>
        <p:grpSpPr>
          <a:xfrm>
            <a:off x="-494874" y="10069805"/>
            <a:ext cx="19017499" cy="1267311"/>
            <a:chOff x="0" y="0"/>
            <a:chExt cx="5008724" cy="333777"/>
          </a:xfrm>
        </p:grpSpPr>
        <p:sp>
          <p:nvSpPr>
            <p:cNvPr id="52" name="Freeform 52"/>
            <p:cNvSpPr/>
            <p:nvPr/>
          </p:nvSpPr>
          <p:spPr>
            <a:xfrm>
              <a:off x="0" y="0"/>
              <a:ext cx="5008724" cy="333777"/>
            </a:xfrm>
            <a:custGeom>
              <a:avLst/>
              <a:gdLst/>
              <a:ahLst/>
              <a:cxnLst/>
              <a:rect l="l" t="t" r="r" b="b"/>
              <a:pathLst>
                <a:path w="5008724" h="333777">
                  <a:moveTo>
                    <a:pt x="0" y="0"/>
                  </a:moveTo>
                  <a:lnTo>
                    <a:pt x="5008724" y="0"/>
                  </a:lnTo>
                  <a:lnTo>
                    <a:pt x="5008724" y="333777"/>
                  </a:lnTo>
                  <a:lnTo>
                    <a:pt x="0" y="333777"/>
                  </a:lnTo>
                  <a:close/>
                </a:path>
              </a:pathLst>
            </a:custGeom>
            <a:solidFill>
              <a:srgbClr val="91C1DD"/>
            </a:solidFill>
          </p:spPr>
        </p:sp>
        <p:sp>
          <p:nvSpPr>
            <p:cNvPr id="53" name="TextBox 53"/>
            <p:cNvSpPr txBox="1"/>
            <p:nvPr/>
          </p:nvSpPr>
          <p:spPr>
            <a:xfrm>
              <a:off x="0" y="-38100"/>
              <a:ext cx="5008724" cy="3718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4" name="Freeform 54"/>
          <p:cNvSpPr/>
          <p:nvPr/>
        </p:nvSpPr>
        <p:spPr>
          <a:xfrm rot="-5400000">
            <a:off x="12775450" y="1112418"/>
            <a:ext cx="11494352" cy="6854813"/>
          </a:xfrm>
          <a:custGeom>
            <a:avLst/>
            <a:gdLst/>
            <a:ahLst/>
            <a:cxnLst/>
            <a:rect l="l" t="t" r="r" b="b"/>
            <a:pathLst>
              <a:path w="11494352" h="6854813">
                <a:moveTo>
                  <a:pt x="0" y="0"/>
                </a:moveTo>
                <a:lnTo>
                  <a:pt x="11494351" y="0"/>
                </a:lnTo>
                <a:lnTo>
                  <a:pt x="11494351" y="6854813"/>
                </a:lnTo>
                <a:lnTo>
                  <a:pt x="0" y="68548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36559" y="866775"/>
            <a:ext cx="7910260" cy="15001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2338"/>
              </a:lnSpc>
              <a:spcBef>
                <a:spcPct val="0"/>
              </a:spcBef>
            </a:pPr>
            <a:r>
              <a:rPr lang="en-US" sz="8800" b="1" spc="-775" dirty="0">
                <a:solidFill>
                  <a:schemeClr val="tx2">
                    <a:lumMod val="60000"/>
                    <a:lumOff val="40000"/>
                  </a:schemeClr>
                </a:solidFill>
                <a:latin typeface="DM Sans Bold"/>
                <a:ea typeface="DM Sans Bold"/>
                <a:cs typeface="DM Sans Bold"/>
                <a:sym typeface="DM Sans Bold"/>
              </a:rPr>
              <a:t>EDA</a:t>
            </a:r>
            <a:endParaRPr lang="en-US" sz="8813" b="1" spc="-775" dirty="0">
              <a:solidFill>
                <a:schemeClr val="tx2">
                  <a:lumMod val="60000"/>
                  <a:lumOff val="40000"/>
                </a:schemeClr>
              </a:solidFill>
              <a:latin typeface="DM Sans Bold"/>
              <a:ea typeface="DM Sans Bold"/>
              <a:cs typeface="DM Sans Bold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10022187" y="6933181"/>
            <a:ext cx="8500439" cy="2576870"/>
            <a:chOff x="0" y="0"/>
            <a:chExt cx="2238799" cy="67868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238799" cy="678682"/>
            </a:xfrm>
            <a:custGeom>
              <a:avLst/>
              <a:gdLst/>
              <a:ahLst/>
              <a:cxnLst/>
              <a:rect l="l" t="t" r="r" b="b"/>
              <a:pathLst>
                <a:path w="2238799" h="678682">
                  <a:moveTo>
                    <a:pt x="0" y="0"/>
                  </a:moveTo>
                  <a:lnTo>
                    <a:pt x="2238799" y="0"/>
                  </a:lnTo>
                  <a:lnTo>
                    <a:pt x="2238799" y="678682"/>
                  </a:lnTo>
                  <a:lnTo>
                    <a:pt x="0" y="678682"/>
                  </a:lnTo>
                  <a:close/>
                </a:path>
              </a:pathLst>
            </a:custGeom>
            <a:solidFill>
              <a:srgbClr val="143A6D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238799" cy="7167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-494874" y="9375474"/>
            <a:ext cx="19017499" cy="1267311"/>
            <a:chOff x="0" y="0"/>
            <a:chExt cx="5008724" cy="33377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008724" cy="333777"/>
            </a:xfrm>
            <a:custGeom>
              <a:avLst/>
              <a:gdLst/>
              <a:ahLst/>
              <a:cxnLst/>
              <a:rect l="l" t="t" r="r" b="b"/>
              <a:pathLst>
                <a:path w="5008724" h="333777">
                  <a:moveTo>
                    <a:pt x="0" y="0"/>
                  </a:moveTo>
                  <a:lnTo>
                    <a:pt x="5008724" y="0"/>
                  </a:lnTo>
                  <a:lnTo>
                    <a:pt x="5008724" y="333777"/>
                  </a:lnTo>
                  <a:lnTo>
                    <a:pt x="0" y="333777"/>
                  </a:lnTo>
                  <a:close/>
                </a:path>
              </a:pathLst>
            </a:custGeom>
            <a:solidFill>
              <a:srgbClr val="91C1DD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5008724" cy="3718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7350901" y="9452901"/>
            <a:ext cx="559841" cy="5562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596"/>
              </a:lnSpc>
              <a:spcBef>
                <a:spcPct val="0"/>
              </a:spcBef>
            </a:pPr>
            <a:r>
              <a:rPr lang="en-US" sz="3250" b="1" spc="-288" dirty="0">
                <a:solidFill>
                  <a:srgbClr val="FFFCFC"/>
                </a:solidFill>
                <a:latin typeface="DM Sans Bold"/>
                <a:ea typeface="DM Sans Bold"/>
                <a:cs typeface="DM Sans Bold"/>
                <a:sym typeface="DM Sans Bold"/>
              </a:rPr>
              <a:t>01</a:t>
            </a:r>
            <a:endParaRPr lang="en-US" sz="3283" b="1" spc="-288" dirty="0">
              <a:solidFill>
                <a:srgbClr val="FFFCFC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pic>
        <p:nvPicPr>
          <p:cNvPr id="16" name="Imagen 15" descr="Diagrama&#10;&#10;Descripción generada automáticamente">
            <a:extLst>
              <a:ext uri="{FF2B5EF4-FFF2-40B4-BE49-F238E27FC236}">
                <a16:creationId xmlns:a16="http://schemas.microsoft.com/office/drawing/2014/main" id="{88F9CA00-80AE-807E-4074-369059B40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4888" y="147638"/>
            <a:ext cx="6737350" cy="6753225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037F3DD-4C6B-7EFF-E806-A1E2176D71C9}"/>
              </a:ext>
            </a:extLst>
          </p:cNvPr>
          <p:cNvSpPr txBox="1"/>
          <p:nvPr/>
        </p:nvSpPr>
        <p:spPr>
          <a:xfrm>
            <a:off x="1365250" y="2365375"/>
            <a:ext cx="7969250" cy="68326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800" b="1" dirty="0">
                <a:ea typeface="Calibri"/>
                <a:cs typeface="Calibri"/>
              </a:rPr>
              <a:t>Análisis exploratorio de datos (EDA).</a:t>
            </a:r>
            <a:r>
              <a:rPr lang="es-ES" sz="2800" dirty="0">
                <a:ea typeface="Calibri"/>
                <a:cs typeface="Calibri"/>
              </a:rPr>
              <a:t> </a:t>
            </a:r>
          </a:p>
          <a:p>
            <a:pPr marL="457200" indent="-457200">
              <a:buAutoNum type="arabicPeriod"/>
            </a:pPr>
            <a:endParaRPr lang="es-ES" sz="2800" dirty="0">
              <a:ea typeface="Calibri"/>
              <a:cs typeface="Calibri"/>
            </a:endParaRPr>
          </a:p>
          <a:p>
            <a:r>
              <a:rPr lang="es-ES" sz="2800" dirty="0">
                <a:ea typeface="Calibri"/>
                <a:cs typeface="Calibri"/>
              </a:rPr>
              <a:t>A través del EDA, preparamos y entendimos la información crítica del </a:t>
            </a:r>
            <a:r>
              <a:rPr lang="es-ES" sz="2800" err="1">
                <a:ea typeface="Calibri"/>
                <a:cs typeface="Calibri"/>
              </a:rPr>
              <a:t>Titanic</a:t>
            </a:r>
            <a:r>
              <a:rPr lang="es-ES" sz="2800" dirty="0">
                <a:ea typeface="Calibri"/>
                <a:cs typeface="Calibri"/>
              </a:rPr>
              <a:t> para fundamentar nuestro análisis de simulacros y rescate.</a:t>
            </a:r>
          </a:p>
          <a:p>
            <a:pPr marL="457200" indent="-457200">
              <a:buAutoNum type="arabicPeriod"/>
            </a:pPr>
            <a:endParaRPr lang="es-ES" sz="2800" b="1" dirty="0">
              <a:ea typeface="Calibri"/>
              <a:cs typeface="Calibri"/>
            </a:endParaRPr>
          </a:p>
          <a:p>
            <a:r>
              <a:rPr lang="es-ES" sz="2800" b="1" dirty="0">
                <a:ea typeface="Calibri"/>
                <a:cs typeface="Calibri"/>
              </a:rPr>
              <a:t>Puntos clave de la EDA: </a:t>
            </a:r>
            <a:endParaRPr lang="es-ES" sz="2800" dirty="0">
              <a:ea typeface="Calibri"/>
              <a:cs typeface="Calibri"/>
            </a:endParaRPr>
          </a:p>
          <a:p>
            <a:pPr marL="457200" indent="-457200">
              <a:buAutoNum type="arabicPeriod"/>
            </a:pPr>
            <a:endParaRPr lang="es-ES" sz="2800" dirty="0">
              <a:ea typeface="Calibri"/>
              <a:cs typeface="Calibri"/>
            </a:endParaRPr>
          </a:p>
          <a:p>
            <a:pPr marL="457200" indent="-457200">
              <a:buAutoNum type="arabicPeriod"/>
            </a:pPr>
            <a:r>
              <a:rPr lang="es-ES" sz="2800" dirty="0">
                <a:ea typeface="Calibri"/>
                <a:cs typeface="Calibri"/>
              </a:rPr>
              <a:t>TRATAMIENTO DE VALORES NULOS.</a:t>
            </a:r>
          </a:p>
          <a:p>
            <a:pPr marL="457200" indent="-457200">
              <a:buAutoNum type="arabicPeriod"/>
            </a:pPr>
            <a:endParaRPr lang="es-ES" sz="2800" dirty="0">
              <a:ea typeface="Calibri"/>
              <a:cs typeface="Calibri"/>
            </a:endParaRPr>
          </a:p>
          <a:p>
            <a:pPr marL="457200" indent="-457200">
              <a:buAutoNum type="arabicPeriod"/>
            </a:pPr>
            <a:r>
              <a:rPr lang="es-ES" sz="2800" dirty="0">
                <a:ea typeface="Calibri"/>
                <a:cs typeface="Calibri"/>
              </a:rPr>
              <a:t>ANÁLISIS DE CORRELACIÓN.</a:t>
            </a:r>
          </a:p>
          <a:p>
            <a:pPr marL="457200" indent="-457200">
              <a:buAutoNum type="arabicPeriod"/>
            </a:pPr>
            <a:endParaRPr lang="es-ES" sz="2800" dirty="0">
              <a:ea typeface="Calibri"/>
              <a:cs typeface="Calibri"/>
            </a:endParaRPr>
          </a:p>
          <a:p>
            <a:pPr marL="457200" indent="-457200">
              <a:buAutoNum type="arabicPeriod"/>
            </a:pPr>
            <a:r>
              <a:rPr lang="es-ES" sz="2800" dirty="0">
                <a:ea typeface="Calibri"/>
                <a:cs typeface="Calibri"/>
              </a:rPr>
              <a:t>DISTRIBUCIÓN DE TARIFAS POR CLASE.</a:t>
            </a:r>
          </a:p>
          <a:p>
            <a:pPr marL="457200" indent="-457200">
              <a:buAutoNum type="arabicPeriod"/>
            </a:pPr>
            <a:endParaRPr lang="es-ES" sz="2800" dirty="0">
              <a:ea typeface="Calibri"/>
              <a:cs typeface="Calibri"/>
            </a:endParaRPr>
          </a:p>
          <a:p>
            <a:pPr marL="457200" indent="-457200">
              <a:buAutoNum type="arabicPeriod"/>
            </a:pPr>
            <a:r>
              <a:rPr lang="es-ES" sz="2800" dirty="0">
                <a:ea typeface="Calibri"/>
                <a:cs typeface="Calibri"/>
              </a:rPr>
              <a:t>ANÁLISIS ENTRE SEXO Y CLASE SOCIAL.</a:t>
            </a:r>
          </a:p>
          <a:p>
            <a:pPr marL="285750" indent="-285750">
              <a:buAutoNum type="arabicPeriod"/>
            </a:pPr>
            <a:endParaRPr lang="es-ES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3A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-1263691" y="501650"/>
            <a:ext cx="13937942" cy="15526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2338"/>
              </a:lnSpc>
              <a:spcBef>
                <a:spcPct val="0"/>
              </a:spcBef>
            </a:pPr>
            <a:r>
              <a:rPr lang="en-US" sz="8800" b="1" spc="-775" dirty="0">
                <a:solidFill>
                  <a:schemeClr val="bg1">
                    <a:lumMod val="76000"/>
                  </a:schemeClr>
                </a:solidFill>
                <a:latin typeface="DM Sans Bold"/>
                <a:ea typeface="DM Sans Bold"/>
                <a:cs typeface="DM Sans Bold"/>
              </a:rPr>
              <a:t>INTRODUCCIÓN</a:t>
            </a:r>
            <a:endParaRPr lang="en-US" sz="8813" b="1" u="none" strike="noStrike" spc="-775" dirty="0">
              <a:solidFill>
                <a:schemeClr val="bg1">
                  <a:lumMod val="76000"/>
                </a:schemeClr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-494874" y="9375474"/>
            <a:ext cx="19017499" cy="1267311"/>
            <a:chOff x="0" y="0"/>
            <a:chExt cx="5008724" cy="33377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008724" cy="333777"/>
            </a:xfrm>
            <a:custGeom>
              <a:avLst/>
              <a:gdLst/>
              <a:ahLst/>
              <a:cxnLst/>
              <a:rect l="l" t="t" r="r" b="b"/>
              <a:pathLst>
                <a:path w="5008724" h="333777">
                  <a:moveTo>
                    <a:pt x="0" y="0"/>
                  </a:moveTo>
                  <a:lnTo>
                    <a:pt x="5008724" y="0"/>
                  </a:lnTo>
                  <a:lnTo>
                    <a:pt x="5008724" y="333777"/>
                  </a:lnTo>
                  <a:lnTo>
                    <a:pt x="0" y="333777"/>
                  </a:lnTo>
                  <a:close/>
                </a:path>
              </a:pathLst>
            </a:custGeom>
            <a:solidFill>
              <a:srgbClr val="91C1D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008724" cy="3718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15" name="Imagen 14" descr="Imagen que contiene interior, ventana, foto, monitor&#10;&#10;Descripción generada automáticamente">
            <a:extLst>
              <a:ext uri="{FF2B5EF4-FFF2-40B4-BE49-F238E27FC236}">
                <a16:creationId xmlns:a16="http://schemas.microsoft.com/office/drawing/2014/main" id="{661EE76C-04A2-A57F-A264-4AE89B4EC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7888" y="1608138"/>
            <a:ext cx="6578600" cy="6324600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2DAC5A6E-1E49-E373-D380-AC06DF187660}"/>
              </a:ext>
            </a:extLst>
          </p:cNvPr>
          <p:cNvSpPr txBox="1"/>
          <p:nvPr/>
        </p:nvSpPr>
        <p:spPr>
          <a:xfrm>
            <a:off x="1365250" y="2952749"/>
            <a:ext cx="8937625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4000" b="1" dirty="0">
                <a:solidFill>
                  <a:schemeClr val="bg1"/>
                </a:solidFill>
                <a:ea typeface="Calibri"/>
                <a:cs typeface="Calibri"/>
              </a:rPr>
              <a:t>Este proyecto de </a:t>
            </a:r>
            <a:r>
              <a:rPr lang="es-ES" sz="4000" b="1" err="1">
                <a:solidFill>
                  <a:schemeClr val="bg1"/>
                </a:solidFill>
                <a:ea typeface="Calibri"/>
                <a:cs typeface="Calibri"/>
              </a:rPr>
              <a:t>Safe</a:t>
            </a:r>
            <a:r>
              <a:rPr lang="es-ES" sz="4000" b="1" dirty="0">
                <a:solidFill>
                  <a:schemeClr val="bg1"/>
                </a:solidFill>
                <a:ea typeface="Calibri"/>
                <a:cs typeface="Calibri"/>
              </a:rPr>
              <a:t> Seas explora el impacto de la cancelación de un simulacro clave en el </a:t>
            </a:r>
            <a:r>
              <a:rPr lang="es-ES" sz="4000" b="1" err="1">
                <a:solidFill>
                  <a:schemeClr val="bg1"/>
                </a:solidFill>
                <a:ea typeface="Calibri"/>
                <a:cs typeface="Calibri"/>
              </a:rPr>
              <a:t>Titanic</a:t>
            </a:r>
            <a:r>
              <a:rPr lang="es-ES" sz="4000" b="1" dirty="0">
                <a:solidFill>
                  <a:schemeClr val="bg1"/>
                </a:solidFill>
                <a:ea typeface="Calibri"/>
                <a:cs typeface="Calibri"/>
              </a:rPr>
              <a:t>, analizando:</a:t>
            </a:r>
            <a:endParaRPr lang="es-ES" sz="4000">
              <a:solidFill>
                <a:schemeClr val="bg1"/>
              </a:solidFill>
              <a:ea typeface="Calibri"/>
              <a:cs typeface="Calibri"/>
            </a:endParaRPr>
          </a:p>
          <a:p>
            <a:pPr marL="514350" indent="-514350">
              <a:buAutoNum type="arabicPeriod"/>
            </a:pPr>
            <a:endParaRPr lang="es-ES" sz="4000" b="1" dirty="0">
              <a:solidFill>
                <a:schemeClr val="bg1"/>
              </a:solidFill>
              <a:ea typeface="Calibri"/>
              <a:cs typeface="Calibri"/>
            </a:endParaRPr>
          </a:p>
          <a:p>
            <a:pPr marL="514350" indent="-514350">
              <a:buAutoNum type="arabicPeriod"/>
            </a:pPr>
            <a:r>
              <a:rPr lang="es-ES" sz="4000" b="1" dirty="0">
                <a:solidFill>
                  <a:schemeClr val="bg1"/>
                </a:solidFill>
                <a:ea typeface="Calibri"/>
                <a:cs typeface="Calibri"/>
              </a:rPr>
              <a:t>Uso de botes salvavidas.</a:t>
            </a:r>
          </a:p>
          <a:p>
            <a:pPr marL="514350" indent="-514350">
              <a:buAutoNum type="arabicPeriod"/>
            </a:pPr>
            <a:r>
              <a:rPr lang="es-ES" sz="4000" b="1" dirty="0">
                <a:solidFill>
                  <a:schemeClr val="bg1"/>
                </a:solidFill>
                <a:ea typeface="Calibri"/>
                <a:cs typeface="Calibri"/>
              </a:rPr>
              <a:t>Desigualdad en el acceso.</a:t>
            </a:r>
          </a:p>
          <a:p>
            <a:pPr marL="514350" indent="-514350">
              <a:buAutoNum type="arabicPeriod"/>
            </a:pPr>
            <a:r>
              <a:rPr lang="es-ES" sz="4000" b="1" dirty="0">
                <a:solidFill>
                  <a:schemeClr val="bg1"/>
                </a:solidFill>
                <a:ea typeface="Calibri"/>
                <a:cs typeface="Calibri"/>
              </a:rPr>
              <a:t>Efecto de la fractura. 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082D0DC-4446-0475-9485-FFDF50B17BDF}"/>
              </a:ext>
            </a:extLst>
          </p:cNvPr>
          <p:cNvSpPr txBox="1"/>
          <p:nvPr/>
        </p:nvSpPr>
        <p:spPr>
          <a:xfrm>
            <a:off x="17176750" y="9699624"/>
            <a:ext cx="889000" cy="6191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300" b="1" dirty="0">
                <a:solidFill>
                  <a:srgbClr val="FFFCFC"/>
                </a:solidFill>
                <a:latin typeface="DM Sans Bold"/>
              </a:rPr>
              <a:t>02</a:t>
            </a:r>
            <a:endParaRPr lang="es-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85809" y="533400"/>
            <a:ext cx="7910260" cy="14468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338"/>
              </a:lnSpc>
              <a:spcBef>
                <a:spcPct val="0"/>
              </a:spcBef>
            </a:pPr>
            <a:r>
              <a:rPr lang="en-US" sz="7200" b="1" spc="-775" dirty="0">
                <a:solidFill>
                  <a:srgbClr val="143A6D"/>
                </a:solidFill>
                <a:latin typeface="DM Sans Bold"/>
                <a:ea typeface="DM Sans Bold"/>
                <a:cs typeface="DM Sans Bold"/>
                <a:sym typeface="DM Sans Bold"/>
              </a:rPr>
              <a:t>BOTES SALVAVIDAS</a:t>
            </a:r>
            <a:endParaRPr lang="en-US" sz="7200" b="1" spc="-775" dirty="0">
              <a:solidFill>
                <a:srgbClr val="143A6D"/>
              </a:solidFill>
              <a:latin typeface="DM Sans Bold"/>
              <a:ea typeface="DM Sans Bold"/>
              <a:cs typeface="DM Sans Bold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-494874" y="9375474"/>
            <a:ext cx="19017499" cy="1267311"/>
            <a:chOff x="0" y="0"/>
            <a:chExt cx="5008724" cy="33377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008724" cy="333777"/>
            </a:xfrm>
            <a:custGeom>
              <a:avLst/>
              <a:gdLst/>
              <a:ahLst/>
              <a:cxnLst/>
              <a:rect l="l" t="t" r="r" b="b"/>
              <a:pathLst>
                <a:path w="5008724" h="333777">
                  <a:moveTo>
                    <a:pt x="0" y="0"/>
                  </a:moveTo>
                  <a:lnTo>
                    <a:pt x="5008724" y="0"/>
                  </a:lnTo>
                  <a:lnTo>
                    <a:pt x="5008724" y="333777"/>
                  </a:lnTo>
                  <a:lnTo>
                    <a:pt x="0" y="333777"/>
                  </a:lnTo>
                  <a:close/>
                </a:path>
              </a:pathLst>
            </a:custGeom>
            <a:solidFill>
              <a:srgbClr val="91C1D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008724" cy="3718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7350901" y="9452901"/>
            <a:ext cx="657221" cy="5562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596"/>
              </a:lnSpc>
              <a:spcBef>
                <a:spcPct val="0"/>
              </a:spcBef>
            </a:pPr>
            <a:r>
              <a:rPr lang="en-US" sz="3250" b="1" spc="-288" dirty="0">
                <a:solidFill>
                  <a:srgbClr val="FFFCFC"/>
                </a:solidFill>
                <a:latin typeface="DM Sans Bold"/>
                <a:ea typeface="DM Sans Bold"/>
                <a:cs typeface="DM Sans Bold"/>
                <a:sym typeface="DM Sans Bold"/>
              </a:rPr>
              <a:t>03</a:t>
            </a:r>
            <a:endParaRPr lang="en-US" sz="3283" b="1" spc="-288" dirty="0">
              <a:solidFill>
                <a:srgbClr val="FFFCFC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55253AD4-5E88-B4FD-DEDB-1BCE4F0EE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0" y="2327635"/>
            <a:ext cx="7445375" cy="5425355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AB4468EF-0E54-6DD5-CBC5-7DB5A39AF04F}"/>
              </a:ext>
            </a:extLst>
          </p:cNvPr>
          <p:cNvSpPr txBox="1"/>
          <p:nvPr/>
        </p:nvSpPr>
        <p:spPr>
          <a:xfrm>
            <a:off x="968375" y="2889250"/>
            <a:ext cx="8477250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s-ES" sz="4800" dirty="0">
                <a:ea typeface="Calibri"/>
                <a:cs typeface="Calibri"/>
              </a:rPr>
              <a:t>Cantidad insuficiente.</a:t>
            </a:r>
          </a:p>
          <a:p>
            <a:pPr marL="342900" indent="-342900">
              <a:buAutoNum type="arabicPeriod"/>
            </a:pPr>
            <a:endParaRPr lang="es-ES" sz="4800" dirty="0">
              <a:ea typeface="Calibri"/>
              <a:cs typeface="Calibri"/>
            </a:endParaRPr>
          </a:p>
          <a:p>
            <a:pPr marL="342900" indent="-342900">
              <a:buAutoNum type="arabicPeriod"/>
            </a:pPr>
            <a:r>
              <a:rPr lang="es-ES" sz="4800" dirty="0">
                <a:ea typeface="Calibri"/>
                <a:cs typeface="Calibri"/>
              </a:rPr>
              <a:t>Uso ineficiente.</a:t>
            </a:r>
          </a:p>
          <a:p>
            <a:pPr marL="342900" indent="-342900">
              <a:buAutoNum type="arabicPeriod"/>
            </a:pPr>
            <a:endParaRPr lang="es-ES" sz="4800" dirty="0">
              <a:ea typeface="Calibri"/>
              <a:cs typeface="Calibri"/>
            </a:endParaRPr>
          </a:p>
          <a:p>
            <a:pPr marL="342900" indent="-342900">
              <a:buAutoNum type="arabicPeriod"/>
            </a:pPr>
            <a:r>
              <a:rPr lang="es-ES" sz="4800" dirty="0">
                <a:ea typeface="Calibri"/>
                <a:cs typeface="Calibri"/>
              </a:rPr>
              <a:t>Impacto de la falta de preparación.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3A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 txBox="1"/>
          <p:nvPr/>
        </p:nvSpPr>
        <p:spPr>
          <a:xfrm>
            <a:off x="1658621" y="3266102"/>
            <a:ext cx="6838681" cy="1421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88"/>
              </a:lnSpc>
              <a:spcBef>
                <a:spcPct val="0"/>
              </a:spcBef>
            </a:pPr>
            <a:r>
              <a:rPr lang="en-US" sz="2063">
                <a:solidFill>
                  <a:srgbClr val="143A6D"/>
                </a:solidFill>
                <a:latin typeface="DM Sans"/>
                <a:ea typeface="DM Sans"/>
                <a:cs typeface="DM Sans"/>
                <a:sym typeface="DM Sans"/>
              </a:rPr>
              <a:t>MORBI QUIS COMMODO ODIO AENEAN SED ADIPISCING DIAM DONEC ADIPISCING TRISTIQUE RISUS NEC FEUGIAT IN FERMENTUM POSUERE URNA NEC TINCIDUNT PRAESENT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658621" y="5059329"/>
            <a:ext cx="6838681" cy="1421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88"/>
              </a:lnSpc>
              <a:spcBef>
                <a:spcPct val="0"/>
              </a:spcBef>
            </a:pPr>
            <a:r>
              <a:rPr lang="en-US" sz="2063">
                <a:solidFill>
                  <a:srgbClr val="143A6D"/>
                </a:solidFill>
                <a:latin typeface="DM Sans"/>
                <a:ea typeface="DM Sans"/>
                <a:cs typeface="DM Sans"/>
                <a:sym typeface="DM Sans"/>
              </a:rPr>
              <a:t>FERMENTUM DUI FAUCIBUS IN ORNARE QUAM VIVERRA ORCI SAGITTIS EU VOLUTPAT ODIO FACILISIS MAURIS SIT AMET MASSA VITAE TORTOR CONDIMENTUM LACINIA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658621" y="6852556"/>
            <a:ext cx="6838681" cy="1421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88"/>
              </a:lnSpc>
              <a:spcBef>
                <a:spcPct val="0"/>
              </a:spcBef>
            </a:pPr>
            <a:r>
              <a:rPr lang="en-US" sz="2063">
                <a:solidFill>
                  <a:srgbClr val="143A6D"/>
                </a:solidFill>
                <a:latin typeface="DM Sans"/>
                <a:ea typeface="DM Sans"/>
                <a:cs typeface="DM Sans"/>
                <a:sym typeface="DM Sans"/>
              </a:rPr>
              <a:t>ORNARE AENEAN EUISMOD ELEMENTUM NISI QUIS ELEIFEND QUAM ADIPISCING VITAE PROIN SAGITTIS NISL RHONCUS MATTIS RHONCUS URNA NEQUE VIVERRA JUSTO NEC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-494874" y="9375474"/>
            <a:ext cx="19017499" cy="1267311"/>
            <a:chOff x="0" y="0"/>
            <a:chExt cx="5008724" cy="333777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008724" cy="333777"/>
            </a:xfrm>
            <a:custGeom>
              <a:avLst/>
              <a:gdLst/>
              <a:ahLst/>
              <a:cxnLst/>
              <a:rect l="l" t="t" r="r" b="b"/>
              <a:pathLst>
                <a:path w="5008724" h="333777">
                  <a:moveTo>
                    <a:pt x="0" y="0"/>
                  </a:moveTo>
                  <a:lnTo>
                    <a:pt x="5008724" y="0"/>
                  </a:lnTo>
                  <a:lnTo>
                    <a:pt x="5008724" y="333777"/>
                  </a:lnTo>
                  <a:lnTo>
                    <a:pt x="0" y="333777"/>
                  </a:lnTo>
                  <a:close/>
                </a:path>
              </a:pathLst>
            </a:custGeom>
            <a:solidFill>
              <a:srgbClr val="91C1DD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5008724" cy="3718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7350901" y="9452901"/>
            <a:ext cx="657221" cy="5562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596"/>
              </a:lnSpc>
              <a:spcBef>
                <a:spcPct val="0"/>
              </a:spcBef>
            </a:pPr>
            <a:r>
              <a:rPr lang="en-US" sz="3250" b="1" spc="-288" dirty="0">
                <a:solidFill>
                  <a:srgbClr val="FFFCFC"/>
                </a:solidFill>
                <a:latin typeface="DM Sans Bold"/>
                <a:ea typeface="DM Sans Bold"/>
                <a:cs typeface="DM Sans Bold"/>
                <a:sym typeface="DM Sans Bold"/>
              </a:rPr>
              <a:t>04</a:t>
            </a:r>
            <a:endParaRPr lang="en-US" sz="3283" b="1" spc="-288" dirty="0">
              <a:solidFill>
                <a:srgbClr val="FFFCFC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pic>
        <p:nvPicPr>
          <p:cNvPr id="17" name="Imagen 16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80F2BD1C-77B2-09FA-A2A0-0E4FA4F44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4750" y="1877060"/>
            <a:ext cx="8874125" cy="6358255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A40890D0-136D-0CAF-F492-A181B1A0D48C}"/>
              </a:ext>
            </a:extLst>
          </p:cNvPr>
          <p:cNvSpPr txBox="1"/>
          <p:nvPr/>
        </p:nvSpPr>
        <p:spPr>
          <a:xfrm>
            <a:off x="682625" y="333374"/>
            <a:ext cx="1651000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5400" dirty="0">
                <a:solidFill>
                  <a:schemeClr val="bg1">
                    <a:lumMod val="76000"/>
                  </a:schemeClr>
                </a:solidFill>
                <a:latin typeface="DM Sans Bold"/>
                <a:ea typeface="Calibri"/>
                <a:cs typeface="Calibri"/>
              </a:rPr>
              <a:t>ORDEN DE LANZAMIENTO Y CAPACIDAD DE LOS BOTES SAVAVIDAS</a:t>
            </a:r>
            <a:endParaRPr lang="es-ES" sz="5400" dirty="0">
              <a:solidFill>
                <a:schemeClr val="bg1">
                  <a:lumMod val="76000"/>
                </a:schemeClr>
              </a:solidFill>
              <a:latin typeface="DM Sans Bold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0970766-D21F-0B3E-3AEA-93F0086A52A7}"/>
              </a:ext>
            </a:extLst>
          </p:cNvPr>
          <p:cNvSpPr txBox="1"/>
          <p:nvPr/>
        </p:nvSpPr>
        <p:spPr>
          <a:xfrm>
            <a:off x="841375" y="2873375"/>
            <a:ext cx="6731000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3600" dirty="0">
                <a:solidFill>
                  <a:schemeClr val="bg1"/>
                </a:solidFill>
                <a:ea typeface="Calibri"/>
                <a:cs typeface="Calibri"/>
              </a:rPr>
              <a:t>Esta gráfica muestra el orden de lanzamiento y la ocupación de cada bote. La falta de simulacros previos resultó en botes lanzados con menos personas de las permitidas, lo que afectó significativamente al número de supervivientes.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00059" y="179077"/>
            <a:ext cx="10355010" cy="1424877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ts val="12338"/>
              </a:lnSpc>
              <a:spcBef>
                <a:spcPct val="0"/>
              </a:spcBef>
            </a:pPr>
            <a:r>
              <a:rPr lang="en-US" sz="6600" b="1" spc="-775" dirty="0">
                <a:solidFill>
                  <a:srgbClr val="143A6D"/>
                </a:solidFill>
                <a:latin typeface="DM Sans Bold"/>
                <a:ea typeface="DM Sans Bold"/>
                <a:cs typeface="DM Sans Bold"/>
              </a:rPr>
              <a:t>CAPACIDAD VS OCUPACIÓN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-494874" y="9375474"/>
            <a:ext cx="19017499" cy="1267311"/>
            <a:chOff x="0" y="0"/>
            <a:chExt cx="5008724" cy="33377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008724" cy="333777"/>
            </a:xfrm>
            <a:custGeom>
              <a:avLst/>
              <a:gdLst/>
              <a:ahLst/>
              <a:cxnLst/>
              <a:rect l="l" t="t" r="r" b="b"/>
              <a:pathLst>
                <a:path w="5008724" h="333777">
                  <a:moveTo>
                    <a:pt x="0" y="0"/>
                  </a:moveTo>
                  <a:lnTo>
                    <a:pt x="5008724" y="0"/>
                  </a:lnTo>
                  <a:lnTo>
                    <a:pt x="5008724" y="333777"/>
                  </a:lnTo>
                  <a:lnTo>
                    <a:pt x="0" y="333777"/>
                  </a:lnTo>
                  <a:close/>
                </a:path>
              </a:pathLst>
            </a:custGeom>
            <a:solidFill>
              <a:srgbClr val="91C1D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008724" cy="3718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7350901" y="9452901"/>
            <a:ext cx="657221" cy="5562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596"/>
              </a:lnSpc>
              <a:spcBef>
                <a:spcPct val="0"/>
              </a:spcBef>
            </a:pPr>
            <a:r>
              <a:rPr lang="en-US" sz="3250" b="1" spc="-288" dirty="0">
                <a:solidFill>
                  <a:srgbClr val="FFFCFC"/>
                </a:solidFill>
                <a:latin typeface="DM Sans Bold"/>
                <a:ea typeface="DM Sans Bold"/>
                <a:cs typeface="DM Sans Bold"/>
                <a:sym typeface="DM Sans Bold"/>
              </a:rPr>
              <a:t>05</a:t>
            </a:r>
            <a:endParaRPr lang="en-US" sz="3283" b="1" spc="-288" dirty="0">
              <a:solidFill>
                <a:srgbClr val="FFFCFC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pic>
        <p:nvPicPr>
          <p:cNvPr id="15" name="Imagen 14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6FA60A9F-605B-DB3B-AD88-C8AA91064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1939987"/>
            <a:ext cx="9144000" cy="5946652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540A0D42-01CF-E71B-A62C-8B4CC6427957}"/>
              </a:ext>
            </a:extLst>
          </p:cNvPr>
          <p:cNvSpPr txBox="1"/>
          <p:nvPr/>
        </p:nvSpPr>
        <p:spPr>
          <a:xfrm>
            <a:off x="1190624" y="2809874"/>
            <a:ext cx="7191375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3600" dirty="0">
                <a:ea typeface="Calibri"/>
                <a:cs typeface="Calibri"/>
              </a:rPr>
              <a:t>Esta gráfica compara la capacidad máxima de cada bote con la cantidad de personas realmente a bordo durante la evacuación. La diferencia significativa en muchos botes refleja un uso ineficiente de los recursos de rescate, debido a la falta de simulacros y la desorganización en el momento de la emergencia.</a:t>
            </a:r>
            <a:endParaRPr lang="es-ES" sz="32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8">
            <a:extLst>
              <a:ext uri="{FF2B5EF4-FFF2-40B4-BE49-F238E27FC236}">
                <a16:creationId xmlns:a16="http://schemas.microsoft.com/office/drawing/2014/main" id="{E2DA815A-DD35-172C-7D61-CC1635485E70}"/>
              </a:ext>
            </a:extLst>
          </p:cNvPr>
          <p:cNvSpPr/>
          <p:nvPr/>
        </p:nvSpPr>
        <p:spPr>
          <a:xfrm>
            <a:off x="-367874" y="9026224"/>
            <a:ext cx="19017499" cy="1267311"/>
          </a:xfrm>
          <a:custGeom>
            <a:avLst/>
            <a:gdLst/>
            <a:ahLst/>
            <a:cxnLst/>
            <a:rect l="l" t="t" r="r" b="b"/>
            <a:pathLst>
              <a:path w="5008724" h="333777">
                <a:moveTo>
                  <a:pt x="0" y="0"/>
                </a:moveTo>
                <a:lnTo>
                  <a:pt x="5008724" y="0"/>
                </a:lnTo>
                <a:lnTo>
                  <a:pt x="5008724" y="333777"/>
                </a:lnTo>
                <a:lnTo>
                  <a:pt x="0" y="333777"/>
                </a:lnTo>
                <a:close/>
              </a:path>
            </a:pathLst>
          </a:custGeom>
          <a:solidFill>
            <a:srgbClr val="91C1DD"/>
          </a:solidFill>
        </p:spPr>
      </p:sp>
      <p:pic>
        <p:nvPicPr>
          <p:cNvPr id="4" name="Imagen 3" descr="Diagrama, Dibujo de ingeniería&#10;&#10;Descripción generada automáticamente">
            <a:extLst>
              <a:ext uri="{FF2B5EF4-FFF2-40B4-BE49-F238E27FC236}">
                <a16:creationId xmlns:a16="http://schemas.microsoft.com/office/drawing/2014/main" id="{48B145FA-1E56-E6E4-F925-BB1E09F55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3437255"/>
            <a:ext cx="16573500" cy="342836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498CEF5-EABF-B06E-618F-3D874967F1D9}"/>
              </a:ext>
            </a:extLst>
          </p:cNvPr>
          <p:cNvSpPr txBox="1"/>
          <p:nvPr/>
        </p:nvSpPr>
        <p:spPr>
          <a:xfrm>
            <a:off x="1015999" y="460375"/>
            <a:ext cx="1563687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 dirty="0">
                <a:solidFill>
                  <a:srgbClr val="143A6D"/>
                </a:solidFill>
                <a:latin typeface="DM Sans Bold"/>
              </a:rPr>
              <a:t>UBICACIÓN EN PLANO DE LAS CUBIERTAS.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EA4732A-501C-8B71-BE6C-1C79380A1915}"/>
              </a:ext>
            </a:extLst>
          </p:cNvPr>
          <p:cNvSpPr txBox="1"/>
          <p:nvPr/>
        </p:nvSpPr>
        <p:spPr>
          <a:xfrm>
            <a:off x="16811625" y="9350374"/>
            <a:ext cx="1254125" cy="6001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300" b="1" dirty="0">
                <a:solidFill>
                  <a:srgbClr val="FFFCFC"/>
                </a:solidFill>
                <a:latin typeface="DM Sans Bold"/>
              </a:rPr>
              <a:t>06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18872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8">
            <a:extLst>
              <a:ext uri="{FF2B5EF4-FFF2-40B4-BE49-F238E27FC236}">
                <a16:creationId xmlns:a16="http://schemas.microsoft.com/office/drawing/2014/main" id="{6E86C669-22CE-7F16-7E1C-E0787C52100B}"/>
              </a:ext>
            </a:extLst>
          </p:cNvPr>
          <p:cNvSpPr/>
          <p:nvPr/>
        </p:nvSpPr>
        <p:spPr>
          <a:xfrm>
            <a:off x="-367874" y="9026224"/>
            <a:ext cx="19017499" cy="1267311"/>
          </a:xfrm>
          <a:custGeom>
            <a:avLst/>
            <a:gdLst/>
            <a:ahLst/>
            <a:cxnLst/>
            <a:rect l="l" t="t" r="r" b="b"/>
            <a:pathLst>
              <a:path w="5008724" h="333777">
                <a:moveTo>
                  <a:pt x="0" y="0"/>
                </a:moveTo>
                <a:lnTo>
                  <a:pt x="5008724" y="0"/>
                </a:lnTo>
                <a:lnTo>
                  <a:pt x="5008724" y="333777"/>
                </a:lnTo>
                <a:lnTo>
                  <a:pt x="0" y="333777"/>
                </a:lnTo>
                <a:close/>
              </a:path>
            </a:pathLst>
          </a:custGeom>
          <a:solidFill>
            <a:srgbClr val="91C1DD"/>
          </a:solidFill>
        </p:spPr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CA90909-C542-D96E-73C8-3C1EA572CDD7}"/>
              </a:ext>
            </a:extLst>
          </p:cNvPr>
          <p:cNvSpPr txBox="1"/>
          <p:nvPr/>
        </p:nvSpPr>
        <p:spPr>
          <a:xfrm>
            <a:off x="444499" y="460375"/>
            <a:ext cx="1901825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 b="1" dirty="0">
                <a:solidFill>
                  <a:srgbClr val="143A6D"/>
                </a:solidFill>
                <a:latin typeface="DM Sans Bold"/>
              </a:rPr>
              <a:t>DIAGRAMA DE LA PROFUNDIDAD DE LAS CUBIERTAS.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948F6E2-5748-0C10-21B8-A1ED630F5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025" y="1565275"/>
            <a:ext cx="7473950" cy="747395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1D6575E-3275-C48B-C21D-1AA99E9F136B}"/>
              </a:ext>
            </a:extLst>
          </p:cNvPr>
          <p:cNvSpPr txBox="1"/>
          <p:nvPr/>
        </p:nvSpPr>
        <p:spPr>
          <a:xfrm>
            <a:off x="17208499" y="9270999"/>
            <a:ext cx="873125" cy="6001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300" b="1" dirty="0">
                <a:solidFill>
                  <a:srgbClr val="FFFCFC"/>
                </a:solidFill>
                <a:latin typeface="DM Sans Bold"/>
              </a:rPr>
              <a:t>07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47005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Personalizado</PresentationFormat>
  <Paragraphs>0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Corporativa Moderna Profesional Azul y Blanco</dc:title>
  <cp:revision>500</cp:revision>
  <dcterms:created xsi:type="dcterms:W3CDTF">2006-08-16T00:00:00Z</dcterms:created>
  <dcterms:modified xsi:type="dcterms:W3CDTF">2024-10-28T23:56:43Z</dcterms:modified>
  <dc:identifier>DAGUsFIXhKM</dc:identifier>
</cp:coreProperties>
</file>