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2"/>
    <p:sldId id="260" r:id="rId3"/>
    <p:sldId id="261" r:id="rId4"/>
    <p:sldId id="267" r:id="rId5"/>
    <p:sldId id="269" r:id="rId6"/>
    <p:sldId id="262" r:id="rId7"/>
    <p:sldId id="270" r:id="rId8"/>
    <p:sldId id="271" r:id="rId9"/>
    <p:sldId id="278" r:id="rId10"/>
    <p:sldId id="279" r:id="rId11"/>
    <p:sldId id="280" r:id="rId12"/>
    <p:sldId id="263" r:id="rId13"/>
    <p:sldId id="273" r:id="rId14"/>
    <p:sldId id="281" r:id="rId15"/>
    <p:sldId id="282" r:id="rId16"/>
    <p:sldId id="283" r:id="rId17"/>
    <p:sldId id="284" r:id="rId18"/>
    <p:sldId id="285" r:id="rId19"/>
    <p:sldId id="286" r:id="rId20"/>
    <p:sldId id="287" r:id="rId21"/>
    <p:sldId id="288" r:id="rId22"/>
    <p:sldId id="289" r:id="rId23"/>
    <p:sldId id="290" r:id="rId24"/>
    <p:sldId id="291" r:id="rId25"/>
    <p:sldId id="272" r:id="rId26"/>
    <p:sldId id="292" r:id="rId27"/>
    <p:sldId id="293" r:id="rId28"/>
    <p:sldId id="294" r:id="rId29"/>
    <p:sldId id="295" r:id="rId30"/>
    <p:sldId id="264" r:id="rId31"/>
    <p:sldId id="274" r:id="rId32"/>
    <p:sldId id="296" r:id="rId33"/>
    <p:sldId id="26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98"/>
    <a:srgbClr val="F6F6F6"/>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92" autoAdjust="0"/>
    <p:restoredTop sz="94660"/>
  </p:normalViewPr>
  <p:slideViewPr>
    <p:cSldViewPr snapToGrid="0">
      <p:cViewPr varScale="1">
        <p:scale>
          <a:sx n="86" d="100"/>
          <a:sy n="86" d="100"/>
        </p:scale>
        <p:origin x="278" y="62"/>
      </p:cViewPr>
      <p:guideLst>
        <p:guide orient="horz" pos="2160"/>
        <p:guide pos="824"/>
      </p:guideLst>
    </p:cSldViewPr>
  </p:slideViewPr>
  <p:notesTextViewPr>
    <p:cViewPr>
      <p:scale>
        <a:sx n="1" d="1"/>
        <a:sy n="1" d="1"/>
      </p:scale>
      <p:origin x="0" y="0"/>
    </p:cViewPr>
  </p:notesTextViewPr>
  <p:sorterViewPr>
    <p:cViewPr>
      <p:scale>
        <a:sx n="200" d="100"/>
        <a:sy n="200" d="100"/>
      </p:scale>
      <p:origin x="0" y="139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6F6F6"/>
        </a:solidFill>
        <a:effectLst/>
      </p:bgPr>
    </p:bg>
    <p:spTree>
      <p:nvGrpSpPr>
        <p:cNvPr id="1" name=""/>
        <p:cNvGrpSpPr/>
        <p:nvPr/>
      </p:nvGrpSpPr>
      <p:grpSpPr>
        <a:xfrm>
          <a:off x="0" y="0"/>
          <a:ext cx="0" cy="0"/>
          <a:chOff x="0" y="0"/>
          <a:chExt cx="0" cy="0"/>
        </a:xfrm>
      </p:grpSpPr>
      <p:sp>
        <p:nvSpPr>
          <p:cNvPr id="22" name="稻壳儿原创设计师【幻雨工作室】_1"/>
          <p:cNvSpPr/>
          <p:nvPr userDrawn="1"/>
        </p:nvSpPr>
        <p:spPr>
          <a:xfrm rot="8100000">
            <a:off x="394913" y="5929870"/>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稻壳儿原创设计师【幻雨工作室】_1"/>
          <p:cNvSpPr/>
          <p:nvPr userDrawn="1"/>
        </p:nvSpPr>
        <p:spPr>
          <a:xfrm rot="13500000">
            <a:off x="399417" y="178939"/>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userDrawn="1"/>
        </p:nvSpPr>
        <p:spPr>
          <a:xfrm>
            <a:off x="8534400" y="0"/>
            <a:ext cx="3657600" cy="6858000"/>
          </a:xfrm>
          <a:prstGeom prst="rect">
            <a:avLst/>
          </a:pr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496550" y="463387"/>
            <a:ext cx="11198900" cy="5931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F6F6F6"/>
        </a:solidFill>
        <a:effectLst/>
      </p:bgPr>
    </p:bg>
    <p:spTree>
      <p:nvGrpSpPr>
        <p:cNvPr id="1" name=""/>
        <p:cNvGrpSpPr/>
        <p:nvPr/>
      </p:nvGrpSpPr>
      <p:grpSpPr>
        <a:xfrm>
          <a:off x="0" y="0"/>
          <a:ext cx="0" cy="0"/>
          <a:chOff x="0" y="0"/>
          <a:chExt cx="0" cy="0"/>
        </a:xfrm>
      </p:grpSpPr>
      <p:sp>
        <p:nvSpPr>
          <p:cNvPr id="9" name="稻壳儿原创设计师【幻雨工作室】_1"/>
          <p:cNvSpPr/>
          <p:nvPr userDrawn="1"/>
        </p:nvSpPr>
        <p:spPr>
          <a:xfrm rot="8100000">
            <a:off x="380399" y="5886328"/>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稻壳儿原创设计师【幻雨工作室】_1"/>
          <p:cNvSpPr/>
          <p:nvPr userDrawn="1"/>
        </p:nvSpPr>
        <p:spPr>
          <a:xfrm rot="13500000">
            <a:off x="384903" y="207967"/>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userDrawn="1"/>
        </p:nvSpPr>
        <p:spPr>
          <a:xfrm>
            <a:off x="8534400" y="0"/>
            <a:ext cx="3657600" cy="6858000"/>
          </a:xfrm>
          <a:prstGeom prst="rect">
            <a:avLst/>
          </a:pr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96550" y="513117"/>
            <a:ext cx="11198900" cy="5831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F6F6F6"/>
        </a:solidFill>
        <a:effectLst/>
      </p:bgPr>
    </p:bg>
    <p:spTree>
      <p:nvGrpSpPr>
        <p:cNvPr id="1" name=""/>
        <p:cNvGrpSpPr/>
        <p:nvPr/>
      </p:nvGrpSpPr>
      <p:grpSpPr>
        <a:xfrm>
          <a:off x="0" y="0"/>
          <a:ext cx="0" cy="0"/>
          <a:chOff x="0" y="0"/>
          <a:chExt cx="0" cy="0"/>
        </a:xfrm>
      </p:grpSpPr>
      <p:sp>
        <p:nvSpPr>
          <p:cNvPr id="9" name="稻壳儿原创设计师【幻雨工作室】_1"/>
          <p:cNvSpPr/>
          <p:nvPr userDrawn="1"/>
        </p:nvSpPr>
        <p:spPr>
          <a:xfrm rot="8100000">
            <a:off x="138160" y="6162100"/>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稻壳儿原创设计师【幻雨工作室】_1"/>
          <p:cNvSpPr/>
          <p:nvPr userDrawn="1"/>
        </p:nvSpPr>
        <p:spPr>
          <a:xfrm rot="13500000">
            <a:off x="138160" y="-53289"/>
            <a:ext cx="372063" cy="772096"/>
          </a:xfrm>
          <a:custGeom>
            <a:avLst/>
            <a:gdLst>
              <a:gd name="connsiteX0" fmla="*/ 22996 w 908368"/>
              <a:gd name="connsiteY0" fmla="*/ 1442335 h 1885021"/>
              <a:gd name="connsiteX1" fmla="*/ 465682 w 908368"/>
              <a:gd name="connsiteY1" fmla="*/ 999649 h 1885021"/>
              <a:gd name="connsiteX2" fmla="*/ 908368 w 908368"/>
              <a:gd name="connsiteY2" fmla="*/ 999649 h 1885021"/>
              <a:gd name="connsiteX3" fmla="*/ 22996 w 908368"/>
              <a:gd name="connsiteY3" fmla="*/ 1885021 h 1885021"/>
              <a:gd name="connsiteX4" fmla="*/ 0 w 908368"/>
              <a:gd name="connsiteY4" fmla="*/ 0 h 1885021"/>
              <a:gd name="connsiteX5" fmla="*/ 885372 w 908368"/>
              <a:gd name="connsiteY5" fmla="*/ 885372 h 1885021"/>
              <a:gd name="connsiteX6" fmla="*/ 442687 w 908368"/>
              <a:gd name="connsiteY6" fmla="*/ 885372 h 1885021"/>
              <a:gd name="connsiteX7" fmla="*/ 0 w 908368"/>
              <a:gd name="connsiteY7" fmla="*/ 442686 h 18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368" h="1885021">
                <a:moveTo>
                  <a:pt x="22996" y="1442335"/>
                </a:moveTo>
                <a:lnTo>
                  <a:pt x="465682" y="999649"/>
                </a:lnTo>
                <a:lnTo>
                  <a:pt x="908368" y="999649"/>
                </a:lnTo>
                <a:lnTo>
                  <a:pt x="22996" y="1885021"/>
                </a:lnTo>
                <a:close/>
                <a:moveTo>
                  <a:pt x="0" y="0"/>
                </a:moveTo>
                <a:lnTo>
                  <a:pt x="885372" y="885372"/>
                </a:lnTo>
                <a:lnTo>
                  <a:pt x="442687" y="885372"/>
                </a:lnTo>
                <a:lnTo>
                  <a:pt x="0" y="442686"/>
                </a:lnTo>
                <a:close/>
              </a:path>
            </a:pathLst>
          </a:cu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userDrawn="1"/>
        </p:nvSpPr>
        <p:spPr>
          <a:xfrm>
            <a:off x="8534400" y="0"/>
            <a:ext cx="3657600" cy="6858000"/>
          </a:xfrm>
          <a:prstGeom prst="rect">
            <a:avLst/>
          </a:prstGeom>
          <a:solidFill>
            <a:srgbClr val="00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243730" y="231158"/>
            <a:ext cx="11704541" cy="639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670CE-90E0-4E9D-9436-C7B785606A5A}" type="datetimeFigureOut">
              <a:rPr lang="zh-CN" altLang="en-US" smtClean="0"/>
              <a:t>2024/12/28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80984-D980-4D19-9926-5596A5A9C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www.kaggle.com/datasets/hajraamir21/global-renewable-energy-usage-2020-2024" TargetMode="Externa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稻壳儿原创设计师【幻雨工作室】_1"/>
          <p:cNvSpPr txBox="1"/>
          <p:nvPr/>
        </p:nvSpPr>
        <p:spPr>
          <a:xfrm>
            <a:off x="1215194" y="2456750"/>
            <a:ext cx="9872169" cy="1754326"/>
          </a:xfrm>
          <a:prstGeom prst="rect">
            <a:avLst/>
          </a:prstGeom>
          <a:noFill/>
        </p:spPr>
        <p:txBody>
          <a:bodyPr wrap="square" rtlCol="0">
            <a:spAutoFit/>
          </a:bodyPr>
          <a:lstStyle/>
          <a:p>
            <a:r>
              <a:rPr lang="zh-CN" altLang="en-US" sz="5400" dirty="0">
                <a:solidFill>
                  <a:schemeClr val="accent1"/>
                </a:solidFill>
                <a:latin typeface="微软雅黑" panose="020B0503020204020204" pitchFamily="34" charset="-122"/>
                <a:ea typeface="微软雅黑" panose="020B0503020204020204" pitchFamily="34" charset="-122"/>
              </a:rPr>
              <a:t>基于全球能源数据的可再生能源应用影响因素探究</a:t>
            </a:r>
            <a:endParaRPr lang="zh-CN" altLang="zh-CN" sz="54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6"/>
          <p:cNvSpPr/>
          <p:nvPr/>
        </p:nvSpPr>
        <p:spPr>
          <a:xfrm>
            <a:off x="1303984" y="5203378"/>
            <a:ext cx="2828181" cy="545396"/>
          </a:xfrm>
          <a:prstGeom prst="rect">
            <a:avLst/>
          </a:prstGeom>
          <a:solidFill>
            <a:srgbClr val="003E9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汇报人：王颖</a:t>
            </a:r>
            <a:endParaRPr lang="zh-CN" altLang="en-US" sz="2000" dirty="0">
              <a:solidFill>
                <a:schemeClr val="bg1"/>
              </a:solidFill>
              <a:latin typeface="Arial" panose="020B0604020202020204" pitchFamily="34" charset="0"/>
              <a:cs typeface="Arial" panose="020B0604020202020204" pitchFamily="34" charset="0"/>
              <a:sym typeface="+mn-lt"/>
            </a:endParaRPr>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
        <p:nvSpPr>
          <p:cNvPr id="9" name="稻壳儿原创设计师【幻雨工作室】_6"/>
          <p:cNvSpPr/>
          <p:nvPr/>
        </p:nvSpPr>
        <p:spPr>
          <a:xfrm>
            <a:off x="4529784" y="5203378"/>
            <a:ext cx="2828181" cy="545396"/>
          </a:xfrm>
          <a:prstGeom prst="rect">
            <a:avLst/>
          </a:prstGeom>
          <a:solidFill>
            <a:srgbClr val="003E9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日期：</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2025.01.02</a:t>
            </a:r>
            <a:endParaRPr lang="zh-CN" altLang="en-US" sz="2000" dirty="0">
              <a:solidFill>
                <a:schemeClr val="bg1"/>
              </a:solidFill>
              <a:latin typeface="Arial" panose="020B0604020202020204" pitchFamily="34" charset="0"/>
              <a:cs typeface="Arial" panose="020B060402020202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4B0E5-4CFA-7E00-B969-FCEF43BA5C45}"/>
            </a:ext>
          </a:extLst>
        </p:cNvPr>
        <p:cNvGrpSpPr/>
        <p:nvPr/>
      </p:nvGrpSpPr>
      <p:grpSpPr>
        <a:xfrm>
          <a:off x="0" y="0"/>
          <a:ext cx="0" cy="0"/>
          <a:chOff x="0" y="0"/>
          <a:chExt cx="0" cy="0"/>
        </a:xfrm>
      </p:grpSpPr>
      <p:sp>
        <p:nvSpPr>
          <p:cNvPr id="6" name="稻壳儿原创设计师【幻雨工作室】_1">
            <a:extLst>
              <a:ext uri="{FF2B5EF4-FFF2-40B4-BE49-F238E27FC236}">
                <a16:creationId xmlns:a16="http://schemas.microsoft.com/office/drawing/2014/main" id="{DAC855BB-B610-4CA5-3F43-B71ADE1B2941}"/>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2">
            <a:extLst>
              <a:ext uri="{FF2B5EF4-FFF2-40B4-BE49-F238E27FC236}">
                <a16:creationId xmlns:a16="http://schemas.microsoft.com/office/drawing/2014/main" id="{2E249552-08BF-A4F0-492A-87EC0D7AB8E5}"/>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0" name="图片 39">
            <a:extLst>
              <a:ext uri="{FF2B5EF4-FFF2-40B4-BE49-F238E27FC236}">
                <a16:creationId xmlns:a16="http://schemas.microsoft.com/office/drawing/2014/main" id="{1E2DF6F3-36F0-6CDC-C152-772144CF7C44}"/>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4" name="稻壳儿原创设计师【幻雨工作室】_3">
            <a:extLst>
              <a:ext uri="{FF2B5EF4-FFF2-40B4-BE49-F238E27FC236}">
                <a16:creationId xmlns:a16="http://schemas.microsoft.com/office/drawing/2014/main" id="{7B3E3053-2F4D-C391-174A-4FC0F0C2DE9F}"/>
              </a:ext>
            </a:extLst>
          </p:cNvPr>
          <p:cNvSpPr txBox="1"/>
          <p:nvPr/>
        </p:nvSpPr>
        <p:spPr>
          <a:xfrm>
            <a:off x="1630404" y="793159"/>
            <a:ext cx="460905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研究目标与数据介绍</a:t>
            </a:r>
          </a:p>
        </p:txBody>
      </p:sp>
      <p:pic>
        <p:nvPicPr>
          <p:cNvPr id="15" name="图片 14">
            <a:extLst>
              <a:ext uri="{FF2B5EF4-FFF2-40B4-BE49-F238E27FC236}">
                <a16:creationId xmlns:a16="http://schemas.microsoft.com/office/drawing/2014/main" id="{8454BA67-C8C3-FBB5-AB4A-8D09B933C246}"/>
              </a:ext>
            </a:extLst>
          </p:cNvPr>
          <p:cNvPicPr>
            <a:picLocks noChangeAspect="1"/>
          </p:cNvPicPr>
          <p:nvPr/>
        </p:nvPicPr>
        <p:blipFill>
          <a:blip r:embed="rId4"/>
          <a:stretch>
            <a:fillRect/>
          </a:stretch>
        </p:blipFill>
        <p:spPr>
          <a:xfrm>
            <a:off x="1697244" y="2750761"/>
            <a:ext cx="8609731" cy="1753470"/>
          </a:xfrm>
          <a:prstGeom prst="rect">
            <a:avLst/>
          </a:prstGeom>
        </p:spPr>
      </p:pic>
      <p:sp>
        <p:nvSpPr>
          <p:cNvPr id="3" name="文本框 2">
            <a:extLst>
              <a:ext uri="{FF2B5EF4-FFF2-40B4-BE49-F238E27FC236}">
                <a16:creationId xmlns:a16="http://schemas.microsoft.com/office/drawing/2014/main" id="{8A077FCC-C0EE-8CA0-5C4F-D7882C507DA3}"/>
              </a:ext>
            </a:extLst>
          </p:cNvPr>
          <p:cNvSpPr txBox="1"/>
          <p:nvPr/>
        </p:nvSpPr>
        <p:spPr>
          <a:xfrm>
            <a:off x="1854561" y="4703040"/>
            <a:ext cx="9084421" cy="338554"/>
          </a:xfrm>
          <a:prstGeom prst="rect">
            <a:avLst/>
          </a:prstGeom>
          <a:noFill/>
        </p:spPr>
        <p:txBody>
          <a:bodyPr wrap="square" rtlCol="0">
            <a:spAutoFit/>
          </a:bodyPr>
          <a:lstStyle/>
          <a:p>
            <a:r>
              <a:rPr lang="zh-CN" altLang="en-US" sz="1600" dirty="0"/>
              <a:t>每月使用量</a:t>
            </a:r>
            <a:r>
              <a:rPr lang="en-US" altLang="zh-CN" sz="1600" dirty="0"/>
              <a:t>/kwh              </a:t>
            </a:r>
            <a:r>
              <a:rPr lang="zh-CN" altLang="en-US" sz="1600" dirty="0"/>
              <a:t>年（统计年限）                     家庭规模           收入水平（高、中、低）</a:t>
            </a:r>
          </a:p>
        </p:txBody>
      </p:sp>
      <p:sp>
        <p:nvSpPr>
          <p:cNvPr id="5" name="文本框 4">
            <a:extLst>
              <a:ext uri="{FF2B5EF4-FFF2-40B4-BE49-F238E27FC236}">
                <a16:creationId xmlns:a16="http://schemas.microsoft.com/office/drawing/2014/main" id="{60275386-B231-37AA-B38D-637F4B3692DF}"/>
              </a:ext>
            </a:extLst>
          </p:cNvPr>
          <p:cNvSpPr txBox="1"/>
          <p:nvPr/>
        </p:nvSpPr>
        <p:spPr>
          <a:xfrm>
            <a:off x="1048780" y="1733874"/>
            <a:ext cx="4819359" cy="523220"/>
          </a:xfrm>
          <a:prstGeom prst="rect">
            <a:avLst/>
          </a:prstGeom>
          <a:noFill/>
        </p:spPr>
        <p:txBody>
          <a:bodyPr wrap="square">
            <a:spAutoFit/>
          </a:bodyPr>
          <a:lstStyle/>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数据结构（</a:t>
            </a:r>
            <a:r>
              <a:rPr lang="en-US" altLang="zh-CN" sz="2800" b="0" i="0" dirty="0">
                <a:solidFill>
                  <a:srgbClr val="24292F"/>
                </a:solidFill>
                <a:effectLst/>
                <a:latin typeface="Microsoft YaHei" panose="020B0503020204020204" pitchFamily="34" charset="-122"/>
                <a:ea typeface="Microsoft YaHei" panose="020B0503020204020204" pitchFamily="34" charset="-122"/>
              </a:rPr>
              <a:t>12</a:t>
            </a:r>
            <a:r>
              <a:rPr lang="zh-CN" altLang="en-US" sz="2800" b="0" i="0" dirty="0">
                <a:solidFill>
                  <a:srgbClr val="24292F"/>
                </a:solidFill>
                <a:effectLst/>
                <a:latin typeface="Microsoft YaHei" panose="020B0503020204020204" pitchFamily="34" charset="-122"/>
                <a:ea typeface="Microsoft YaHei" panose="020B0503020204020204" pitchFamily="34" charset="-122"/>
              </a:rPr>
              <a:t>个维度）</a:t>
            </a:r>
            <a:endParaRPr lang="zh-CN" altLang="en-US" sz="2000" b="0" i="0" dirty="0">
              <a:solidFill>
                <a:srgbClr val="24292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3437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67F4F-6F03-6F44-7973-2BF1E4EC6715}"/>
            </a:ext>
          </a:extLst>
        </p:cNvPr>
        <p:cNvGrpSpPr/>
        <p:nvPr/>
      </p:nvGrpSpPr>
      <p:grpSpPr>
        <a:xfrm>
          <a:off x="0" y="0"/>
          <a:ext cx="0" cy="0"/>
          <a:chOff x="0" y="0"/>
          <a:chExt cx="0" cy="0"/>
        </a:xfrm>
      </p:grpSpPr>
      <p:sp>
        <p:nvSpPr>
          <p:cNvPr id="6" name="稻壳儿原创设计师【幻雨工作室】_1">
            <a:extLst>
              <a:ext uri="{FF2B5EF4-FFF2-40B4-BE49-F238E27FC236}">
                <a16:creationId xmlns:a16="http://schemas.microsoft.com/office/drawing/2014/main" id="{49555487-FCE6-3066-DEC3-0E459F2C2BFE}"/>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2">
            <a:extLst>
              <a:ext uri="{FF2B5EF4-FFF2-40B4-BE49-F238E27FC236}">
                <a16:creationId xmlns:a16="http://schemas.microsoft.com/office/drawing/2014/main" id="{D402C964-782A-F66E-D09E-A110E46D744D}"/>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0" name="图片 39">
            <a:extLst>
              <a:ext uri="{FF2B5EF4-FFF2-40B4-BE49-F238E27FC236}">
                <a16:creationId xmlns:a16="http://schemas.microsoft.com/office/drawing/2014/main" id="{56905CF6-23D7-DC00-2DA7-A19589CA2689}"/>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4" name="稻壳儿原创设计师【幻雨工作室】_3">
            <a:extLst>
              <a:ext uri="{FF2B5EF4-FFF2-40B4-BE49-F238E27FC236}">
                <a16:creationId xmlns:a16="http://schemas.microsoft.com/office/drawing/2014/main" id="{0CD71723-B577-2168-38AD-C27CB31F2656}"/>
              </a:ext>
            </a:extLst>
          </p:cNvPr>
          <p:cNvSpPr txBox="1"/>
          <p:nvPr/>
        </p:nvSpPr>
        <p:spPr>
          <a:xfrm>
            <a:off x="1630404" y="793159"/>
            <a:ext cx="460905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研究目标与数据介绍</a:t>
            </a:r>
          </a:p>
        </p:txBody>
      </p:sp>
      <p:pic>
        <p:nvPicPr>
          <p:cNvPr id="17" name="图片 16">
            <a:extLst>
              <a:ext uri="{FF2B5EF4-FFF2-40B4-BE49-F238E27FC236}">
                <a16:creationId xmlns:a16="http://schemas.microsoft.com/office/drawing/2014/main" id="{B2BFBF85-D515-6307-43CF-9632E4DDF9B8}"/>
              </a:ext>
            </a:extLst>
          </p:cNvPr>
          <p:cNvPicPr>
            <a:picLocks noChangeAspect="1"/>
          </p:cNvPicPr>
          <p:nvPr/>
        </p:nvPicPr>
        <p:blipFill>
          <a:blip r:embed="rId4"/>
          <a:stretch>
            <a:fillRect/>
          </a:stretch>
        </p:blipFill>
        <p:spPr>
          <a:xfrm>
            <a:off x="1630404" y="2840440"/>
            <a:ext cx="8304857" cy="1689446"/>
          </a:xfrm>
          <a:prstGeom prst="rect">
            <a:avLst/>
          </a:prstGeom>
        </p:spPr>
      </p:pic>
      <p:sp>
        <p:nvSpPr>
          <p:cNvPr id="3" name="文本框 2">
            <a:extLst>
              <a:ext uri="{FF2B5EF4-FFF2-40B4-BE49-F238E27FC236}">
                <a16:creationId xmlns:a16="http://schemas.microsoft.com/office/drawing/2014/main" id="{0526F5C8-293A-7FF5-8B00-9B597D162BEB}"/>
              </a:ext>
            </a:extLst>
          </p:cNvPr>
          <p:cNvSpPr txBox="1"/>
          <p:nvPr/>
        </p:nvSpPr>
        <p:spPr>
          <a:xfrm>
            <a:off x="1048780" y="1733874"/>
            <a:ext cx="4819359" cy="523220"/>
          </a:xfrm>
          <a:prstGeom prst="rect">
            <a:avLst/>
          </a:prstGeom>
          <a:noFill/>
        </p:spPr>
        <p:txBody>
          <a:bodyPr wrap="square">
            <a:spAutoFit/>
          </a:bodyPr>
          <a:lstStyle/>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数据结构（</a:t>
            </a:r>
            <a:r>
              <a:rPr lang="en-US" altLang="zh-CN" sz="2800" b="0" i="0" dirty="0">
                <a:solidFill>
                  <a:srgbClr val="24292F"/>
                </a:solidFill>
                <a:effectLst/>
                <a:latin typeface="Microsoft YaHei" panose="020B0503020204020204" pitchFamily="34" charset="-122"/>
                <a:ea typeface="Microsoft YaHei" panose="020B0503020204020204" pitchFamily="34" charset="-122"/>
              </a:rPr>
              <a:t>12</a:t>
            </a:r>
            <a:r>
              <a:rPr lang="zh-CN" altLang="en-US" sz="2800" b="0" i="0" dirty="0">
                <a:solidFill>
                  <a:srgbClr val="24292F"/>
                </a:solidFill>
                <a:effectLst/>
                <a:latin typeface="Microsoft YaHei" panose="020B0503020204020204" pitchFamily="34" charset="-122"/>
                <a:ea typeface="Microsoft YaHei" panose="020B0503020204020204" pitchFamily="34" charset="-122"/>
              </a:rPr>
              <a:t>个维度）</a:t>
            </a:r>
            <a:endParaRPr lang="zh-CN" altLang="en-US" sz="2000" b="0" i="0" dirty="0">
              <a:solidFill>
                <a:srgbClr val="24292F"/>
              </a:solidFill>
              <a:effectLst/>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D2B3A87B-A032-F352-BAEA-7F46434E6399}"/>
              </a:ext>
            </a:extLst>
          </p:cNvPr>
          <p:cNvSpPr txBox="1"/>
          <p:nvPr/>
        </p:nvSpPr>
        <p:spPr>
          <a:xfrm>
            <a:off x="1630404" y="4776186"/>
            <a:ext cx="8542296" cy="338554"/>
          </a:xfrm>
          <a:prstGeom prst="rect">
            <a:avLst/>
          </a:prstGeom>
          <a:noFill/>
        </p:spPr>
        <p:txBody>
          <a:bodyPr wrap="square" rtlCol="0">
            <a:spAutoFit/>
          </a:bodyPr>
          <a:lstStyle/>
          <a:p>
            <a:r>
              <a:rPr lang="zh-CN" altLang="en-US" sz="1600" dirty="0"/>
              <a:t>地区（农村、城市）              采用年                   接受补贴（是、否）      节省金额（</a:t>
            </a:r>
            <a:r>
              <a:rPr lang="en-US" altLang="zh-CN" sz="1600" dirty="0"/>
              <a:t>USD</a:t>
            </a:r>
            <a:r>
              <a:rPr lang="zh-CN" altLang="en-US" sz="1600" dirty="0"/>
              <a:t>）</a:t>
            </a:r>
          </a:p>
        </p:txBody>
      </p:sp>
    </p:spTree>
    <p:extLst>
      <p:ext uri="{BB962C8B-B14F-4D97-AF65-F5344CB8AC3E}">
        <p14:creationId xmlns:p14="http://schemas.microsoft.com/office/powerpoint/2010/main" val="101306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a:spLocks noChangeArrowheads="1"/>
          </p:cNvSpPr>
          <p:nvPr/>
        </p:nvSpPr>
        <p:spPr bwMode="auto">
          <a:xfrm>
            <a:off x="2705443" y="2871977"/>
            <a:ext cx="1532795" cy="1528757"/>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endParaRPr>
          </a:p>
        </p:txBody>
      </p:sp>
      <p:sp>
        <p:nvSpPr>
          <p:cNvPr id="8" name="稻壳儿原创设计师【幻雨工作室】_2"/>
          <p:cNvSpPr txBox="1">
            <a:spLocks noChangeArrowheads="1"/>
          </p:cNvSpPr>
          <p:nvPr/>
        </p:nvSpPr>
        <p:spPr bwMode="auto">
          <a:xfrm>
            <a:off x="2731968" y="3094641"/>
            <a:ext cx="1479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6600" b="1" dirty="0">
                <a:solidFill>
                  <a:schemeClr val="bg1"/>
                </a:solidFill>
                <a:latin typeface="微软雅黑" panose="020B0503020204020204" pitchFamily="34" charset="-122"/>
                <a:ea typeface="微软雅黑" panose="020B0503020204020204" pitchFamily="34" charset="-122"/>
              </a:rPr>
              <a:t>03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p:nvPr/>
        </p:nvSpPr>
        <p:spPr>
          <a:xfrm>
            <a:off x="3723334" y="3174690"/>
            <a:ext cx="6515937" cy="923330"/>
          </a:xfrm>
          <a:prstGeom prst="rect">
            <a:avLst/>
          </a:prstGeom>
          <a:noFill/>
        </p:spPr>
        <p:txBody>
          <a:bodyPr wrap="square" rtlCol="0">
            <a:spAutoFit/>
          </a:bodyPr>
          <a:lstStyle>
            <a:defPPr>
              <a:defRPr lang="zh-CN"/>
            </a:defPPr>
            <a:lvl1pPr algn="ctr" defTabSz="685800">
              <a:defRPr sz="5400">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accent1"/>
                </a:solidFill>
              </a:rPr>
              <a:t>数据分析与建模</a:t>
            </a:r>
          </a:p>
        </p:txBody>
      </p:sp>
      <p:pic>
        <p:nvPicPr>
          <p:cNvPr id="6" name="图片 5"/>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B4BF918E-5717-1F0E-7872-335133D647D3}"/>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4" name="图片 3">
            <a:extLst>
              <a:ext uri="{FF2B5EF4-FFF2-40B4-BE49-F238E27FC236}">
                <a16:creationId xmlns:a16="http://schemas.microsoft.com/office/drawing/2014/main" id="{9D2A769B-2FD2-CF12-E718-60C742ED2D76}"/>
              </a:ext>
            </a:extLst>
          </p:cNvPr>
          <p:cNvPicPr>
            <a:picLocks noChangeAspect="1"/>
          </p:cNvPicPr>
          <p:nvPr/>
        </p:nvPicPr>
        <p:blipFill>
          <a:blip r:embed="rId4"/>
          <a:stretch>
            <a:fillRect/>
          </a:stretch>
        </p:blipFill>
        <p:spPr>
          <a:xfrm>
            <a:off x="1450504" y="2540042"/>
            <a:ext cx="4427383" cy="3123912"/>
          </a:xfrm>
          <a:prstGeom prst="rect">
            <a:avLst/>
          </a:prstGeom>
        </p:spPr>
      </p:pic>
      <p:sp>
        <p:nvSpPr>
          <p:cNvPr id="5" name="文本框 4">
            <a:extLst>
              <a:ext uri="{FF2B5EF4-FFF2-40B4-BE49-F238E27FC236}">
                <a16:creationId xmlns:a16="http://schemas.microsoft.com/office/drawing/2014/main" id="{D48F209C-8A5B-2223-3012-AE274F9A428A}"/>
              </a:ext>
            </a:extLst>
          </p:cNvPr>
          <p:cNvSpPr txBox="1"/>
          <p:nvPr/>
        </p:nvSpPr>
        <p:spPr>
          <a:xfrm>
            <a:off x="1331650" y="1628341"/>
            <a:ext cx="2938509" cy="400110"/>
          </a:xfrm>
          <a:prstGeom prst="rect">
            <a:avLst/>
          </a:prstGeom>
          <a:noFill/>
        </p:spPr>
        <p:txBody>
          <a:bodyPr wrap="square" rtlCol="0">
            <a:spAutoFit/>
          </a:bodyPr>
          <a:lstStyle/>
          <a:p>
            <a:r>
              <a:rPr lang="zh-CN" altLang="en-US" sz="2000" dirty="0"/>
              <a:t>可视化数据初始分布</a:t>
            </a:r>
          </a:p>
        </p:txBody>
      </p:sp>
      <p:pic>
        <p:nvPicPr>
          <p:cNvPr id="13" name="图片 12">
            <a:extLst>
              <a:ext uri="{FF2B5EF4-FFF2-40B4-BE49-F238E27FC236}">
                <a16:creationId xmlns:a16="http://schemas.microsoft.com/office/drawing/2014/main" id="{9444731B-687E-6FCB-CFCF-7ABF8080CD7A}"/>
              </a:ext>
            </a:extLst>
          </p:cNvPr>
          <p:cNvPicPr>
            <a:picLocks noChangeAspect="1"/>
          </p:cNvPicPr>
          <p:nvPr/>
        </p:nvPicPr>
        <p:blipFill>
          <a:blip r:embed="rId5"/>
          <a:stretch>
            <a:fillRect/>
          </a:stretch>
        </p:blipFill>
        <p:spPr>
          <a:xfrm>
            <a:off x="6314113" y="2540042"/>
            <a:ext cx="4427383" cy="31239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7B1A3-4E81-F637-8481-E6FE97C1462F}"/>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D88A07B8-E30B-CBFA-494B-CA958AFC7094}"/>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EEC6518D-0176-389F-208C-1E07E2BCC22E}"/>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AD1573A5-03B3-D185-0D0F-20E6EABDB1E2}"/>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CB289F06-2AC1-5EEC-0BE5-F23D80A5C804}"/>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95826D7B-642D-11A5-43FF-A8C5AE152A6B}"/>
              </a:ext>
            </a:extLst>
          </p:cNvPr>
          <p:cNvSpPr txBox="1"/>
          <p:nvPr/>
        </p:nvSpPr>
        <p:spPr>
          <a:xfrm>
            <a:off x="1331650" y="1628341"/>
            <a:ext cx="2938509" cy="400110"/>
          </a:xfrm>
          <a:prstGeom prst="rect">
            <a:avLst/>
          </a:prstGeom>
          <a:noFill/>
        </p:spPr>
        <p:txBody>
          <a:bodyPr wrap="square" rtlCol="0">
            <a:spAutoFit/>
          </a:bodyPr>
          <a:lstStyle/>
          <a:p>
            <a:r>
              <a:rPr lang="zh-CN" altLang="en-US" sz="2000" dirty="0"/>
              <a:t>可视化数据初始分布</a:t>
            </a:r>
          </a:p>
        </p:txBody>
      </p:sp>
      <p:pic>
        <p:nvPicPr>
          <p:cNvPr id="6" name="图片 5">
            <a:extLst>
              <a:ext uri="{FF2B5EF4-FFF2-40B4-BE49-F238E27FC236}">
                <a16:creationId xmlns:a16="http://schemas.microsoft.com/office/drawing/2014/main" id="{39ED7F8B-1B85-F1B8-63C0-60BA95A653AE}"/>
              </a:ext>
            </a:extLst>
          </p:cNvPr>
          <p:cNvPicPr>
            <a:picLocks noChangeAspect="1"/>
          </p:cNvPicPr>
          <p:nvPr/>
        </p:nvPicPr>
        <p:blipFill>
          <a:blip r:embed="rId4"/>
          <a:stretch>
            <a:fillRect/>
          </a:stretch>
        </p:blipFill>
        <p:spPr>
          <a:xfrm>
            <a:off x="1450504" y="2540042"/>
            <a:ext cx="4427383" cy="3123912"/>
          </a:xfrm>
          <a:prstGeom prst="rect">
            <a:avLst/>
          </a:prstGeom>
        </p:spPr>
      </p:pic>
      <p:pic>
        <p:nvPicPr>
          <p:cNvPr id="8" name="图片 7">
            <a:extLst>
              <a:ext uri="{FF2B5EF4-FFF2-40B4-BE49-F238E27FC236}">
                <a16:creationId xmlns:a16="http://schemas.microsoft.com/office/drawing/2014/main" id="{CCDAE17B-4D9B-121C-5BCB-E088D8D84FE5}"/>
              </a:ext>
            </a:extLst>
          </p:cNvPr>
          <p:cNvPicPr>
            <a:picLocks noChangeAspect="1"/>
          </p:cNvPicPr>
          <p:nvPr/>
        </p:nvPicPr>
        <p:blipFill>
          <a:blip r:embed="rId5"/>
          <a:stretch>
            <a:fillRect/>
          </a:stretch>
        </p:blipFill>
        <p:spPr>
          <a:xfrm>
            <a:off x="6314115" y="2540042"/>
            <a:ext cx="4700887" cy="3123912"/>
          </a:xfrm>
          <a:prstGeom prst="rect">
            <a:avLst/>
          </a:prstGeom>
        </p:spPr>
      </p:pic>
    </p:spTree>
    <p:extLst>
      <p:ext uri="{BB962C8B-B14F-4D97-AF65-F5344CB8AC3E}">
        <p14:creationId xmlns:p14="http://schemas.microsoft.com/office/powerpoint/2010/main" val="175640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EFB2-10F1-0E4F-EF0F-BB92A5CBA830}"/>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B6EF5AF2-D293-194A-F9CC-7B04F03D2E54}"/>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0D0D0261-D103-3B14-E96E-529E4367954E}"/>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99444E20-3F98-B478-3799-9923C709C1CE}"/>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EE936FDC-C89E-D194-EFA7-87EC31BC051B}"/>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31052601-9915-532D-360A-270DF22708ED}"/>
              </a:ext>
            </a:extLst>
          </p:cNvPr>
          <p:cNvSpPr txBox="1"/>
          <p:nvPr/>
        </p:nvSpPr>
        <p:spPr>
          <a:xfrm>
            <a:off x="1331650" y="1628341"/>
            <a:ext cx="2938509" cy="400110"/>
          </a:xfrm>
          <a:prstGeom prst="rect">
            <a:avLst/>
          </a:prstGeom>
          <a:noFill/>
        </p:spPr>
        <p:txBody>
          <a:bodyPr wrap="square" rtlCol="0">
            <a:spAutoFit/>
          </a:bodyPr>
          <a:lstStyle/>
          <a:p>
            <a:r>
              <a:rPr lang="zh-CN" altLang="en-US" sz="2000" dirty="0"/>
              <a:t>可视化数据初始分布</a:t>
            </a:r>
          </a:p>
        </p:txBody>
      </p:sp>
      <p:pic>
        <p:nvPicPr>
          <p:cNvPr id="4" name="图片 3">
            <a:extLst>
              <a:ext uri="{FF2B5EF4-FFF2-40B4-BE49-F238E27FC236}">
                <a16:creationId xmlns:a16="http://schemas.microsoft.com/office/drawing/2014/main" id="{59E7CF20-78B1-8B5A-34B4-3D2FB896D551}"/>
              </a:ext>
            </a:extLst>
          </p:cNvPr>
          <p:cNvPicPr>
            <a:picLocks noChangeAspect="1"/>
          </p:cNvPicPr>
          <p:nvPr/>
        </p:nvPicPr>
        <p:blipFill>
          <a:blip r:embed="rId4"/>
          <a:stretch>
            <a:fillRect/>
          </a:stretch>
        </p:blipFill>
        <p:spPr>
          <a:xfrm>
            <a:off x="1176998" y="2540042"/>
            <a:ext cx="4700888" cy="3123913"/>
          </a:xfrm>
          <a:prstGeom prst="rect">
            <a:avLst/>
          </a:prstGeom>
        </p:spPr>
      </p:pic>
      <p:pic>
        <p:nvPicPr>
          <p:cNvPr id="9" name="图片 8">
            <a:extLst>
              <a:ext uri="{FF2B5EF4-FFF2-40B4-BE49-F238E27FC236}">
                <a16:creationId xmlns:a16="http://schemas.microsoft.com/office/drawing/2014/main" id="{075B6CE3-7789-E4D4-40BD-EC9A6E3E70C3}"/>
              </a:ext>
            </a:extLst>
          </p:cNvPr>
          <p:cNvPicPr>
            <a:picLocks noChangeAspect="1"/>
          </p:cNvPicPr>
          <p:nvPr/>
        </p:nvPicPr>
        <p:blipFill>
          <a:blip r:embed="rId5"/>
          <a:stretch>
            <a:fillRect/>
          </a:stretch>
        </p:blipFill>
        <p:spPr>
          <a:xfrm>
            <a:off x="6314116" y="2540042"/>
            <a:ext cx="4700889" cy="3123913"/>
          </a:xfrm>
          <a:prstGeom prst="rect">
            <a:avLst/>
          </a:prstGeom>
        </p:spPr>
      </p:pic>
    </p:spTree>
    <p:extLst>
      <p:ext uri="{BB962C8B-B14F-4D97-AF65-F5344CB8AC3E}">
        <p14:creationId xmlns:p14="http://schemas.microsoft.com/office/powerpoint/2010/main" val="53603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A81C4-F817-6478-D724-22BF383F36CD}"/>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C384098C-7B22-4E09-E7EF-BE63CEC667A6}"/>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3D233840-01D1-CB52-9FB9-55D96CFB5117}"/>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5D455EB1-3B33-00BC-5701-73B4BA4BB1AE}"/>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F5DF8582-1511-EDB5-B03F-5F563C56AEF1}"/>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09ABCE47-8E3C-07DA-E431-015E5C4E6381}"/>
              </a:ext>
            </a:extLst>
          </p:cNvPr>
          <p:cNvSpPr txBox="1"/>
          <p:nvPr/>
        </p:nvSpPr>
        <p:spPr>
          <a:xfrm>
            <a:off x="1331650" y="1628341"/>
            <a:ext cx="2938509" cy="400110"/>
          </a:xfrm>
          <a:prstGeom prst="rect">
            <a:avLst/>
          </a:prstGeom>
          <a:noFill/>
        </p:spPr>
        <p:txBody>
          <a:bodyPr wrap="square" rtlCol="0">
            <a:spAutoFit/>
          </a:bodyPr>
          <a:lstStyle/>
          <a:p>
            <a:r>
              <a:rPr lang="zh-CN" altLang="en-US" sz="2000" dirty="0"/>
              <a:t>可视化数据初始分布</a:t>
            </a:r>
          </a:p>
        </p:txBody>
      </p:sp>
      <p:pic>
        <p:nvPicPr>
          <p:cNvPr id="6" name="图片 5">
            <a:extLst>
              <a:ext uri="{FF2B5EF4-FFF2-40B4-BE49-F238E27FC236}">
                <a16:creationId xmlns:a16="http://schemas.microsoft.com/office/drawing/2014/main" id="{ABEC76F1-B20B-3563-A8FA-3B6C1E9FBD6F}"/>
              </a:ext>
            </a:extLst>
          </p:cNvPr>
          <p:cNvPicPr>
            <a:picLocks noChangeAspect="1"/>
          </p:cNvPicPr>
          <p:nvPr/>
        </p:nvPicPr>
        <p:blipFill>
          <a:blip r:embed="rId4"/>
          <a:stretch>
            <a:fillRect/>
          </a:stretch>
        </p:blipFill>
        <p:spPr>
          <a:xfrm>
            <a:off x="1176995" y="2540042"/>
            <a:ext cx="4700890" cy="3123914"/>
          </a:xfrm>
          <a:prstGeom prst="rect">
            <a:avLst/>
          </a:prstGeom>
        </p:spPr>
      </p:pic>
      <p:pic>
        <p:nvPicPr>
          <p:cNvPr id="8" name="图片 7">
            <a:extLst>
              <a:ext uri="{FF2B5EF4-FFF2-40B4-BE49-F238E27FC236}">
                <a16:creationId xmlns:a16="http://schemas.microsoft.com/office/drawing/2014/main" id="{48D9333B-BF58-3FE7-5973-9E6668748603}"/>
              </a:ext>
            </a:extLst>
          </p:cNvPr>
          <p:cNvPicPr>
            <a:picLocks noChangeAspect="1"/>
          </p:cNvPicPr>
          <p:nvPr/>
        </p:nvPicPr>
        <p:blipFill>
          <a:blip r:embed="rId5"/>
          <a:stretch>
            <a:fillRect/>
          </a:stretch>
        </p:blipFill>
        <p:spPr>
          <a:xfrm>
            <a:off x="6314118" y="2540043"/>
            <a:ext cx="4700888" cy="3123912"/>
          </a:xfrm>
          <a:prstGeom prst="rect">
            <a:avLst/>
          </a:prstGeom>
        </p:spPr>
      </p:pic>
    </p:spTree>
    <p:extLst>
      <p:ext uri="{BB962C8B-B14F-4D97-AF65-F5344CB8AC3E}">
        <p14:creationId xmlns:p14="http://schemas.microsoft.com/office/powerpoint/2010/main" val="125131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69D3E-2238-89E5-E115-F50D58DAD3F1}"/>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E63D8232-4140-1CEC-F8EE-F9A008F0D38C}"/>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979CD4C3-F7FA-D344-EBD5-CEB23B9FD183}"/>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35A4F5A1-FA0B-A87D-F6F4-21D02DE6176C}"/>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F8B02717-6C02-681D-D9E4-6052129B3F5E}"/>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170B7255-BCF2-765D-3CBE-7E4AF912C2E9}"/>
              </a:ext>
            </a:extLst>
          </p:cNvPr>
          <p:cNvSpPr txBox="1"/>
          <p:nvPr/>
        </p:nvSpPr>
        <p:spPr>
          <a:xfrm>
            <a:off x="1331650" y="1628341"/>
            <a:ext cx="2938509" cy="400110"/>
          </a:xfrm>
          <a:prstGeom prst="rect">
            <a:avLst/>
          </a:prstGeom>
          <a:noFill/>
        </p:spPr>
        <p:txBody>
          <a:bodyPr wrap="square" rtlCol="0">
            <a:spAutoFit/>
          </a:bodyPr>
          <a:lstStyle/>
          <a:p>
            <a:r>
              <a:rPr lang="zh-CN" altLang="en-US" sz="2000" dirty="0"/>
              <a:t>可视化数据初始分布</a:t>
            </a:r>
          </a:p>
        </p:txBody>
      </p:sp>
      <p:pic>
        <p:nvPicPr>
          <p:cNvPr id="4" name="图片 3">
            <a:extLst>
              <a:ext uri="{FF2B5EF4-FFF2-40B4-BE49-F238E27FC236}">
                <a16:creationId xmlns:a16="http://schemas.microsoft.com/office/drawing/2014/main" id="{D85FA7D9-110A-79E1-9726-2C584131C895}"/>
              </a:ext>
            </a:extLst>
          </p:cNvPr>
          <p:cNvPicPr>
            <a:picLocks noChangeAspect="1"/>
          </p:cNvPicPr>
          <p:nvPr/>
        </p:nvPicPr>
        <p:blipFill>
          <a:blip r:embed="rId4"/>
          <a:stretch>
            <a:fillRect/>
          </a:stretch>
        </p:blipFill>
        <p:spPr>
          <a:xfrm>
            <a:off x="1176993" y="2540043"/>
            <a:ext cx="4700889" cy="3123913"/>
          </a:xfrm>
          <a:prstGeom prst="rect">
            <a:avLst/>
          </a:prstGeom>
        </p:spPr>
      </p:pic>
    </p:spTree>
    <p:extLst>
      <p:ext uri="{BB962C8B-B14F-4D97-AF65-F5344CB8AC3E}">
        <p14:creationId xmlns:p14="http://schemas.microsoft.com/office/powerpoint/2010/main" val="307674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AC3AE-F6F3-20EA-3848-06CE1AB8A717}"/>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C776A052-5E4F-7F6F-10B2-315A7F964D84}"/>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796B76E6-0FEF-6B3A-5D2D-7589AC2D6FFE}"/>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AE06CC88-86BC-209D-A44B-C2B4279BD684}"/>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0BB0AEC3-E018-1F82-90E5-6352795D6AF8}"/>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7C567109-D7C1-888C-85F2-45234D0E3434}"/>
              </a:ext>
            </a:extLst>
          </p:cNvPr>
          <p:cNvSpPr txBox="1"/>
          <p:nvPr/>
        </p:nvSpPr>
        <p:spPr>
          <a:xfrm>
            <a:off x="1516531" y="1680191"/>
            <a:ext cx="1475244" cy="400110"/>
          </a:xfrm>
          <a:prstGeom prst="rect">
            <a:avLst/>
          </a:prstGeom>
          <a:noFill/>
        </p:spPr>
        <p:txBody>
          <a:bodyPr wrap="square" rtlCol="0">
            <a:spAutoFit/>
          </a:bodyPr>
          <a:lstStyle/>
          <a:p>
            <a:r>
              <a:rPr lang="zh-CN" altLang="en-US" sz="2000" dirty="0"/>
              <a:t>相关性分析</a:t>
            </a:r>
          </a:p>
        </p:txBody>
      </p:sp>
      <p:sp>
        <p:nvSpPr>
          <p:cNvPr id="3" name="文本框 2">
            <a:extLst>
              <a:ext uri="{FF2B5EF4-FFF2-40B4-BE49-F238E27FC236}">
                <a16:creationId xmlns:a16="http://schemas.microsoft.com/office/drawing/2014/main" id="{A3B32E74-6B89-E5FC-A79D-70F7665C17AE}"/>
              </a:ext>
            </a:extLst>
          </p:cNvPr>
          <p:cNvSpPr txBox="1"/>
          <p:nvPr/>
        </p:nvSpPr>
        <p:spPr>
          <a:xfrm>
            <a:off x="1634001" y="2782669"/>
            <a:ext cx="80964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计算</a:t>
            </a:r>
            <a:r>
              <a:rPr lang="zh-CN" altLang="en-US" b="1" dirty="0"/>
              <a:t>数值型变量</a:t>
            </a:r>
            <a:r>
              <a:rPr lang="zh-CN" altLang="en-US" dirty="0"/>
              <a:t>与可再生能源使用量的相关性并可视化，同时输出相关性矩阵，绘制相关图表</a:t>
            </a:r>
          </a:p>
        </p:txBody>
      </p:sp>
      <p:sp>
        <p:nvSpPr>
          <p:cNvPr id="6" name="文本框 5">
            <a:extLst>
              <a:ext uri="{FF2B5EF4-FFF2-40B4-BE49-F238E27FC236}">
                <a16:creationId xmlns:a16="http://schemas.microsoft.com/office/drawing/2014/main" id="{EDECB1D3-6767-3620-3284-6B810B02BF5A}"/>
              </a:ext>
            </a:extLst>
          </p:cNvPr>
          <p:cNvSpPr txBox="1"/>
          <p:nvPr/>
        </p:nvSpPr>
        <p:spPr>
          <a:xfrm>
            <a:off x="1633369" y="3857962"/>
            <a:ext cx="796327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a:t>
            </a:r>
            <a:r>
              <a:rPr lang="zh-CN" altLang="en-US" b="1" dirty="0"/>
              <a:t>离散型</a:t>
            </a:r>
            <a:r>
              <a:rPr lang="zh-CN" altLang="en-US" dirty="0"/>
              <a:t>字符串数据转换为多分类数据，计算每个特征与可再生能源使用量的相关性，绘制相关图表</a:t>
            </a:r>
          </a:p>
        </p:txBody>
      </p:sp>
      <p:sp>
        <p:nvSpPr>
          <p:cNvPr id="7" name="文本框 6">
            <a:extLst>
              <a:ext uri="{FF2B5EF4-FFF2-40B4-BE49-F238E27FC236}">
                <a16:creationId xmlns:a16="http://schemas.microsoft.com/office/drawing/2014/main" id="{E8B597D3-DD10-2029-BEEF-A56F432E34E6}"/>
              </a:ext>
            </a:extLst>
          </p:cNvPr>
          <p:cNvSpPr txBox="1"/>
          <p:nvPr/>
        </p:nvSpPr>
        <p:spPr>
          <a:xfrm>
            <a:off x="1633369" y="4928268"/>
            <a:ext cx="77413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增加新的特征</a:t>
            </a:r>
            <a:r>
              <a:rPr lang="en-US" altLang="zh-CN" dirty="0"/>
              <a:t>——</a:t>
            </a:r>
            <a:r>
              <a:rPr lang="zh-CN" altLang="en-US" b="1" dirty="0"/>
              <a:t>使用年数</a:t>
            </a:r>
            <a:r>
              <a:rPr lang="zh-CN" altLang="en-US" dirty="0"/>
              <a:t>（统计年</a:t>
            </a:r>
            <a:r>
              <a:rPr lang="en-US" altLang="zh-CN" dirty="0"/>
              <a:t>-</a:t>
            </a:r>
            <a:r>
              <a:rPr lang="zh-CN" altLang="en-US" dirty="0"/>
              <a:t>采用年）并加入相关性计算</a:t>
            </a:r>
          </a:p>
        </p:txBody>
      </p:sp>
    </p:spTree>
    <p:extLst>
      <p:ext uri="{BB962C8B-B14F-4D97-AF65-F5344CB8AC3E}">
        <p14:creationId xmlns:p14="http://schemas.microsoft.com/office/powerpoint/2010/main" val="138715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21BE1-6FB3-757A-A615-AF8A64B4F041}"/>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196EC2F7-E34E-D110-5C9A-D382ABF3BB85}"/>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9C073275-1AC8-022A-0942-A914221103E1}"/>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FA2D6632-24BE-EEBF-E470-ACFCBE0759BD}"/>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5C8BD78B-CC99-9648-3B3F-80812304CAA8}"/>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5562CC69-C84A-DB7B-4B47-707806E6AE32}"/>
              </a:ext>
            </a:extLst>
          </p:cNvPr>
          <p:cNvSpPr txBox="1"/>
          <p:nvPr/>
        </p:nvSpPr>
        <p:spPr>
          <a:xfrm>
            <a:off x="1533921" y="1688884"/>
            <a:ext cx="1475244" cy="400110"/>
          </a:xfrm>
          <a:prstGeom prst="rect">
            <a:avLst/>
          </a:prstGeom>
          <a:noFill/>
        </p:spPr>
        <p:txBody>
          <a:bodyPr wrap="square" rtlCol="0">
            <a:spAutoFit/>
          </a:bodyPr>
          <a:lstStyle/>
          <a:p>
            <a:r>
              <a:rPr lang="zh-CN" altLang="en-US" sz="2000" dirty="0"/>
              <a:t>相关性分析</a:t>
            </a:r>
          </a:p>
        </p:txBody>
      </p:sp>
      <p:sp>
        <p:nvSpPr>
          <p:cNvPr id="3" name="文本框 2">
            <a:extLst>
              <a:ext uri="{FF2B5EF4-FFF2-40B4-BE49-F238E27FC236}">
                <a16:creationId xmlns:a16="http://schemas.microsoft.com/office/drawing/2014/main" id="{47AE45BF-A02D-9E50-8EEE-40FCF9F05D7F}"/>
              </a:ext>
            </a:extLst>
          </p:cNvPr>
          <p:cNvSpPr txBox="1"/>
          <p:nvPr/>
        </p:nvSpPr>
        <p:spPr>
          <a:xfrm>
            <a:off x="1634001" y="2782669"/>
            <a:ext cx="8096435" cy="369332"/>
          </a:xfrm>
          <a:prstGeom prst="rect">
            <a:avLst/>
          </a:prstGeom>
          <a:noFill/>
        </p:spPr>
        <p:txBody>
          <a:bodyPr wrap="square" rtlCol="0">
            <a:spAutoFit/>
          </a:bodyPr>
          <a:lstStyle/>
          <a:p>
            <a:r>
              <a:rPr lang="zh-CN" altLang="en-US" dirty="0"/>
              <a:t>部分代码展示：</a:t>
            </a:r>
          </a:p>
        </p:txBody>
      </p:sp>
      <p:pic>
        <p:nvPicPr>
          <p:cNvPr id="12" name="图片 11">
            <a:extLst>
              <a:ext uri="{FF2B5EF4-FFF2-40B4-BE49-F238E27FC236}">
                <a16:creationId xmlns:a16="http://schemas.microsoft.com/office/drawing/2014/main" id="{468BAB7E-257D-569D-2DE4-406C803945CC}"/>
              </a:ext>
            </a:extLst>
          </p:cNvPr>
          <p:cNvPicPr>
            <a:picLocks noChangeAspect="1"/>
          </p:cNvPicPr>
          <p:nvPr/>
        </p:nvPicPr>
        <p:blipFill>
          <a:blip r:embed="rId4"/>
          <a:stretch>
            <a:fillRect/>
          </a:stretch>
        </p:blipFill>
        <p:spPr>
          <a:xfrm>
            <a:off x="1205076" y="3533357"/>
            <a:ext cx="9781847" cy="1819879"/>
          </a:xfrm>
          <a:prstGeom prst="rect">
            <a:avLst/>
          </a:prstGeom>
        </p:spPr>
      </p:pic>
    </p:spTree>
    <p:extLst>
      <p:ext uri="{BB962C8B-B14F-4D97-AF65-F5344CB8AC3E}">
        <p14:creationId xmlns:p14="http://schemas.microsoft.com/office/powerpoint/2010/main" val="144469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1185184" y="890503"/>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panose="020B0503020204020204" pitchFamily="34" charset="-122"/>
                <a:ea typeface="微软雅黑" panose="020B0503020204020204" pitchFamily="34" charset="-122"/>
              </a:rPr>
              <a:t>Contents</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8" name="稻壳儿原创设计师【幻雨工作室】_2"/>
          <p:cNvSpPr>
            <a:spLocks noChangeArrowheads="1"/>
          </p:cNvSpPr>
          <p:nvPr/>
        </p:nvSpPr>
        <p:spPr bwMode="auto">
          <a:xfrm>
            <a:off x="1193729" y="2696438"/>
            <a:ext cx="1110005" cy="1106452"/>
          </a:xfrm>
          <a:prstGeom prst="ellipse">
            <a:avLst/>
          </a:prstGeom>
          <a:solidFill>
            <a:srgbClr val="003E98"/>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1385491" y="2926499"/>
            <a:ext cx="7264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3600" dirty="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 name="稻壳儿原创设计师【幻雨工作室】_4"/>
          <p:cNvSpPr>
            <a:spLocks noChangeArrowheads="1"/>
          </p:cNvSpPr>
          <p:nvPr/>
        </p:nvSpPr>
        <p:spPr bwMode="auto">
          <a:xfrm>
            <a:off x="1185184" y="4524850"/>
            <a:ext cx="1110003" cy="1106452"/>
          </a:xfrm>
          <a:prstGeom prst="ellipse">
            <a:avLst/>
          </a:prstGeom>
          <a:solidFill>
            <a:srgbClr val="003E98"/>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latin typeface="微软雅黑" panose="020B0503020204020204" pitchFamily="34" charset="-122"/>
              <a:ea typeface="微软雅黑" panose="020B0503020204020204" pitchFamily="34" charset="-122"/>
            </a:endParaRPr>
          </a:p>
        </p:txBody>
      </p:sp>
      <p:sp>
        <p:nvSpPr>
          <p:cNvPr id="11" name="稻壳儿原创设计师【幻雨工作室】_5"/>
          <p:cNvSpPr txBox="1">
            <a:spLocks noChangeArrowheads="1"/>
          </p:cNvSpPr>
          <p:nvPr/>
        </p:nvSpPr>
        <p:spPr bwMode="auto">
          <a:xfrm>
            <a:off x="1376944" y="4754911"/>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3600" dirty="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6"/>
          <p:cNvSpPr txBox="1">
            <a:spLocks noChangeArrowheads="1"/>
          </p:cNvSpPr>
          <p:nvPr/>
        </p:nvSpPr>
        <p:spPr bwMode="auto">
          <a:xfrm>
            <a:off x="2425060" y="2978405"/>
            <a:ext cx="3571570"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3200" dirty="0">
                <a:solidFill>
                  <a:schemeClr val="accent1"/>
                </a:solidFill>
                <a:latin typeface="微软雅黑" panose="020B0503020204020204" pitchFamily="34" charset="-122"/>
                <a:ea typeface="微软雅黑" panose="020B0503020204020204" pitchFamily="34" charset="-122"/>
              </a:rPr>
              <a:t>背景陈述</a:t>
            </a:r>
          </a:p>
        </p:txBody>
      </p:sp>
      <p:sp>
        <p:nvSpPr>
          <p:cNvPr id="13" name="稻壳儿原创设计师【幻雨工作室】_7"/>
          <p:cNvSpPr txBox="1">
            <a:spLocks noChangeArrowheads="1"/>
          </p:cNvSpPr>
          <p:nvPr/>
        </p:nvSpPr>
        <p:spPr bwMode="auto">
          <a:xfrm>
            <a:off x="2425060" y="4816467"/>
            <a:ext cx="3162512"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3200" dirty="0">
                <a:solidFill>
                  <a:schemeClr val="accent1"/>
                </a:solidFill>
                <a:latin typeface="微软雅黑" panose="020B0503020204020204" pitchFamily="34" charset="-122"/>
                <a:ea typeface="微软雅黑" panose="020B0503020204020204" pitchFamily="34" charset="-122"/>
              </a:rPr>
              <a:t>数据分析与建模</a:t>
            </a:r>
          </a:p>
        </p:txBody>
      </p:sp>
      <p:sp>
        <p:nvSpPr>
          <p:cNvPr id="14" name="稻壳儿原创设计师【幻雨工作室】_8"/>
          <p:cNvSpPr>
            <a:spLocks noChangeArrowheads="1"/>
          </p:cNvSpPr>
          <p:nvPr/>
        </p:nvSpPr>
        <p:spPr bwMode="auto">
          <a:xfrm>
            <a:off x="6117956" y="2711228"/>
            <a:ext cx="1110003" cy="1106452"/>
          </a:xfrm>
          <a:prstGeom prst="ellipse">
            <a:avLst/>
          </a:prstGeom>
          <a:solidFill>
            <a:srgbClr val="003E98"/>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latin typeface="微软雅黑" panose="020B0503020204020204" pitchFamily="34" charset="-122"/>
              <a:ea typeface="微软雅黑" panose="020B0503020204020204" pitchFamily="34" charset="-122"/>
            </a:endParaRPr>
          </a:p>
        </p:txBody>
      </p:sp>
      <p:sp>
        <p:nvSpPr>
          <p:cNvPr id="15" name="稻壳儿原创设计师【幻雨工作室】_9"/>
          <p:cNvSpPr txBox="1">
            <a:spLocks noChangeArrowheads="1"/>
          </p:cNvSpPr>
          <p:nvPr/>
        </p:nvSpPr>
        <p:spPr bwMode="auto">
          <a:xfrm>
            <a:off x="6309716" y="2941289"/>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3600" dirty="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6" name="稻壳儿原创设计师【幻雨工作室】_10"/>
          <p:cNvSpPr>
            <a:spLocks noChangeArrowheads="1"/>
          </p:cNvSpPr>
          <p:nvPr/>
        </p:nvSpPr>
        <p:spPr bwMode="auto">
          <a:xfrm>
            <a:off x="6125890" y="4510061"/>
            <a:ext cx="1110003" cy="1106452"/>
          </a:xfrm>
          <a:prstGeom prst="ellipse">
            <a:avLst/>
          </a:prstGeom>
          <a:solidFill>
            <a:srgbClr val="003E98"/>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latin typeface="微软雅黑" panose="020B0503020204020204" pitchFamily="34" charset="-122"/>
              <a:ea typeface="微软雅黑" panose="020B0503020204020204" pitchFamily="34" charset="-122"/>
            </a:endParaRPr>
          </a:p>
        </p:txBody>
      </p:sp>
      <p:sp>
        <p:nvSpPr>
          <p:cNvPr id="17" name="稻壳儿原创设计师【幻雨工作室】_11"/>
          <p:cNvSpPr txBox="1">
            <a:spLocks noChangeArrowheads="1"/>
          </p:cNvSpPr>
          <p:nvPr/>
        </p:nvSpPr>
        <p:spPr bwMode="auto">
          <a:xfrm>
            <a:off x="6317651" y="4740122"/>
            <a:ext cx="7264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3600" dirty="0">
                <a:solidFill>
                  <a:schemeClr val="bg1"/>
                </a:solidFill>
                <a:latin typeface="微软雅黑" panose="020B0503020204020204" pitchFamily="34" charset="-122"/>
                <a:ea typeface="微软雅黑" panose="020B0503020204020204" pitchFamily="34" charset="-122"/>
              </a:rPr>
              <a:t>04</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8" name="稻壳儿原创设计师【幻雨工作室】_12"/>
          <p:cNvSpPr txBox="1">
            <a:spLocks noChangeArrowheads="1"/>
          </p:cNvSpPr>
          <p:nvPr/>
        </p:nvSpPr>
        <p:spPr bwMode="auto">
          <a:xfrm>
            <a:off x="7283761" y="2972066"/>
            <a:ext cx="3841284"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3200" dirty="0">
                <a:solidFill>
                  <a:schemeClr val="accent1"/>
                </a:solidFill>
                <a:latin typeface="微软雅黑" panose="020B0503020204020204" pitchFamily="34" charset="-122"/>
                <a:ea typeface="微软雅黑" panose="020B0503020204020204" pitchFamily="34" charset="-122"/>
              </a:rPr>
              <a:t>研究目标与数据介绍</a:t>
            </a:r>
          </a:p>
        </p:txBody>
      </p:sp>
      <p:sp>
        <p:nvSpPr>
          <p:cNvPr id="19" name="稻壳儿原创设计师【幻雨工作室】_13"/>
          <p:cNvSpPr txBox="1">
            <a:spLocks noChangeArrowheads="1"/>
          </p:cNvSpPr>
          <p:nvPr/>
        </p:nvSpPr>
        <p:spPr bwMode="auto">
          <a:xfrm>
            <a:off x="7283761" y="4816467"/>
            <a:ext cx="3162512"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3200" dirty="0">
                <a:solidFill>
                  <a:schemeClr val="accent1"/>
                </a:solidFill>
                <a:latin typeface="微软雅黑" panose="020B0503020204020204" pitchFamily="34" charset="-122"/>
                <a:ea typeface="微软雅黑" panose="020B0503020204020204" pitchFamily="34" charset="-122"/>
              </a:rPr>
              <a:t>结论与展望</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B0C62-B19A-03A2-20C2-1C52AA8F9867}"/>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E6146F0E-BE80-E9A5-BB3E-4F5EA2C80757}"/>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FB951E40-A394-9CD1-AF2B-167A8624EDE3}"/>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C2319029-2763-3B97-EE5A-B4354CF2723C}"/>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71864D93-0F87-5A39-661D-35435D2E899B}"/>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91C0C3EF-3448-A1C1-4352-2648898DA3D8}"/>
              </a:ext>
            </a:extLst>
          </p:cNvPr>
          <p:cNvSpPr txBox="1"/>
          <p:nvPr/>
        </p:nvSpPr>
        <p:spPr>
          <a:xfrm>
            <a:off x="1533921" y="1525846"/>
            <a:ext cx="1475244" cy="400110"/>
          </a:xfrm>
          <a:prstGeom prst="rect">
            <a:avLst/>
          </a:prstGeom>
          <a:noFill/>
        </p:spPr>
        <p:txBody>
          <a:bodyPr wrap="square" rtlCol="0">
            <a:spAutoFit/>
          </a:bodyPr>
          <a:lstStyle/>
          <a:p>
            <a:r>
              <a:rPr lang="zh-CN" altLang="en-US" sz="2000" dirty="0"/>
              <a:t>相关性分析</a:t>
            </a:r>
          </a:p>
        </p:txBody>
      </p:sp>
      <p:sp>
        <p:nvSpPr>
          <p:cNvPr id="3" name="文本框 2">
            <a:extLst>
              <a:ext uri="{FF2B5EF4-FFF2-40B4-BE49-F238E27FC236}">
                <a16:creationId xmlns:a16="http://schemas.microsoft.com/office/drawing/2014/main" id="{EA808956-6EA2-D076-0A5A-B018A55C6644}"/>
              </a:ext>
            </a:extLst>
          </p:cNvPr>
          <p:cNvSpPr txBox="1"/>
          <p:nvPr/>
        </p:nvSpPr>
        <p:spPr>
          <a:xfrm>
            <a:off x="1542434" y="3429000"/>
            <a:ext cx="3188634" cy="369332"/>
          </a:xfrm>
          <a:prstGeom prst="rect">
            <a:avLst/>
          </a:prstGeom>
          <a:noFill/>
        </p:spPr>
        <p:txBody>
          <a:bodyPr wrap="square" rtlCol="0">
            <a:spAutoFit/>
          </a:bodyPr>
          <a:lstStyle/>
          <a:p>
            <a:r>
              <a:rPr lang="zh-CN" altLang="en-US" dirty="0"/>
              <a:t>各变量之间的相关性热力图</a:t>
            </a:r>
          </a:p>
        </p:txBody>
      </p:sp>
      <p:pic>
        <p:nvPicPr>
          <p:cNvPr id="15" name="图片 14">
            <a:extLst>
              <a:ext uri="{FF2B5EF4-FFF2-40B4-BE49-F238E27FC236}">
                <a16:creationId xmlns:a16="http://schemas.microsoft.com/office/drawing/2014/main" id="{97446D63-5843-F90F-9E32-A47A6DC719C0}"/>
              </a:ext>
            </a:extLst>
          </p:cNvPr>
          <p:cNvPicPr>
            <a:picLocks noChangeAspect="1"/>
          </p:cNvPicPr>
          <p:nvPr/>
        </p:nvPicPr>
        <p:blipFill>
          <a:blip r:embed="rId4"/>
          <a:stretch>
            <a:fillRect/>
          </a:stretch>
        </p:blipFill>
        <p:spPr>
          <a:xfrm>
            <a:off x="5264458" y="911912"/>
            <a:ext cx="6211437" cy="5492622"/>
          </a:xfrm>
          <a:prstGeom prst="rect">
            <a:avLst/>
          </a:prstGeom>
        </p:spPr>
      </p:pic>
    </p:spTree>
    <p:extLst>
      <p:ext uri="{BB962C8B-B14F-4D97-AF65-F5344CB8AC3E}">
        <p14:creationId xmlns:p14="http://schemas.microsoft.com/office/powerpoint/2010/main" val="73619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9EADB-FDAC-6F23-80BF-2D55AF3D205F}"/>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52B9CD00-B357-F48C-C240-6E23573B301A}"/>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CF9BD9E9-5E2E-D082-A462-FE444BBAEC15}"/>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B05E3BDE-BDB9-F125-1684-0D604BB0D2D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DAD464FA-1672-08B1-EE61-CD4A21FD29D5}"/>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14614108-F874-AA16-0FB8-68E568EFBA6C}"/>
              </a:ext>
            </a:extLst>
          </p:cNvPr>
          <p:cNvSpPr txBox="1"/>
          <p:nvPr/>
        </p:nvSpPr>
        <p:spPr>
          <a:xfrm>
            <a:off x="1516531" y="1586682"/>
            <a:ext cx="1475244" cy="400110"/>
          </a:xfrm>
          <a:prstGeom prst="rect">
            <a:avLst/>
          </a:prstGeom>
          <a:noFill/>
        </p:spPr>
        <p:txBody>
          <a:bodyPr wrap="square" rtlCol="0">
            <a:spAutoFit/>
          </a:bodyPr>
          <a:lstStyle/>
          <a:p>
            <a:r>
              <a:rPr lang="zh-CN" altLang="en-US" sz="2000" dirty="0"/>
              <a:t>相关性分析</a:t>
            </a:r>
          </a:p>
        </p:txBody>
      </p:sp>
      <p:pic>
        <p:nvPicPr>
          <p:cNvPr id="13" name="图片 12">
            <a:extLst>
              <a:ext uri="{FF2B5EF4-FFF2-40B4-BE49-F238E27FC236}">
                <a16:creationId xmlns:a16="http://schemas.microsoft.com/office/drawing/2014/main" id="{4CA42CB5-E615-7136-3856-DFECCF22B4F0}"/>
              </a:ext>
            </a:extLst>
          </p:cNvPr>
          <p:cNvPicPr>
            <a:picLocks noChangeAspect="1"/>
          </p:cNvPicPr>
          <p:nvPr/>
        </p:nvPicPr>
        <p:blipFill>
          <a:blip r:embed="rId4"/>
          <a:stretch>
            <a:fillRect/>
          </a:stretch>
        </p:blipFill>
        <p:spPr>
          <a:xfrm>
            <a:off x="4731798" y="1439490"/>
            <a:ext cx="6757664" cy="4768132"/>
          </a:xfrm>
          <a:prstGeom prst="rect">
            <a:avLst/>
          </a:prstGeom>
        </p:spPr>
      </p:pic>
      <p:sp>
        <p:nvSpPr>
          <p:cNvPr id="14" name="文本框 13">
            <a:extLst>
              <a:ext uri="{FF2B5EF4-FFF2-40B4-BE49-F238E27FC236}">
                <a16:creationId xmlns:a16="http://schemas.microsoft.com/office/drawing/2014/main" id="{3D628CB6-5F87-2210-E0D0-BB636D71D855}"/>
              </a:ext>
            </a:extLst>
          </p:cNvPr>
          <p:cNvSpPr txBox="1"/>
          <p:nvPr/>
        </p:nvSpPr>
        <p:spPr>
          <a:xfrm>
            <a:off x="1634001" y="3341988"/>
            <a:ext cx="2431279" cy="646331"/>
          </a:xfrm>
          <a:prstGeom prst="rect">
            <a:avLst/>
          </a:prstGeom>
          <a:noFill/>
        </p:spPr>
        <p:txBody>
          <a:bodyPr wrap="square" rtlCol="0">
            <a:spAutoFit/>
          </a:bodyPr>
          <a:lstStyle/>
          <a:p>
            <a:r>
              <a:rPr lang="zh-CN" altLang="en-US" dirty="0"/>
              <a:t>可再生能源能源使用</a:t>
            </a:r>
            <a:r>
              <a:rPr lang="en-US" altLang="zh-CN" dirty="0"/>
              <a:t>-</a:t>
            </a:r>
            <a:r>
              <a:rPr lang="zh-CN" altLang="en-US" b="1" dirty="0"/>
              <a:t>家庭规模</a:t>
            </a:r>
            <a:r>
              <a:rPr lang="zh-CN" altLang="en-US" dirty="0"/>
              <a:t>散点图</a:t>
            </a:r>
          </a:p>
        </p:txBody>
      </p:sp>
    </p:spTree>
    <p:extLst>
      <p:ext uri="{BB962C8B-B14F-4D97-AF65-F5344CB8AC3E}">
        <p14:creationId xmlns:p14="http://schemas.microsoft.com/office/powerpoint/2010/main" val="409536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F8E5-7F20-CFF7-54B5-1A5541D5B654}"/>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65FBFA15-0A1F-E8C5-CE76-9A965B7F200B}"/>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E6512B06-DF0C-8377-D37A-13531888BA39}"/>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863DF99D-FC3F-3742-D8FD-DB13C03B6EBF}"/>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BD73A573-8374-FE8D-5BD7-A0898687503D}"/>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79B55FD7-FFA5-C23E-7630-654649710264}"/>
              </a:ext>
            </a:extLst>
          </p:cNvPr>
          <p:cNvSpPr txBox="1"/>
          <p:nvPr/>
        </p:nvSpPr>
        <p:spPr>
          <a:xfrm>
            <a:off x="1533921" y="1586682"/>
            <a:ext cx="1475244" cy="400110"/>
          </a:xfrm>
          <a:prstGeom prst="rect">
            <a:avLst/>
          </a:prstGeom>
          <a:noFill/>
        </p:spPr>
        <p:txBody>
          <a:bodyPr wrap="square" rtlCol="0">
            <a:spAutoFit/>
          </a:bodyPr>
          <a:lstStyle/>
          <a:p>
            <a:r>
              <a:rPr lang="zh-CN" altLang="en-US" sz="2000" dirty="0"/>
              <a:t>相关性分析</a:t>
            </a:r>
          </a:p>
        </p:txBody>
      </p:sp>
      <p:pic>
        <p:nvPicPr>
          <p:cNvPr id="6" name="图片 5">
            <a:extLst>
              <a:ext uri="{FF2B5EF4-FFF2-40B4-BE49-F238E27FC236}">
                <a16:creationId xmlns:a16="http://schemas.microsoft.com/office/drawing/2014/main" id="{CC6B1FF2-AB43-09FD-EC5E-51284ACE6C3D}"/>
              </a:ext>
            </a:extLst>
          </p:cNvPr>
          <p:cNvPicPr>
            <a:picLocks noChangeAspect="1"/>
          </p:cNvPicPr>
          <p:nvPr/>
        </p:nvPicPr>
        <p:blipFill>
          <a:blip r:embed="rId4"/>
          <a:stretch>
            <a:fillRect/>
          </a:stretch>
        </p:blipFill>
        <p:spPr>
          <a:xfrm>
            <a:off x="5113537" y="1786737"/>
            <a:ext cx="6225004" cy="4392293"/>
          </a:xfrm>
          <a:prstGeom prst="rect">
            <a:avLst/>
          </a:prstGeom>
        </p:spPr>
      </p:pic>
      <p:sp>
        <p:nvSpPr>
          <p:cNvPr id="7" name="文本框 6">
            <a:extLst>
              <a:ext uri="{FF2B5EF4-FFF2-40B4-BE49-F238E27FC236}">
                <a16:creationId xmlns:a16="http://schemas.microsoft.com/office/drawing/2014/main" id="{10918D5D-3D5D-B4FC-DD8B-32EF49CECCAC}"/>
              </a:ext>
            </a:extLst>
          </p:cNvPr>
          <p:cNvSpPr txBox="1"/>
          <p:nvPr/>
        </p:nvSpPr>
        <p:spPr>
          <a:xfrm>
            <a:off x="1516531" y="3199945"/>
            <a:ext cx="2431279" cy="646331"/>
          </a:xfrm>
          <a:prstGeom prst="rect">
            <a:avLst/>
          </a:prstGeom>
          <a:noFill/>
        </p:spPr>
        <p:txBody>
          <a:bodyPr wrap="square" rtlCol="0">
            <a:spAutoFit/>
          </a:bodyPr>
          <a:lstStyle/>
          <a:p>
            <a:r>
              <a:rPr lang="zh-CN" altLang="en-US" dirty="0"/>
              <a:t>可再生能源能源使用</a:t>
            </a:r>
            <a:r>
              <a:rPr lang="en-US" altLang="zh-CN" dirty="0"/>
              <a:t>-</a:t>
            </a:r>
            <a:r>
              <a:rPr lang="zh-CN" altLang="en-US" b="1" dirty="0"/>
              <a:t>采用年限</a:t>
            </a:r>
            <a:r>
              <a:rPr lang="zh-CN" altLang="en-US" dirty="0"/>
              <a:t>散点图</a:t>
            </a:r>
          </a:p>
        </p:txBody>
      </p:sp>
    </p:spTree>
    <p:extLst>
      <p:ext uri="{BB962C8B-B14F-4D97-AF65-F5344CB8AC3E}">
        <p14:creationId xmlns:p14="http://schemas.microsoft.com/office/powerpoint/2010/main" val="2728298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C5B2-71FF-BBE3-26BA-33F765F717E8}"/>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F4F3B113-C348-B7E1-AC09-D6A3E1941739}"/>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3A6C67D1-9FCC-4CF7-C60F-2EE5C1CCCB83}"/>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39517489-F77C-853C-0742-9D91ACFA4629}"/>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EDB520D8-7811-63BB-7024-1BA1AB4B2E9A}"/>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D5C64C1F-63BE-8ECF-FBA9-1B4D7DB94E03}"/>
              </a:ext>
            </a:extLst>
          </p:cNvPr>
          <p:cNvSpPr txBox="1"/>
          <p:nvPr/>
        </p:nvSpPr>
        <p:spPr>
          <a:xfrm>
            <a:off x="1533921" y="1586682"/>
            <a:ext cx="1475244" cy="400110"/>
          </a:xfrm>
          <a:prstGeom prst="rect">
            <a:avLst/>
          </a:prstGeom>
          <a:noFill/>
        </p:spPr>
        <p:txBody>
          <a:bodyPr wrap="square" rtlCol="0">
            <a:spAutoFit/>
          </a:bodyPr>
          <a:lstStyle/>
          <a:p>
            <a:r>
              <a:rPr lang="zh-CN" altLang="en-US" sz="2000" dirty="0"/>
              <a:t>相关性分析</a:t>
            </a:r>
          </a:p>
        </p:txBody>
      </p:sp>
      <p:sp>
        <p:nvSpPr>
          <p:cNvPr id="7" name="文本框 6">
            <a:extLst>
              <a:ext uri="{FF2B5EF4-FFF2-40B4-BE49-F238E27FC236}">
                <a16:creationId xmlns:a16="http://schemas.microsoft.com/office/drawing/2014/main" id="{58AE8775-7F32-FC50-ED4D-04DB79F008B2}"/>
              </a:ext>
            </a:extLst>
          </p:cNvPr>
          <p:cNvSpPr txBox="1"/>
          <p:nvPr/>
        </p:nvSpPr>
        <p:spPr>
          <a:xfrm>
            <a:off x="1516531" y="3199945"/>
            <a:ext cx="2431279" cy="646331"/>
          </a:xfrm>
          <a:prstGeom prst="rect">
            <a:avLst/>
          </a:prstGeom>
          <a:noFill/>
        </p:spPr>
        <p:txBody>
          <a:bodyPr wrap="square" rtlCol="0">
            <a:spAutoFit/>
          </a:bodyPr>
          <a:lstStyle/>
          <a:p>
            <a:r>
              <a:rPr lang="zh-CN" altLang="en-US" dirty="0"/>
              <a:t>可再生能源能源使用</a:t>
            </a:r>
            <a:r>
              <a:rPr lang="en-US" altLang="zh-CN" dirty="0"/>
              <a:t>-</a:t>
            </a:r>
            <a:r>
              <a:rPr lang="zh-CN" altLang="en-US" b="1" dirty="0"/>
              <a:t>收入水平</a:t>
            </a:r>
            <a:r>
              <a:rPr lang="zh-CN" altLang="en-US" dirty="0"/>
              <a:t>箱型图</a:t>
            </a:r>
          </a:p>
        </p:txBody>
      </p:sp>
      <p:pic>
        <p:nvPicPr>
          <p:cNvPr id="4" name="图片 3">
            <a:extLst>
              <a:ext uri="{FF2B5EF4-FFF2-40B4-BE49-F238E27FC236}">
                <a16:creationId xmlns:a16="http://schemas.microsoft.com/office/drawing/2014/main" id="{E99A7DC9-F24F-F49E-AD4E-884C32AAC325}"/>
              </a:ext>
            </a:extLst>
          </p:cNvPr>
          <p:cNvPicPr>
            <a:picLocks noChangeAspect="1"/>
          </p:cNvPicPr>
          <p:nvPr/>
        </p:nvPicPr>
        <p:blipFill>
          <a:blip r:embed="rId4"/>
          <a:stretch>
            <a:fillRect/>
          </a:stretch>
        </p:blipFill>
        <p:spPr>
          <a:xfrm>
            <a:off x="5157926" y="1715340"/>
            <a:ext cx="6460538" cy="4558484"/>
          </a:xfrm>
          <a:prstGeom prst="rect">
            <a:avLst/>
          </a:prstGeom>
        </p:spPr>
      </p:pic>
    </p:spTree>
    <p:extLst>
      <p:ext uri="{BB962C8B-B14F-4D97-AF65-F5344CB8AC3E}">
        <p14:creationId xmlns:p14="http://schemas.microsoft.com/office/powerpoint/2010/main" val="269904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643E-7B0A-F701-4F96-9EF18CE17DFF}"/>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5D38ACD1-338C-01BA-8E2F-A1678F814B44}"/>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676DA6BE-A840-A129-26D9-AE5151B147A8}"/>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98795DD7-FAD3-67D0-1792-29100BD2862D}"/>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稻壳儿原创设计师【幻雨工作室】_3">
            <a:extLst>
              <a:ext uri="{FF2B5EF4-FFF2-40B4-BE49-F238E27FC236}">
                <a16:creationId xmlns:a16="http://schemas.microsoft.com/office/drawing/2014/main" id="{613854D4-1152-3526-6F4F-8AA2A1C94F28}"/>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sp>
        <p:nvSpPr>
          <p:cNvPr id="5" name="文本框 4">
            <a:extLst>
              <a:ext uri="{FF2B5EF4-FFF2-40B4-BE49-F238E27FC236}">
                <a16:creationId xmlns:a16="http://schemas.microsoft.com/office/drawing/2014/main" id="{84F47353-96AE-FAA3-A249-3215471AA106}"/>
              </a:ext>
            </a:extLst>
          </p:cNvPr>
          <p:cNvSpPr txBox="1"/>
          <p:nvPr/>
        </p:nvSpPr>
        <p:spPr>
          <a:xfrm>
            <a:off x="1533921" y="1586682"/>
            <a:ext cx="1475244" cy="400110"/>
          </a:xfrm>
          <a:prstGeom prst="rect">
            <a:avLst/>
          </a:prstGeom>
          <a:noFill/>
        </p:spPr>
        <p:txBody>
          <a:bodyPr wrap="square" rtlCol="0">
            <a:spAutoFit/>
          </a:bodyPr>
          <a:lstStyle/>
          <a:p>
            <a:r>
              <a:rPr lang="zh-CN" altLang="en-US" sz="2000" dirty="0"/>
              <a:t>相关性分析</a:t>
            </a:r>
          </a:p>
        </p:txBody>
      </p:sp>
      <p:pic>
        <p:nvPicPr>
          <p:cNvPr id="4" name="图片 3">
            <a:extLst>
              <a:ext uri="{FF2B5EF4-FFF2-40B4-BE49-F238E27FC236}">
                <a16:creationId xmlns:a16="http://schemas.microsoft.com/office/drawing/2014/main" id="{DCBDCF53-ED9C-1E39-360C-F56D44F639FA}"/>
              </a:ext>
            </a:extLst>
          </p:cNvPr>
          <p:cNvPicPr>
            <a:picLocks noChangeAspect="1"/>
          </p:cNvPicPr>
          <p:nvPr/>
        </p:nvPicPr>
        <p:blipFill>
          <a:blip r:embed="rId4"/>
          <a:stretch>
            <a:fillRect/>
          </a:stretch>
        </p:blipFill>
        <p:spPr>
          <a:xfrm>
            <a:off x="1233997" y="3505403"/>
            <a:ext cx="9850237" cy="1203136"/>
          </a:xfrm>
          <a:prstGeom prst="rect">
            <a:avLst/>
          </a:prstGeom>
        </p:spPr>
      </p:pic>
      <p:sp>
        <p:nvSpPr>
          <p:cNvPr id="8" name="文本框 7">
            <a:extLst>
              <a:ext uri="{FF2B5EF4-FFF2-40B4-BE49-F238E27FC236}">
                <a16:creationId xmlns:a16="http://schemas.microsoft.com/office/drawing/2014/main" id="{A776E59D-E6E3-3B8E-F575-10641FBF7193}"/>
              </a:ext>
            </a:extLst>
          </p:cNvPr>
          <p:cNvSpPr txBox="1"/>
          <p:nvPr/>
        </p:nvSpPr>
        <p:spPr>
          <a:xfrm>
            <a:off x="1260265" y="2623474"/>
            <a:ext cx="5308337" cy="369332"/>
          </a:xfrm>
          <a:prstGeom prst="rect">
            <a:avLst/>
          </a:prstGeom>
          <a:noFill/>
        </p:spPr>
        <p:txBody>
          <a:bodyPr wrap="square" rtlCol="0">
            <a:spAutoFit/>
          </a:bodyPr>
          <a:lstStyle/>
          <a:p>
            <a:r>
              <a:rPr lang="zh-CN" altLang="en-US" dirty="0"/>
              <a:t>相关性矩阵：</a:t>
            </a:r>
          </a:p>
        </p:txBody>
      </p:sp>
    </p:spTree>
    <p:extLst>
      <p:ext uri="{BB962C8B-B14F-4D97-AF65-F5344CB8AC3E}">
        <p14:creationId xmlns:p14="http://schemas.microsoft.com/office/powerpoint/2010/main" val="1803281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55" name="图片 54"/>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文本框 1">
            <a:extLst>
              <a:ext uri="{FF2B5EF4-FFF2-40B4-BE49-F238E27FC236}">
                <a16:creationId xmlns:a16="http://schemas.microsoft.com/office/drawing/2014/main" id="{80BAA74A-5E9D-C0AB-9178-D229879F7C34}"/>
              </a:ext>
            </a:extLst>
          </p:cNvPr>
          <p:cNvSpPr txBox="1"/>
          <p:nvPr/>
        </p:nvSpPr>
        <p:spPr>
          <a:xfrm>
            <a:off x="1516531" y="1586682"/>
            <a:ext cx="5282213" cy="369332"/>
          </a:xfrm>
          <a:prstGeom prst="rect">
            <a:avLst/>
          </a:prstGeom>
          <a:noFill/>
        </p:spPr>
        <p:txBody>
          <a:bodyPr wrap="square" rtlCol="0">
            <a:spAutoFit/>
          </a:bodyPr>
          <a:lstStyle/>
          <a:p>
            <a:r>
              <a:rPr lang="zh-CN" altLang="en-US" dirty="0"/>
              <a:t>建模分析</a:t>
            </a:r>
            <a:r>
              <a:rPr lang="en-US" altLang="zh-CN" dirty="0"/>
              <a:t>——</a:t>
            </a:r>
            <a:r>
              <a:rPr lang="zh-CN" altLang="en-US" dirty="0"/>
              <a:t>随机森林回归模型（多变量）</a:t>
            </a:r>
          </a:p>
        </p:txBody>
      </p:sp>
      <p:sp>
        <p:nvSpPr>
          <p:cNvPr id="3" name="文本框 2">
            <a:extLst>
              <a:ext uri="{FF2B5EF4-FFF2-40B4-BE49-F238E27FC236}">
                <a16:creationId xmlns:a16="http://schemas.microsoft.com/office/drawing/2014/main" id="{C41A5A8B-0558-9E99-6D11-AC765537BE90}"/>
              </a:ext>
            </a:extLst>
          </p:cNvPr>
          <p:cNvSpPr txBox="1"/>
          <p:nvPr/>
        </p:nvSpPr>
        <p:spPr>
          <a:xfrm>
            <a:off x="1606480" y="2233023"/>
            <a:ext cx="8175824" cy="3831818"/>
          </a:xfrm>
          <a:prstGeom prst="rect">
            <a:avLst/>
          </a:prstGeom>
          <a:noFill/>
        </p:spPr>
        <p:txBody>
          <a:bodyPr wrap="square" rtlCol="0">
            <a:spAutoFit/>
          </a:bodyPr>
          <a:lstStyle/>
          <a:p>
            <a:pPr>
              <a:lnSpc>
                <a:spcPct val="150000"/>
              </a:lnSpc>
            </a:pPr>
            <a:r>
              <a:rPr lang="en-US" altLang="zh-CN" dirty="0"/>
              <a:t>1</a:t>
            </a:r>
            <a:r>
              <a:rPr lang="zh-CN" altLang="en-US" dirty="0"/>
              <a:t>、划分特征和目标值：</a:t>
            </a:r>
            <a:endParaRPr lang="en-US" altLang="zh-CN" dirty="0"/>
          </a:p>
          <a:p>
            <a:pPr marL="285750" indent="-285750">
              <a:lnSpc>
                <a:spcPct val="150000"/>
              </a:lnSpc>
              <a:buFont typeface="Arial" panose="020B0604020202020204" pitchFamily="34" charset="0"/>
              <a:buChar char="•"/>
            </a:pPr>
            <a:r>
              <a:rPr lang="zh-CN" altLang="en-US" dirty="0"/>
              <a:t>特征：家庭规模、节省金额、采用年限、是否补贴、收入水平、地区</a:t>
            </a:r>
            <a:endParaRPr lang="en-US" altLang="zh-CN" dirty="0"/>
          </a:p>
          <a:p>
            <a:pPr marL="285750" indent="-285750">
              <a:lnSpc>
                <a:spcPct val="150000"/>
              </a:lnSpc>
              <a:buFont typeface="Arial" panose="020B0604020202020204" pitchFamily="34" charset="0"/>
              <a:buChar char="•"/>
            </a:pPr>
            <a:r>
              <a:rPr lang="zh-CN" altLang="en-US" dirty="0"/>
              <a:t>目标值：月可再生能源使用量</a:t>
            </a:r>
            <a:endParaRPr lang="en-US" altLang="zh-CN" dirty="0"/>
          </a:p>
          <a:p>
            <a:endParaRPr lang="en-US" altLang="zh-CN" dirty="0"/>
          </a:p>
          <a:p>
            <a:endParaRPr lang="en-US" altLang="zh-CN" dirty="0"/>
          </a:p>
          <a:p>
            <a:r>
              <a:rPr lang="en-US" altLang="zh-CN" dirty="0"/>
              <a:t>2</a:t>
            </a:r>
            <a:r>
              <a:rPr lang="zh-CN" altLang="en-US" dirty="0"/>
              <a:t>、划分训练集和测试集：随机划分，比例</a:t>
            </a:r>
            <a:r>
              <a:rPr lang="en-US" altLang="zh-CN" dirty="0"/>
              <a:t>8</a:t>
            </a:r>
            <a:r>
              <a:rPr lang="zh-CN" altLang="en-US" dirty="0"/>
              <a:t>：</a:t>
            </a:r>
            <a:r>
              <a:rPr lang="en-US" altLang="zh-CN" dirty="0"/>
              <a:t>2</a:t>
            </a:r>
          </a:p>
          <a:p>
            <a:endParaRPr lang="en-US" altLang="zh-CN" dirty="0"/>
          </a:p>
          <a:p>
            <a:endParaRPr lang="en-US" altLang="zh-CN" dirty="0"/>
          </a:p>
          <a:p>
            <a:r>
              <a:rPr lang="en-US" altLang="zh-CN" dirty="0"/>
              <a:t>3</a:t>
            </a:r>
            <a:r>
              <a:rPr lang="zh-CN" altLang="en-US" dirty="0"/>
              <a:t>、模型评估</a:t>
            </a:r>
            <a:endParaRPr lang="en-US" altLang="zh-CN" dirty="0"/>
          </a:p>
          <a:p>
            <a:endParaRPr lang="en-US" altLang="zh-CN" dirty="0"/>
          </a:p>
          <a:p>
            <a:endParaRPr lang="en-US" altLang="zh-CN" dirty="0"/>
          </a:p>
          <a:p>
            <a:r>
              <a:rPr lang="en-US" altLang="zh-CN" dirty="0"/>
              <a:t>4</a:t>
            </a:r>
            <a:r>
              <a:rPr lang="zh-CN" altLang="en-US" dirty="0"/>
              <a:t>、交叉验证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15321-2B91-1310-1ADA-BA65F83EF008}"/>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E02D48B7-6730-1BAE-B90B-06377062AC75}"/>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99E771B2-879A-6100-3FE8-23FF0933BDB0}"/>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a:extLst>
              <a:ext uri="{FF2B5EF4-FFF2-40B4-BE49-F238E27FC236}">
                <a16:creationId xmlns:a16="http://schemas.microsoft.com/office/drawing/2014/main" id="{82F34971-1589-CFB3-A7CA-CE8A57E452FC}"/>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55" name="图片 54">
            <a:extLst>
              <a:ext uri="{FF2B5EF4-FFF2-40B4-BE49-F238E27FC236}">
                <a16:creationId xmlns:a16="http://schemas.microsoft.com/office/drawing/2014/main" id="{ACA8F967-2401-BF45-1A0E-23ADA371BF97}"/>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文本框 1">
            <a:extLst>
              <a:ext uri="{FF2B5EF4-FFF2-40B4-BE49-F238E27FC236}">
                <a16:creationId xmlns:a16="http://schemas.microsoft.com/office/drawing/2014/main" id="{C6792BAB-A10F-AAE1-66E5-4E97FB59604C}"/>
              </a:ext>
            </a:extLst>
          </p:cNvPr>
          <p:cNvSpPr txBox="1"/>
          <p:nvPr/>
        </p:nvSpPr>
        <p:spPr>
          <a:xfrm>
            <a:off x="1516531" y="1586682"/>
            <a:ext cx="5282213" cy="369332"/>
          </a:xfrm>
          <a:prstGeom prst="rect">
            <a:avLst/>
          </a:prstGeom>
          <a:noFill/>
        </p:spPr>
        <p:txBody>
          <a:bodyPr wrap="square" rtlCol="0">
            <a:spAutoFit/>
          </a:bodyPr>
          <a:lstStyle/>
          <a:p>
            <a:r>
              <a:rPr lang="zh-CN" altLang="en-US" dirty="0"/>
              <a:t>建模分析</a:t>
            </a:r>
            <a:r>
              <a:rPr lang="en-US" altLang="zh-CN" dirty="0"/>
              <a:t>——</a:t>
            </a:r>
            <a:r>
              <a:rPr lang="zh-CN" altLang="en-US" dirty="0"/>
              <a:t>随机森林回归模型（多变量）</a:t>
            </a:r>
          </a:p>
        </p:txBody>
      </p:sp>
      <p:pic>
        <p:nvPicPr>
          <p:cNvPr id="4" name="图片 3">
            <a:extLst>
              <a:ext uri="{FF2B5EF4-FFF2-40B4-BE49-F238E27FC236}">
                <a16:creationId xmlns:a16="http://schemas.microsoft.com/office/drawing/2014/main" id="{607F908C-FFE7-4400-561F-255938C27994}"/>
              </a:ext>
            </a:extLst>
          </p:cNvPr>
          <p:cNvPicPr>
            <a:picLocks noChangeAspect="1"/>
          </p:cNvPicPr>
          <p:nvPr/>
        </p:nvPicPr>
        <p:blipFill>
          <a:blip r:embed="rId4"/>
          <a:stretch>
            <a:fillRect/>
          </a:stretch>
        </p:blipFill>
        <p:spPr>
          <a:xfrm>
            <a:off x="5578984" y="2103206"/>
            <a:ext cx="5888560" cy="4154902"/>
          </a:xfrm>
          <a:prstGeom prst="rect">
            <a:avLst/>
          </a:prstGeom>
        </p:spPr>
      </p:pic>
      <p:sp>
        <p:nvSpPr>
          <p:cNvPr id="5" name="文本框 4">
            <a:extLst>
              <a:ext uri="{FF2B5EF4-FFF2-40B4-BE49-F238E27FC236}">
                <a16:creationId xmlns:a16="http://schemas.microsoft.com/office/drawing/2014/main" id="{86A21013-BE6B-CAEB-920A-F2D866F7B32F}"/>
              </a:ext>
            </a:extLst>
          </p:cNvPr>
          <p:cNvSpPr txBox="1"/>
          <p:nvPr/>
        </p:nvSpPr>
        <p:spPr>
          <a:xfrm>
            <a:off x="1516531" y="3336239"/>
            <a:ext cx="3428331" cy="369332"/>
          </a:xfrm>
          <a:prstGeom prst="rect">
            <a:avLst/>
          </a:prstGeom>
          <a:noFill/>
        </p:spPr>
        <p:txBody>
          <a:bodyPr wrap="square" rtlCol="0">
            <a:spAutoFit/>
          </a:bodyPr>
          <a:lstStyle/>
          <a:p>
            <a:r>
              <a:rPr lang="zh-CN" altLang="en-US" dirty="0"/>
              <a:t>特征重要性比较：</a:t>
            </a:r>
          </a:p>
        </p:txBody>
      </p:sp>
    </p:spTree>
    <p:extLst>
      <p:ext uri="{BB962C8B-B14F-4D97-AF65-F5344CB8AC3E}">
        <p14:creationId xmlns:p14="http://schemas.microsoft.com/office/powerpoint/2010/main" val="411731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008C5-5145-D0B4-8EDF-868D0D315628}"/>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DD6E58E2-FA4F-56BD-74DF-3C193DFD45C4}"/>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2A1F8E45-88D9-1E4E-765D-F28BE33A3FB4}"/>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a:extLst>
              <a:ext uri="{FF2B5EF4-FFF2-40B4-BE49-F238E27FC236}">
                <a16:creationId xmlns:a16="http://schemas.microsoft.com/office/drawing/2014/main" id="{93EABB1C-E70E-2D86-657F-F4ECDEEB6288}"/>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55" name="图片 54">
            <a:extLst>
              <a:ext uri="{FF2B5EF4-FFF2-40B4-BE49-F238E27FC236}">
                <a16:creationId xmlns:a16="http://schemas.microsoft.com/office/drawing/2014/main" id="{E02184CD-1A6D-5076-ED2A-B952AC076E3B}"/>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文本框 1">
            <a:extLst>
              <a:ext uri="{FF2B5EF4-FFF2-40B4-BE49-F238E27FC236}">
                <a16:creationId xmlns:a16="http://schemas.microsoft.com/office/drawing/2014/main" id="{38CE94F9-09BF-B7A4-926A-D1B5FB51F205}"/>
              </a:ext>
            </a:extLst>
          </p:cNvPr>
          <p:cNvSpPr txBox="1"/>
          <p:nvPr/>
        </p:nvSpPr>
        <p:spPr>
          <a:xfrm>
            <a:off x="1516531" y="1586682"/>
            <a:ext cx="5282213" cy="369332"/>
          </a:xfrm>
          <a:prstGeom prst="rect">
            <a:avLst/>
          </a:prstGeom>
          <a:noFill/>
        </p:spPr>
        <p:txBody>
          <a:bodyPr wrap="square" rtlCol="0">
            <a:spAutoFit/>
          </a:bodyPr>
          <a:lstStyle/>
          <a:p>
            <a:r>
              <a:rPr lang="zh-CN" altLang="en-US" dirty="0"/>
              <a:t>建模分析</a:t>
            </a:r>
            <a:r>
              <a:rPr lang="en-US" altLang="zh-CN" dirty="0"/>
              <a:t>——</a:t>
            </a:r>
            <a:r>
              <a:rPr lang="zh-CN" altLang="en-US" dirty="0"/>
              <a:t>随机森林回归模型（多变量）</a:t>
            </a:r>
          </a:p>
        </p:txBody>
      </p:sp>
      <p:pic>
        <p:nvPicPr>
          <p:cNvPr id="4" name="图片 3">
            <a:extLst>
              <a:ext uri="{FF2B5EF4-FFF2-40B4-BE49-F238E27FC236}">
                <a16:creationId xmlns:a16="http://schemas.microsoft.com/office/drawing/2014/main" id="{BD005280-0EBB-90CC-68F7-2215955B53B5}"/>
              </a:ext>
            </a:extLst>
          </p:cNvPr>
          <p:cNvPicPr>
            <a:picLocks noChangeAspect="1"/>
          </p:cNvPicPr>
          <p:nvPr/>
        </p:nvPicPr>
        <p:blipFill>
          <a:blip r:embed="rId4"/>
          <a:stretch>
            <a:fillRect/>
          </a:stretch>
        </p:blipFill>
        <p:spPr>
          <a:xfrm>
            <a:off x="5378761" y="2218844"/>
            <a:ext cx="6035515" cy="4258592"/>
          </a:xfrm>
          <a:prstGeom prst="rect">
            <a:avLst/>
          </a:prstGeom>
        </p:spPr>
      </p:pic>
      <p:sp>
        <p:nvSpPr>
          <p:cNvPr id="5" name="文本框 4">
            <a:extLst>
              <a:ext uri="{FF2B5EF4-FFF2-40B4-BE49-F238E27FC236}">
                <a16:creationId xmlns:a16="http://schemas.microsoft.com/office/drawing/2014/main" id="{3158A14B-E300-EA20-1894-6C41EF30A29B}"/>
              </a:ext>
            </a:extLst>
          </p:cNvPr>
          <p:cNvSpPr txBox="1"/>
          <p:nvPr/>
        </p:nvSpPr>
        <p:spPr>
          <a:xfrm>
            <a:off x="1374123" y="3130490"/>
            <a:ext cx="3844840" cy="923330"/>
          </a:xfrm>
          <a:prstGeom prst="rect">
            <a:avLst/>
          </a:prstGeom>
          <a:noFill/>
        </p:spPr>
        <p:txBody>
          <a:bodyPr wrap="square" rtlCol="0">
            <a:spAutoFit/>
          </a:bodyPr>
          <a:lstStyle/>
          <a:p>
            <a:r>
              <a:rPr lang="zh-CN" altLang="en-US" dirty="0"/>
              <a:t>残差分析：</a:t>
            </a:r>
            <a:endParaRPr lang="en-US" altLang="zh-CN" dirty="0"/>
          </a:p>
          <a:p>
            <a:endParaRPr lang="en-US" altLang="zh-CN" dirty="0"/>
          </a:p>
          <a:p>
            <a:r>
              <a:rPr lang="zh-CN" altLang="en-US" dirty="0"/>
              <a:t>残差定义为测试集的实际值</a:t>
            </a:r>
            <a:r>
              <a:rPr lang="en-US" altLang="zh-CN" dirty="0"/>
              <a:t>-</a:t>
            </a:r>
            <a:r>
              <a:rPr lang="zh-CN" altLang="en-US" dirty="0"/>
              <a:t>预测值</a:t>
            </a:r>
          </a:p>
        </p:txBody>
      </p:sp>
    </p:spTree>
    <p:extLst>
      <p:ext uri="{BB962C8B-B14F-4D97-AF65-F5344CB8AC3E}">
        <p14:creationId xmlns:p14="http://schemas.microsoft.com/office/powerpoint/2010/main" val="278850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ECF1-8EEB-B134-ED0C-5A50AA96380B}"/>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0431823E-9301-2E86-D3D9-FB7C65F9588B}"/>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31895DA0-C5DA-485E-DCDE-65EADADF5678}"/>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a:extLst>
              <a:ext uri="{FF2B5EF4-FFF2-40B4-BE49-F238E27FC236}">
                <a16:creationId xmlns:a16="http://schemas.microsoft.com/office/drawing/2014/main" id="{56BC4ACB-9E72-A379-5578-AEC939DA67A8}"/>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55" name="图片 54">
            <a:extLst>
              <a:ext uri="{FF2B5EF4-FFF2-40B4-BE49-F238E27FC236}">
                <a16:creationId xmlns:a16="http://schemas.microsoft.com/office/drawing/2014/main" id="{6205637D-1E79-DB71-4B7C-E74560C16EA2}"/>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文本框 1">
            <a:extLst>
              <a:ext uri="{FF2B5EF4-FFF2-40B4-BE49-F238E27FC236}">
                <a16:creationId xmlns:a16="http://schemas.microsoft.com/office/drawing/2014/main" id="{44E8D3A3-19ED-A532-0689-3BD1B4B99C21}"/>
              </a:ext>
            </a:extLst>
          </p:cNvPr>
          <p:cNvSpPr txBox="1"/>
          <p:nvPr/>
        </p:nvSpPr>
        <p:spPr>
          <a:xfrm>
            <a:off x="1516531" y="1586682"/>
            <a:ext cx="5282213" cy="369332"/>
          </a:xfrm>
          <a:prstGeom prst="rect">
            <a:avLst/>
          </a:prstGeom>
          <a:noFill/>
        </p:spPr>
        <p:txBody>
          <a:bodyPr wrap="square" rtlCol="0">
            <a:spAutoFit/>
          </a:bodyPr>
          <a:lstStyle/>
          <a:p>
            <a:r>
              <a:rPr lang="zh-CN" altLang="en-US" dirty="0"/>
              <a:t>建模分析</a:t>
            </a:r>
            <a:r>
              <a:rPr lang="en-US" altLang="zh-CN" dirty="0"/>
              <a:t>——</a:t>
            </a:r>
            <a:r>
              <a:rPr lang="zh-CN" altLang="en-US" dirty="0"/>
              <a:t>随机森林回归模型（多变量）</a:t>
            </a:r>
          </a:p>
        </p:txBody>
      </p:sp>
      <p:pic>
        <p:nvPicPr>
          <p:cNvPr id="4" name="图片 3">
            <a:extLst>
              <a:ext uri="{FF2B5EF4-FFF2-40B4-BE49-F238E27FC236}">
                <a16:creationId xmlns:a16="http://schemas.microsoft.com/office/drawing/2014/main" id="{EA04C8C1-AE15-2DD9-A2FA-ADACA785366C}"/>
              </a:ext>
            </a:extLst>
          </p:cNvPr>
          <p:cNvPicPr>
            <a:picLocks noChangeAspect="1"/>
          </p:cNvPicPr>
          <p:nvPr/>
        </p:nvPicPr>
        <p:blipFill>
          <a:blip r:embed="rId4"/>
          <a:stretch>
            <a:fillRect/>
          </a:stretch>
        </p:blipFill>
        <p:spPr>
          <a:xfrm>
            <a:off x="1313692" y="3734347"/>
            <a:ext cx="9564616" cy="943135"/>
          </a:xfrm>
          <a:prstGeom prst="rect">
            <a:avLst/>
          </a:prstGeom>
        </p:spPr>
      </p:pic>
      <p:sp>
        <p:nvSpPr>
          <p:cNvPr id="5" name="文本框 4">
            <a:extLst>
              <a:ext uri="{FF2B5EF4-FFF2-40B4-BE49-F238E27FC236}">
                <a16:creationId xmlns:a16="http://schemas.microsoft.com/office/drawing/2014/main" id="{0C78038C-AA49-E761-60F7-BCDC424DA756}"/>
              </a:ext>
            </a:extLst>
          </p:cNvPr>
          <p:cNvSpPr txBox="1"/>
          <p:nvPr/>
        </p:nvSpPr>
        <p:spPr>
          <a:xfrm>
            <a:off x="1313692" y="2726638"/>
            <a:ext cx="4572000" cy="369332"/>
          </a:xfrm>
          <a:prstGeom prst="rect">
            <a:avLst/>
          </a:prstGeom>
          <a:noFill/>
        </p:spPr>
        <p:txBody>
          <a:bodyPr wrap="square" rtlCol="0">
            <a:spAutoFit/>
          </a:bodyPr>
          <a:lstStyle/>
          <a:p>
            <a:r>
              <a:rPr lang="zh-CN" altLang="en-US" dirty="0"/>
              <a:t>相关结果输出：</a:t>
            </a:r>
          </a:p>
        </p:txBody>
      </p:sp>
      <p:sp>
        <p:nvSpPr>
          <p:cNvPr id="7" name="文本框 6">
            <a:extLst>
              <a:ext uri="{FF2B5EF4-FFF2-40B4-BE49-F238E27FC236}">
                <a16:creationId xmlns:a16="http://schemas.microsoft.com/office/drawing/2014/main" id="{5365EF52-0EDE-D834-D1CD-DD7302633272}"/>
              </a:ext>
            </a:extLst>
          </p:cNvPr>
          <p:cNvSpPr txBox="1"/>
          <p:nvPr/>
        </p:nvSpPr>
        <p:spPr>
          <a:xfrm>
            <a:off x="1223568" y="5078896"/>
            <a:ext cx="8559624" cy="646331"/>
          </a:xfrm>
          <a:prstGeom prst="rect">
            <a:avLst/>
          </a:prstGeom>
          <a:noFill/>
        </p:spPr>
        <p:txBody>
          <a:bodyPr wrap="square">
            <a:spAutoFit/>
          </a:bodyPr>
          <a:lstStyle/>
          <a:p>
            <a:pPr algn="l">
              <a:spcAft>
                <a:spcPts val="150"/>
              </a:spcAft>
            </a:pPr>
            <a:r>
              <a:rPr lang="zh-CN" altLang="en-US" b="0" i="0" dirty="0">
                <a:solidFill>
                  <a:srgbClr val="24292F"/>
                </a:solidFill>
                <a:effectLst/>
                <a:latin typeface="Microsoft YaHei" panose="020B0503020204020204" pitchFamily="34" charset="-122"/>
                <a:ea typeface="Microsoft YaHei" panose="020B0503020204020204" pitchFamily="34" charset="-122"/>
              </a:rPr>
              <a:t>随机森林模型的 </a:t>
            </a:r>
            <a:r>
              <a:rPr lang="en-US" altLang="zh-CN" b="0" i="0" dirty="0">
                <a:solidFill>
                  <a:srgbClr val="24292F"/>
                </a:solidFill>
                <a:effectLst/>
                <a:latin typeface="Microsoft YaHei" panose="020B0503020204020204" pitchFamily="34" charset="-122"/>
                <a:ea typeface="Microsoft YaHei" panose="020B0503020204020204" pitchFamily="34" charset="-122"/>
              </a:rPr>
              <a:t>R² </a:t>
            </a:r>
            <a:r>
              <a:rPr lang="zh-CN" altLang="en-US" b="0" i="0" dirty="0">
                <a:solidFill>
                  <a:srgbClr val="24292F"/>
                </a:solidFill>
                <a:effectLst/>
                <a:latin typeface="Microsoft YaHei" panose="020B0503020204020204" pitchFamily="34" charset="-122"/>
                <a:ea typeface="Microsoft YaHei" panose="020B0503020204020204" pitchFamily="34" charset="-122"/>
              </a:rPr>
              <a:t>分数为 </a:t>
            </a:r>
            <a:r>
              <a:rPr lang="en-US" altLang="zh-CN" b="0" i="0" dirty="0">
                <a:solidFill>
                  <a:srgbClr val="24292F"/>
                </a:solidFill>
                <a:effectLst/>
                <a:latin typeface="Microsoft YaHei" panose="020B0503020204020204" pitchFamily="34" charset="-122"/>
                <a:ea typeface="Microsoft YaHei" panose="020B0503020204020204" pitchFamily="34" charset="-122"/>
              </a:rPr>
              <a:t>-0.090</a:t>
            </a:r>
            <a:r>
              <a:rPr lang="zh-CN" altLang="en-US" b="0" i="0" dirty="0">
                <a:solidFill>
                  <a:srgbClr val="24292F"/>
                </a:solidFill>
                <a:effectLst/>
                <a:latin typeface="Microsoft YaHei" panose="020B0503020204020204" pitchFamily="34" charset="-122"/>
                <a:ea typeface="Microsoft YaHei" panose="020B0503020204020204" pitchFamily="34" charset="-122"/>
              </a:rPr>
              <a:t>，交叉验证平均分数为 </a:t>
            </a:r>
            <a:r>
              <a:rPr lang="en-US" altLang="zh-CN" b="0" i="0" dirty="0">
                <a:solidFill>
                  <a:srgbClr val="24292F"/>
                </a:solidFill>
                <a:effectLst/>
                <a:latin typeface="Microsoft YaHei" panose="020B0503020204020204" pitchFamily="34" charset="-122"/>
                <a:ea typeface="Microsoft YaHei" panose="020B0503020204020204" pitchFamily="34" charset="-122"/>
              </a:rPr>
              <a:t>-0.079</a:t>
            </a:r>
            <a:r>
              <a:rPr lang="zh-CN" altLang="en-US" b="0" i="0" dirty="0">
                <a:solidFill>
                  <a:srgbClr val="24292F"/>
                </a:solidFill>
                <a:effectLst/>
                <a:latin typeface="Microsoft YaHei" panose="020B0503020204020204" pitchFamily="34" charset="-122"/>
                <a:ea typeface="Microsoft YaHei" panose="020B0503020204020204" pitchFamily="34" charset="-122"/>
              </a:rPr>
              <a:t>，表明模型未能有效捕捉目标变量的变化。</a:t>
            </a:r>
            <a:r>
              <a:rPr lang="en-US" altLang="zh-CN" b="0" i="0" dirty="0">
                <a:solidFill>
                  <a:srgbClr val="24292F"/>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837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A168A-C1B4-F261-9B7F-8D6742ADE402}"/>
            </a:ext>
          </a:extLst>
        </p:cNvPr>
        <p:cNvGrpSpPr/>
        <p:nvPr/>
      </p:nvGrpSpPr>
      <p:grpSpPr>
        <a:xfrm>
          <a:off x="0" y="0"/>
          <a:ext cx="0" cy="0"/>
          <a:chOff x="0" y="0"/>
          <a:chExt cx="0" cy="0"/>
        </a:xfrm>
      </p:grpSpPr>
      <p:sp>
        <p:nvSpPr>
          <p:cNvPr id="10" name="稻壳儿原创设计师【幻雨工作室】_1">
            <a:extLst>
              <a:ext uri="{FF2B5EF4-FFF2-40B4-BE49-F238E27FC236}">
                <a16:creationId xmlns:a16="http://schemas.microsoft.com/office/drawing/2014/main" id="{248F8409-A3C2-62C2-E033-CC76C06C29CD}"/>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11" name="稻壳儿原创设计师【幻雨工作室】_2">
            <a:extLst>
              <a:ext uri="{FF2B5EF4-FFF2-40B4-BE49-F238E27FC236}">
                <a16:creationId xmlns:a16="http://schemas.microsoft.com/office/drawing/2014/main" id="{34C767E6-B13E-A698-62E5-19159AC786E0}"/>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a:extLst>
              <a:ext uri="{FF2B5EF4-FFF2-40B4-BE49-F238E27FC236}">
                <a16:creationId xmlns:a16="http://schemas.microsoft.com/office/drawing/2014/main" id="{37740A25-3C8C-74F4-A109-887648B23371}"/>
              </a:ext>
            </a:extLst>
          </p:cNvPr>
          <p:cNvSpPr txBox="1"/>
          <p:nvPr/>
        </p:nvSpPr>
        <p:spPr>
          <a:xfrm>
            <a:off x="1634001"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数据分析与建模</a:t>
            </a:r>
          </a:p>
        </p:txBody>
      </p:sp>
      <p:pic>
        <p:nvPicPr>
          <p:cNvPr id="55" name="图片 54">
            <a:extLst>
              <a:ext uri="{FF2B5EF4-FFF2-40B4-BE49-F238E27FC236}">
                <a16:creationId xmlns:a16="http://schemas.microsoft.com/office/drawing/2014/main" id="{895CF624-A91F-7948-D3DA-61E0EF27C73A}"/>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2" name="文本框 1">
            <a:extLst>
              <a:ext uri="{FF2B5EF4-FFF2-40B4-BE49-F238E27FC236}">
                <a16:creationId xmlns:a16="http://schemas.microsoft.com/office/drawing/2014/main" id="{B9EBCFB2-529D-C1BD-F24D-BFF93D61174A}"/>
              </a:ext>
            </a:extLst>
          </p:cNvPr>
          <p:cNvSpPr txBox="1"/>
          <p:nvPr/>
        </p:nvSpPr>
        <p:spPr>
          <a:xfrm>
            <a:off x="1516531" y="1543864"/>
            <a:ext cx="5282213" cy="369332"/>
          </a:xfrm>
          <a:prstGeom prst="rect">
            <a:avLst/>
          </a:prstGeom>
          <a:noFill/>
        </p:spPr>
        <p:txBody>
          <a:bodyPr wrap="square" rtlCol="0">
            <a:spAutoFit/>
          </a:bodyPr>
          <a:lstStyle/>
          <a:p>
            <a:r>
              <a:rPr lang="zh-CN" altLang="en-US" dirty="0"/>
              <a:t>建模分析</a:t>
            </a:r>
            <a:r>
              <a:rPr lang="en-US" altLang="zh-CN" dirty="0"/>
              <a:t>——</a:t>
            </a:r>
            <a:r>
              <a:rPr lang="zh-CN" altLang="en-US" dirty="0"/>
              <a:t>结果分析</a:t>
            </a:r>
          </a:p>
        </p:txBody>
      </p:sp>
      <p:sp>
        <p:nvSpPr>
          <p:cNvPr id="7" name="文本框 6">
            <a:extLst>
              <a:ext uri="{FF2B5EF4-FFF2-40B4-BE49-F238E27FC236}">
                <a16:creationId xmlns:a16="http://schemas.microsoft.com/office/drawing/2014/main" id="{10C93EB3-66E5-D5BD-A9E8-91F33BE4F901}"/>
              </a:ext>
            </a:extLst>
          </p:cNvPr>
          <p:cNvSpPr txBox="1"/>
          <p:nvPr/>
        </p:nvSpPr>
        <p:spPr>
          <a:xfrm>
            <a:off x="1031462" y="1956014"/>
            <a:ext cx="9754907" cy="4632037"/>
          </a:xfrm>
          <a:prstGeom prst="rect">
            <a:avLst/>
          </a:prstGeom>
          <a:noFill/>
        </p:spPr>
        <p:txBody>
          <a:bodyPr wrap="square">
            <a:spAutoFit/>
          </a:bodyPr>
          <a:lstStyle/>
          <a:p>
            <a:pPr algn="l">
              <a:spcBef>
                <a:spcPts val="1800"/>
              </a:spcBef>
              <a:spcAft>
                <a:spcPts val="1200"/>
              </a:spcAft>
            </a:pPr>
            <a:r>
              <a:rPr lang="en-US" altLang="zh-CN" i="0" dirty="0">
                <a:solidFill>
                  <a:srgbClr val="24292F"/>
                </a:solidFill>
                <a:effectLst/>
                <a:latin typeface="+mn-ea"/>
              </a:rPr>
              <a:t>1. </a:t>
            </a:r>
            <a:r>
              <a:rPr lang="zh-CN" altLang="en-US" i="0" dirty="0">
                <a:solidFill>
                  <a:srgbClr val="24292F"/>
                </a:solidFill>
                <a:effectLst/>
                <a:latin typeface="+mn-ea"/>
              </a:rPr>
              <a:t>数据特征问题</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低相关性：</a:t>
            </a:r>
            <a:r>
              <a:rPr lang="zh-CN" altLang="en-US" i="0" dirty="0">
                <a:solidFill>
                  <a:srgbClr val="24292F"/>
                </a:solidFill>
                <a:effectLst/>
                <a:latin typeface="+mn-ea"/>
              </a:rPr>
              <a:t>建模之前的相关性分析可能已经表明，许多特征与目标变量的相关性较低（如 </a:t>
            </a:r>
            <a:r>
              <a:rPr lang="en-US" altLang="zh-CN" i="0" dirty="0" err="1">
                <a:solidFill>
                  <a:srgbClr val="24292F"/>
                </a:solidFill>
                <a:effectLst/>
                <a:latin typeface="+mn-ea"/>
              </a:rPr>
              <a:t>Household_Size</a:t>
            </a:r>
            <a:r>
              <a:rPr lang="zh-CN" altLang="en-US" i="0" dirty="0">
                <a:solidFill>
                  <a:srgbClr val="24292F"/>
                </a:solidFill>
                <a:effectLst/>
                <a:latin typeface="+mn-ea"/>
              </a:rPr>
              <a:t>、</a:t>
            </a:r>
            <a:r>
              <a:rPr lang="en-US" altLang="zh-CN" i="0" dirty="0" err="1">
                <a:solidFill>
                  <a:srgbClr val="24292F"/>
                </a:solidFill>
                <a:effectLst/>
                <a:latin typeface="+mn-ea"/>
              </a:rPr>
              <a:t>Cost_Savings_USD</a:t>
            </a:r>
            <a:r>
              <a:rPr lang="en-US" altLang="zh-CN" i="0" dirty="0">
                <a:solidFill>
                  <a:srgbClr val="24292F"/>
                </a:solidFill>
                <a:effectLst/>
                <a:latin typeface="+mn-ea"/>
              </a:rPr>
              <a:t> </a:t>
            </a:r>
            <a:r>
              <a:rPr lang="zh-CN" altLang="en-US" i="0" dirty="0">
                <a:solidFill>
                  <a:srgbClr val="24292F"/>
                </a:solidFill>
                <a:effectLst/>
                <a:latin typeface="+mn-ea"/>
              </a:rPr>
              <a:t>等）。</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特征选择不足：</a:t>
            </a:r>
            <a:r>
              <a:rPr lang="zh-CN" altLang="en-US" i="0" dirty="0">
                <a:solidFill>
                  <a:srgbClr val="24292F"/>
                </a:solidFill>
                <a:effectLst/>
                <a:latin typeface="+mn-ea"/>
              </a:rPr>
              <a:t>可能存在未被纳入的数据特征，对能源使用量有较大影响（如天气、能源价格等外部因素）。</a:t>
            </a:r>
            <a:endParaRPr lang="en-US" altLang="zh-CN" i="0" dirty="0">
              <a:solidFill>
                <a:srgbClr val="24292F"/>
              </a:solidFill>
              <a:effectLst/>
              <a:latin typeface="+mn-ea"/>
            </a:endParaRPr>
          </a:p>
          <a:p>
            <a:pPr marL="285750" indent="-285750" algn="l">
              <a:spcAft>
                <a:spcPts val="150"/>
              </a:spcAft>
              <a:buFont typeface="Arial" panose="020B0604020202020204" pitchFamily="34" charset="0"/>
              <a:buChar char="•"/>
            </a:pPr>
            <a:endParaRPr lang="en-US" altLang="zh-CN" i="0" dirty="0">
              <a:solidFill>
                <a:srgbClr val="24292F"/>
              </a:solidFill>
              <a:effectLst/>
              <a:latin typeface="+mn-ea"/>
            </a:endParaRPr>
          </a:p>
          <a:p>
            <a:pPr algn="l">
              <a:spcAft>
                <a:spcPts val="150"/>
              </a:spcAft>
            </a:pPr>
            <a:r>
              <a:rPr lang="en-US" altLang="zh-CN" i="0" dirty="0">
                <a:solidFill>
                  <a:srgbClr val="24292F"/>
                </a:solidFill>
                <a:effectLst/>
                <a:latin typeface="+mn-ea"/>
              </a:rPr>
              <a:t>2. </a:t>
            </a:r>
            <a:r>
              <a:rPr lang="zh-CN" altLang="en-US" i="0" dirty="0">
                <a:solidFill>
                  <a:srgbClr val="24292F"/>
                </a:solidFill>
                <a:effectLst/>
                <a:latin typeface="+mn-ea"/>
              </a:rPr>
              <a:t>模型选择问题</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非线性关系未被捕捉：</a:t>
            </a:r>
            <a:r>
              <a:rPr lang="zh-CN" altLang="en-US" i="0" dirty="0">
                <a:solidFill>
                  <a:srgbClr val="24292F"/>
                </a:solidFill>
                <a:effectLst/>
                <a:latin typeface="+mn-ea"/>
              </a:rPr>
              <a:t>随机森林虽然能捕捉非线性关系，但在特征过少或噪声过大的情况下，仍可能表现不佳。</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过拟合或欠拟合：</a:t>
            </a:r>
            <a:r>
              <a:rPr lang="zh-CN" altLang="en-US" i="0" dirty="0">
                <a:solidFill>
                  <a:srgbClr val="24292F"/>
                </a:solidFill>
                <a:effectLst/>
                <a:latin typeface="+mn-ea"/>
              </a:rPr>
              <a:t>模型可能在训练数据上学习不足，或者模型复杂度未能适应数据的复杂性。</a:t>
            </a:r>
            <a:endParaRPr lang="en-US" altLang="zh-CN" i="0" dirty="0">
              <a:solidFill>
                <a:srgbClr val="24292F"/>
              </a:solidFill>
              <a:effectLst/>
              <a:latin typeface="+mn-ea"/>
            </a:endParaRPr>
          </a:p>
          <a:p>
            <a:pPr marL="285750" indent="-285750" algn="l">
              <a:spcAft>
                <a:spcPts val="150"/>
              </a:spcAft>
              <a:buFont typeface="Arial" panose="020B0604020202020204" pitchFamily="34" charset="0"/>
              <a:buChar char="•"/>
            </a:pPr>
            <a:endParaRPr lang="en-US" altLang="zh-CN" i="0" dirty="0">
              <a:solidFill>
                <a:srgbClr val="24292F"/>
              </a:solidFill>
              <a:effectLst/>
              <a:latin typeface="+mn-ea"/>
            </a:endParaRPr>
          </a:p>
          <a:p>
            <a:pPr algn="l">
              <a:spcAft>
                <a:spcPts val="150"/>
              </a:spcAft>
            </a:pPr>
            <a:r>
              <a:rPr lang="en-US" altLang="zh-CN" i="0" dirty="0">
                <a:solidFill>
                  <a:srgbClr val="24292F"/>
                </a:solidFill>
                <a:effectLst/>
                <a:latin typeface="+mn-ea"/>
              </a:rPr>
              <a:t>3. </a:t>
            </a:r>
            <a:r>
              <a:rPr lang="zh-CN" altLang="en-US" i="0" dirty="0">
                <a:solidFill>
                  <a:srgbClr val="24292F"/>
                </a:solidFill>
                <a:effectLst/>
                <a:latin typeface="+mn-ea"/>
              </a:rPr>
              <a:t>数据量或数据分布问题</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样本量不足：</a:t>
            </a:r>
            <a:r>
              <a:rPr lang="zh-CN" altLang="en-US" i="0" dirty="0">
                <a:solidFill>
                  <a:srgbClr val="24292F"/>
                </a:solidFill>
                <a:effectLst/>
                <a:latin typeface="+mn-ea"/>
              </a:rPr>
              <a:t>如果样本量较小，模型可能无法充分学习数据模式。</a:t>
            </a:r>
          </a:p>
          <a:p>
            <a:pPr marL="285750" indent="-285750" algn="l">
              <a:spcAft>
                <a:spcPts val="150"/>
              </a:spcAft>
              <a:buFont typeface="Arial" panose="020B0604020202020204" pitchFamily="34" charset="0"/>
              <a:buChar char="•"/>
            </a:pPr>
            <a:r>
              <a:rPr lang="zh-CN" altLang="en-US" b="1" i="0" dirty="0">
                <a:solidFill>
                  <a:srgbClr val="24292F"/>
                </a:solidFill>
                <a:effectLst/>
                <a:latin typeface="+mn-ea"/>
              </a:rPr>
              <a:t>分布不均：</a:t>
            </a:r>
            <a:r>
              <a:rPr lang="zh-CN" altLang="en-US" i="0" dirty="0">
                <a:solidFill>
                  <a:srgbClr val="24292F"/>
                </a:solidFill>
                <a:effectLst/>
                <a:latin typeface="+mn-ea"/>
              </a:rPr>
              <a:t>特定分类变量（如 </a:t>
            </a:r>
            <a:r>
              <a:rPr lang="en-US" altLang="zh-CN" i="0" dirty="0" err="1">
                <a:solidFill>
                  <a:srgbClr val="24292F"/>
                </a:solidFill>
                <a:effectLst/>
                <a:latin typeface="+mn-ea"/>
              </a:rPr>
              <a:t>Income_Level</a:t>
            </a:r>
            <a:r>
              <a:rPr lang="en-US" altLang="zh-CN" i="0" dirty="0">
                <a:solidFill>
                  <a:srgbClr val="24292F"/>
                </a:solidFill>
                <a:effectLst/>
                <a:latin typeface="+mn-ea"/>
              </a:rPr>
              <a:t> </a:t>
            </a:r>
            <a:r>
              <a:rPr lang="zh-CN" altLang="en-US" i="0" dirty="0">
                <a:solidFill>
                  <a:srgbClr val="24292F"/>
                </a:solidFill>
                <a:effectLst/>
                <a:latin typeface="+mn-ea"/>
              </a:rPr>
              <a:t>或 </a:t>
            </a:r>
            <a:r>
              <a:rPr lang="en-US" altLang="zh-CN" i="0" dirty="0">
                <a:solidFill>
                  <a:srgbClr val="24292F"/>
                </a:solidFill>
                <a:effectLst/>
                <a:latin typeface="+mn-ea"/>
              </a:rPr>
              <a:t>Region</a:t>
            </a:r>
            <a:r>
              <a:rPr lang="zh-CN" altLang="en-US" i="0" dirty="0">
                <a:solidFill>
                  <a:srgbClr val="24292F"/>
                </a:solidFill>
                <a:effectLst/>
                <a:latin typeface="+mn-ea"/>
              </a:rPr>
              <a:t>）的样本分布不均可能导致模型偏向于某些群体。</a:t>
            </a:r>
          </a:p>
        </p:txBody>
      </p:sp>
    </p:spTree>
    <p:extLst>
      <p:ext uri="{BB962C8B-B14F-4D97-AF65-F5344CB8AC3E}">
        <p14:creationId xmlns:p14="http://schemas.microsoft.com/office/powerpoint/2010/main" val="370940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a:spLocks noChangeArrowheads="1"/>
          </p:cNvSpPr>
          <p:nvPr/>
        </p:nvSpPr>
        <p:spPr bwMode="auto">
          <a:xfrm>
            <a:off x="3584919" y="2664622"/>
            <a:ext cx="1532795" cy="1528757"/>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endParaRPr>
          </a:p>
        </p:txBody>
      </p:sp>
      <p:sp>
        <p:nvSpPr>
          <p:cNvPr id="8" name="稻壳儿原创设计师【幻雨工作室】_2"/>
          <p:cNvSpPr txBox="1">
            <a:spLocks noChangeArrowheads="1"/>
          </p:cNvSpPr>
          <p:nvPr/>
        </p:nvSpPr>
        <p:spPr bwMode="auto">
          <a:xfrm>
            <a:off x="3611444" y="2887286"/>
            <a:ext cx="1479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6600" b="1" dirty="0">
                <a:solidFill>
                  <a:schemeClr val="bg1"/>
                </a:solidFill>
                <a:latin typeface="微软雅黑" panose="020B0503020204020204" pitchFamily="34" charset="-122"/>
                <a:ea typeface="微软雅黑" panose="020B0503020204020204" pitchFamily="34" charset="-122"/>
              </a:rPr>
              <a:t>01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p:nvPr/>
        </p:nvSpPr>
        <p:spPr>
          <a:xfrm>
            <a:off x="5277512" y="2967335"/>
            <a:ext cx="3040864" cy="92333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5400" dirty="0"/>
              <a:t>背景陈述</a:t>
            </a:r>
          </a:p>
        </p:txBody>
      </p:sp>
      <p:pic>
        <p:nvPicPr>
          <p:cNvPr id="11" name="图片 10"/>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a:spLocks noChangeArrowheads="1"/>
          </p:cNvSpPr>
          <p:nvPr/>
        </p:nvSpPr>
        <p:spPr bwMode="auto">
          <a:xfrm>
            <a:off x="3205056" y="2897583"/>
            <a:ext cx="1532795" cy="1528757"/>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endParaRPr>
          </a:p>
        </p:txBody>
      </p:sp>
      <p:sp>
        <p:nvSpPr>
          <p:cNvPr id="3" name="稻壳儿原创设计师【幻雨工作室】_2"/>
          <p:cNvSpPr txBox="1">
            <a:spLocks noChangeArrowheads="1"/>
          </p:cNvSpPr>
          <p:nvPr/>
        </p:nvSpPr>
        <p:spPr bwMode="auto">
          <a:xfrm>
            <a:off x="3231581" y="3120247"/>
            <a:ext cx="1479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6600" b="1" dirty="0">
                <a:solidFill>
                  <a:schemeClr val="bg1"/>
                </a:solidFill>
                <a:latin typeface="微软雅黑" panose="020B0503020204020204" pitchFamily="34" charset="-122"/>
                <a:ea typeface="微软雅黑" panose="020B0503020204020204" pitchFamily="34" charset="-122"/>
              </a:rPr>
              <a:t>04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4" name="稻壳儿原创设计师【幻雨工作室】_3"/>
          <p:cNvSpPr txBox="1"/>
          <p:nvPr/>
        </p:nvSpPr>
        <p:spPr>
          <a:xfrm>
            <a:off x="4820684" y="3200296"/>
            <a:ext cx="3957879" cy="923330"/>
          </a:xfrm>
          <a:prstGeom prst="rect">
            <a:avLst/>
          </a:prstGeom>
          <a:noFill/>
        </p:spPr>
        <p:txBody>
          <a:bodyPr wrap="square" rtlCol="0">
            <a:spAutoFit/>
          </a:bodyPr>
          <a:lstStyle>
            <a:defPPr>
              <a:defRPr lang="zh-CN"/>
            </a:defPPr>
            <a:lvl1pPr algn="ctr" defTabSz="685800">
              <a:defRPr sz="5400">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accent1"/>
                </a:solidFill>
              </a:rPr>
              <a:t>结论与展望</a:t>
            </a:r>
          </a:p>
        </p:txBody>
      </p:sp>
      <p:pic>
        <p:nvPicPr>
          <p:cNvPr id="6" name="图片 5"/>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原创设计师【幻雨工作室】_4"/>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5"/>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稻壳儿原创设计师【幻雨工作室】_6"/>
          <p:cNvSpPr txBox="1"/>
          <p:nvPr/>
        </p:nvSpPr>
        <p:spPr>
          <a:xfrm>
            <a:off x="1630403"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结论与展望</a:t>
            </a:r>
          </a:p>
        </p:txBody>
      </p:sp>
      <p:pic>
        <p:nvPicPr>
          <p:cNvPr id="18" name="图片 17"/>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3" name="文本框 2">
            <a:extLst>
              <a:ext uri="{FF2B5EF4-FFF2-40B4-BE49-F238E27FC236}">
                <a16:creationId xmlns:a16="http://schemas.microsoft.com/office/drawing/2014/main" id="{ECB132D4-32F5-FEC2-C102-E89B504721A4}"/>
              </a:ext>
            </a:extLst>
          </p:cNvPr>
          <p:cNvSpPr txBox="1"/>
          <p:nvPr/>
        </p:nvSpPr>
        <p:spPr>
          <a:xfrm>
            <a:off x="1391943" y="2978190"/>
            <a:ext cx="9408113" cy="1528624"/>
          </a:xfrm>
          <a:prstGeom prst="rect">
            <a:avLst/>
          </a:prstGeom>
          <a:noFill/>
        </p:spPr>
        <p:txBody>
          <a:bodyPr wrap="square">
            <a:spAutoFit/>
          </a:bodyPr>
          <a:lstStyle/>
          <a:p>
            <a:pPr algn="l">
              <a:spcAft>
                <a:spcPts val="150"/>
              </a:spcAft>
            </a:pPr>
            <a:r>
              <a:rPr lang="zh-CN" altLang="en-US" b="0" i="0" dirty="0">
                <a:solidFill>
                  <a:srgbClr val="24292F"/>
                </a:solidFill>
                <a:effectLst/>
                <a:latin typeface="Microsoft YaHei" panose="020B0503020204020204" pitchFamily="34" charset="-122"/>
                <a:ea typeface="Microsoft YaHei" panose="020B0503020204020204" pitchFamily="34" charset="-122"/>
              </a:rPr>
              <a:t>通过对数据的探索性分析，我们发现部分变量与家庭可再生能源使用量之间的相关性较弱。这表明单一因素可能不足以解释能源使用量的差异，而需要更多复杂的交互作用或其他隐藏变量的补充分析。</a:t>
            </a:r>
            <a:endParaRPr lang="en-US" altLang="zh-CN" b="0" i="0" dirty="0">
              <a:solidFill>
                <a:srgbClr val="24292F"/>
              </a:solidFill>
              <a:effectLst/>
              <a:latin typeface="Microsoft YaHei" panose="020B0503020204020204" pitchFamily="34" charset="-122"/>
              <a:ea typeface="Microsoft YaHei" panose="020B0503020204020204" pitchFamily="34" charset="-122"/>
            </a:endParaRPr>
          </a:p>
          <a:p>
            <a:pPr algn="l">
              <a:spcAft>
                <a:spcPts val="150"/>
              </a:spcAft>
            </a:pPr>
            <a:endParaRPr lang="en-US" altLang="zh-CN" dirty="0">
              <a:solidFill>
                <a:srgbClr val="24292F"/>
              </a:solidFill>
              <a:latin typeface="Microsoft YaHei" panose="020B0503020204020204" pitchFamily="34" charset="-122"/>
              <a:ea typeface="Microsoft YaHei" panose="020B0503020204020204" pitchFamily="34" charset="-122"/>
            </a:endParaRPr>
          </a:p>
          <a:p>
            <a:pPr algn="l">
              <a:spcAft>
                <a:spcPts val="150"/>
              </a:spcAft>
            </a:pPr>
            <a:endParaRPr lang="en-US" altLang="zh-CN" b="0" i="0" dirty="0">
              <a:solidFill>
                <a:srgbClr val="24292F"/>
              </a:solidFill>
              <a:effectLst/>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6F67239A-7CAC-E0AD-2A7E-9796B941C827}"/>
              </a:ext>
            </a:extLst>
          </p:cNvPr>
          <p:cNvSpPr txBox="1"/>
          <p:nvPr/>
        </p:nvSpPr>
        <p:spPr>
          <a:xfrm>
            <a:off x="1391943" y="4506814"/>
            <a:ext cx="9651878" cy="369332"/>
          </a:xfrm>
          <a:prstGeom prst="rect">
            <a:avLst/>
          </a:prstGeom>
          <a:noFill/>
        </p:spPr>
        <p:txBody>
          <a:bodyPr wrap="square">
            <a:spAutoFit/>
          </a:bodyPr>
          <a:lstStyle/>
          <a:p>
            <a:pPr algn="l">
              <a:spcAft>
                <a:spcPts val="150"/>
              </a:spcAft>
            </a:pPr>
            <a:r>
              <a:rPr lang="zh-CN" altLang="en-US" b="0" i="0" dirty="0">
                <a:solidFill>
                  <a:srgbClr val="24292F"/>
                </a:solidFill>
                <a:effectLst/>
                <a:latin typeface="Microsoft YaHei" panose="020B0503020204020204" pitchFamily="34" charset="-122"/>
                <a:ea typeface="Microsoft YaHei" panose="020B0503020204020204" pitchFamily="34" charset="-122"/>
              </a:rPr>
              <a:t>研究过程中发现，部分变量的影响可能较弱，但这为后续进一步挖掘潜在机制提供了重要启示。</a:t>
            </a:r>
            <a:endParaRPr lang="en-US" altLang="zh-CN" b="0" i="0" dirty="0">
              <a:solidFill>
                <a:srgbClr val="24292F"/>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46EE7-507D-3469-508F-78AD1098A2FE}"/>
            </a:ext>
          </a:extLst>
        </p:cNvPr>
        <p:cNvGrpSpPr/>
        <p:nvPr/>
      </p:nvGrpSpPr>
      <p:grpSpPr>
        <a:xfrm>
          <a:off x="0" y="0"/>
          <a:ext cx="0" cy="0"/>
          <a:chOff x="0" y="0"/>
          <a:chExt cx="0" cy="0"/>
        </a:xfrm>
      </p:grpSpPr>
      <p:sp>
        <p:nvSpPr>
          <p:cNvPr id="6" name="稻壳儿原创设计师【幻雨工作室】_4">
            <a:extLst>
              <a:ext uri="{FF2B5EF4-FFF2-40B4-BE49-F238E27FC236}">
                <a16:creationId xmlns:a16="http://schemas.microsoft.com/office/drawing/2014/main" id="{2A9C0015-1209-E36D-2F70-A80254D6C69D}"/>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5">
            <a:extLst>
              <a:ext uri="{FF2B5EF4-FFF2-40B4-BE49-F238E27FC236}">
                <a16:creationId xmlns:a16="http://schemas.microsoft.com/office/drawing/2014/main" id="{E00A5987-FEC5-D361-3F8B-19D71A0B166C}"/>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稻壳儿原创设计师【幻雨工作室】_6">
            <a:extLst>
              <a:ext uri="{FF2B5EF4-FFF2-40B4-BE49-F238E27FC236}">
                <a16:creationId xmlns:a16="http://schemas.microsoft.com/office/drawing/2014/main" id="{C5F17413-A1E7-43F8-5BAE-0796A7C7CA51}"/>
              </a:ext>
            </a:extLst>
          </p:cNvPr>
          <p:cNvSpPr txBox="1"/>
          <p:nvPr/>
        </p:nvSpPr>
        <p:spPr>
          <a:xfrm>
            <a:off x="1630403" y="793159"/>
            <a:ext cx="406039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结论与展望</a:t>
            </a:r>
          </a:p>
        </p:txBody>
      </p:sp>
      <p:pic>
        <p:nvPicPr>
          <p:cNvPr id="18" name="图片 17">
            <a:extLst>
              <a:ext uri="{FF2B5EF4-FFF2-40B4-BE49-F238E27FC236}">
                <a16:creationId xmlns:a16="http://schemas.microsoft.com/office/drawing/2014/main" id="{B7688CE0-1D21-8B4F-7EF7-DFFB38C54DCC}"/>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5" name="文本框 4">
            <a:extLst>
              <a:ext uri="{FF2B5EF4-FFF2-40B4-BE49-F238E27FC236}">
                <a16:creationId xmlns:a16="http://schemas.microsoft.com/office/drawing/2014/main" id="{73C24DB1-96AC-DF66-2234-56CD11EDF25A}"/>
              </a:ext>
            </a:extLst>
          </p:cNvPr>
          <p:cNvSpPr txBox="1"/>
          <p:nvPr/>
        </p:nvSpPr>
        <p:spPr>
          <a:xfrm>
            <a:off x="1391943" y="2822374"/>
            <a:ext cx="9571979" cy="646331"/>
          </a:xfrm>
          <a:prstGeom prst="rect">
            <a:avLst/>
          </a:prstGeom>
          <a:noFill/>
        </p:spPr>
        <p:txBody>
          <a:bodyPr wrap="square">
            <a:spAutoFit/>
          </a:bodyPr>
          <a:lstStyle/>
          <a:p>
            <a:r>
              <a:rPr lang="en-US" altLang="zh-CN" b="0" i="0" dirty="0">
                <a:solidFill>
                  <a:srgbClr val="24292F"/>
                </a:solidFill>
                <a:effectLst/>
                <a:latin typeface="Microsoft YaHei" panose="020B0503020204020204" pitchFamily="34" charset="-122"/>
                <a:ea typeface="Microsoft YaHei" panose="020B0503020204020204" pitchFamily="34" charset="-122"/>
              </a:rPr>
              <a:t>1.</a:t>
            </a:r>
            <a:r>
              <a:rPr lang="zh-CN" altLang="en-US" b="0" i="0" dirty="0">
                <a:solidFill>
                  <a:srgbClr val="24292F"/>
                </a:solidFill>
                <a:effectLst/>
                <a:latin typeface="Microsoft YaHei" panose="020B0503020204020204" pitchFamily="34" charset="-122"/>
                <a:ea typeface="Microsoft YaHei" panose="020B0503020204020204" pitchFamily="34" charset="-122"/>
              </a:rPr>
              <a:t>因素复杂性：低相关性可能反映了整体趋势的复杂性，也可能需要通过更细粒度的分析来挖掘隐含关系。</a:t>
            </a:r>
            <a:endParaRPr lang="zh-CN" altLang="en-US" dirty="0"/>
          </a:p>
        </p:txBody>
      </p:sp>
      <p:sp>
        <p:nvSpPr>
          <p:cNvPr id="11" name="文本框 10">
            <a:extLst>
              <a:ext uri="{FF2B5EF4-FFF2-40B4-BE49-F238E27FC236}">
                <a16:creationId xmlns:a16="http://schemas.microsoft.com/office/drawing/2014/main" id="{74FC2822-F862-2AEF-749B-63B98C577289}"/>
              </a:ext>
            </a:extLst>
          </p:cNvPr>
          <p:cNvSpPr txBox="1"/>
          <p:nvPr/>
        </p:nvSpPr>
        <p:spPr>
          <a:xfrm>
            <a:off x="1391943" y="1984462"/>
            <a:ext cx="9651878" cy="461665"/>
          </a:xfrm>
          <a:prstGeom prst="rect">
            <a:avLst/>
          </a:prstGeom>
          <a:noFill/>
        </p:spPr>
        <p:txBody>
          <a:bodyPr wrap="square">
            <a:spAutoFit/>
          </a:bodyPr>
          <a:lstStyle/>
          <a:p>
            <a:pPr algn="l">
              <a:spcAft>
                <a:spcPts val="150"/>
              </a:spcAft>
            </a:pPr>
            <a:r>
              <a:rPr lang="zh-CN" altLang="en-US" sz="2400" b="0" i="0" dirty="0">
                <a:solidFill>
                  <a:srgbClr val="24292F"/>
                </a:solidFill>
                <a:effectLst/>
                <a:latin typeface="Microsoft YaHei" panose="020B0503020204020204" pitchFamily="34" charset="-122"/>
                <a:ea typeface="Microsoft YaHei" panose="020B0503020204020204" pitchFamily="34" charset="-122"/>
              </a:rPr>
              <a:t>原因总结</a:t>
            </a:r>
            <a:r>
              <a:rPr lang="zh-CN" altLang="en-US" sz="2400" dirty="0">
                <a:solidFill>
                  <a:srgbClr val="24292F"/>
                </a:solidFill>
                <a:latin typeface="Microsoft YaHei" panose="020B0503020204020204" pitchFamily="34" charset="-122"/>
                <a:ea typeface="Microsoft YaHei" panose="020B0503020204020204" pitchFamily="34" charset="-122"/>
              </a:rPr>
              <a:t>：</a:t>
            </a:r>
            <a:endParaRPr lang="en-US" altLang="zh-CN" sz="2400" b="0" i="0" dirty="0">
              <a:solidFill>
                <a:srgbClr val="24292F"/>
              </a:solidFill>
              <a:effectLst/>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803A6C24-73DB-0842-7F22-6C70603C0DDB}"/>
              </a:ext>
            </a:extLst>
          </p:cNvPr>
          <p:cNvSpPr txBox="1"/>
          <p:nvPr/>
        </p:nvSpPr>
        <p:spPr>
          <a:xfrm>
            <a:off x="1391943" y="3813892"/>
            <a:ext cx="9571978" cy="1200329"/>
          </a:xfrm>
          <a:prstGeom prst="rect">
            <a:avLst/>
          </a:prstGeom>
          <a:noFill/>
        </p:spPr>
        <p:txBody>
          <a:bodyPr wrap="square">
            <a:spAutoFit/>
          </a:bodyPr>
          <a:lstStyle/>
          <a:p>
            <a:pPr algn="l">
              <a:spcAft>
                <a:spcPts val="150"/>
              </a:spcAft>
            </a:pPr>
            <a:r>
              <a:rPr lang="en-US" altLang="zh-CN" b="0" i="0" dirty="0">
                <a:solidFill>
                  <a:srgbClr val="24292F"/>
                </a:solidFill>
                <a:effectLst/>
                <a:latin typeface="Microsoft YaHei" panose="020B0503020204020204" pitchFamily="34" charset="-122"/>
                <a:ea typeface="Microsoft YaHei" panose="020B0503020204020204" pitchFamily="34" charset="-122"/>
              </a:rPr>
              <a:t>2.</a:t>
            </a:r>
            <a:r>
              <a:rPr lang="zh-CN" altLang="en-US" b="0" i="0" dirty="0">
                <a:solidFill>
                  <a:srgbClr val="24292F"/>
                </a:solidFill>
                <a:effectLst/>
                <a:latin typeface="Microsoft YaHei" panose="020B0503020204020204" pitchFamily="34" charset="-122"/>
                <a:ea typeface="Microsoft YaHei" panose="020B0503020204020204" pitchFamily="34" charset="-122"/>
              </a:rPr>
              <a:t>数据集质量：变量间的相关性较弱可能与数据量、数据采集范围和变量设计有关。例如，未包含更细粒度的经济、政策或技术因素可能是研究结果的一大局限性。这一结果提示我们需要更全面的数据集，涵盖更广泛的影响因素以解释能源使用的复杂性。同时，数据在采集过程中是否出现偏颇性这也是需要考量的问题。类比大语言模型的“歧视”现象。</a:t>
            </a:r>
            <a:endParaRPr lang="en-US" altLang="zh-CN" b="0" i="0" dirty="0">
              <a:solidFill>
                <a:srgbClr val="24292F"/>
              </a:solidFill>
              <a:effectLst/>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81AC0F92-E525-B1D2-F4F5-187ACCEE15BE}"/>
              </a:ext>
            </a:extLst>
          </p:cNvPr>
          <p:cNvSpPr txBox="1"/>
          <p:nvPr/>
        </p:nvSpPr>
        <p:spPr>
          <a:xfrm>
            <a:off x="1380689" y="5359408"/>
            <a:ext cx="9571979" cy="1225977"/>
          </a:xfrm>
          <a:prstGeom prst="rect">
            <a:avLst/>
          </a:prstGeom>
          <a:noFill/>
        </p:spPr>
        <p:txBody>
          <a:bodyPr wrap="square">
            <a:spAutoFit/>
          </a:bodyPr>
          <a:lstStyle/>
          <a:p>
            <a:r>
              <a:rPr lang="en-US" altLang="zh-CN" b="0" i="0" dirty="0">
                <a:solidFill>
                  <a:srgbClr val="24292F"/>
                </a:solidFill>
                <a:effectLst/>
                <a:latin typeface="Microsoft YaHei" panose="020B0503020204020204" pitchFamily="34" charset="-122"/>
                <a:ea typeface="Microsoft YaHei" panose="020B0503020204020204" pitchFamily="34" charset="-122"/>
              </a:rPr>
              <a:t>3.</a:t>
            </a:r>
            <a:r>
              <a:rPr lang="zh-CN" altLang="en-US" b="0" i="0" dirty="0">
                <a:solidFill>
                  <a:srgbClr val="24292F"/>
                </a:solidFill>
                <a:effectLst/>
                <a:latin typeface="Microsoft YaHei" panose="020B0503020204020204" pitchFamily="34" charset="-122"/>
                <a:ea typeface="Microsoft YaHei" panose="020B0503020204020204" pitchFamily="34" charset="-122"/>
              </a:rPr>
              <a:t>模型适配性：随机森林虽然能捕捉非线性关系，但在特征过少或噪声过大的情况下，仍可能表现不佳。可能存在</a:t>
            </a:r>
            <a:r>
              <a:rPr lang="zh-CN" altLang="en-US" i="0" dirty="0">
                <a:solidFill>
                  <a:srgbClr val="24292F"/>
                </a:solidFill>
                <a:effectLst/>
                <a:latin typeface="Microsoft YaHei" panose="020B0503020204020204" pitchFamily="34" charset="-122"/>
                <a:ea typeface="Microsoft YaHei" panose="020B0503020204020204" pitchFamily="34" charset="-122"/>
              </a:rPr>
              <a:t>欠拟合，</a:t>
            </a:r>
            <a:r>
              <a:rPr lang="zh-CN" altLang="en-US" b="0" i="0" dirty="0">
                <a:solidFill>
                  <a:srgbClr val="24292F"/>
                </a:solidFill>
                <a:effectLst/>
                <a:latin typeface="Microsoft YaHei" panose="020B0503020204020204" pitchFamily="34" charset="-122"/>
                <a:ea typeface="Microsoft YaHei" panose="020B0503020204020204" pitchFamily="34" charset="-122"/>
              </a:rPr>
              <a:t>模型可能在训练数据上学习不足，或者模型复杂度未能适应数据的复杂性。</a:t>
            </a:r>
          </a:p>
          <a:p>
            <a:endParaRPr lang="zh-CN" altLang="en-US" dirty="0"/>
          </a:p>
        </p:txBody>
      </p:sp>
    </p:spTree>
    <p:extLst>
      <p:ext uri="{BB962C8B-B14F-4D97-AF65-F5344CB8AC3E}">
        <p14:creationId xmlns:p14="http://schemas.microsoft.com/office/powerpoint/2010/main" val="15181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p:nvPr/>
        </p:nvSpPr>
        <p:spPr>
          <a:xfrm>
            <a:off x="1171652" y="2938086"/>
            <a:ext cx="7090985" cy="923330"/>
          </a:xfrm>
          <a:prstGeom prst="rect">
            <a:avLst/>
          </a:prstGeom>
          <a:noFill/>
        </p:spPr>
        <p:txBody>
          <a:bodyPr wrap="square" rtlCol="0">
            <a:spAutoFit/>
          </a:bodyPr>
          <a:lstStyle>
            <a:defPPr>
              <a:defRPr lang="zh-CN"/>
            </a:defPPr>
            <a:lvl1pPr>
              <a:defRPr sz="5400">
                <a:solidFill>
                  <a:schemeClr val="accent1"/>
                </a:solidFill>
                <a:latin typeface="微软雅黑" panose="020B0503020204020204" pitchFamily="34" charset="-122"/>
                <a:ea typeface="微软雅黑" panose="020B0503020204020204" pitchFamily="34" charset="-122"/>
              </a:defRPr>
            </a:lvl1pPr>
          </a:lstStyle>
          <a:p>
            <a:r>
              <a:rPr lang="zh-CN" altLang="en-US" dirty="0"/>
              <a:t>恳请各位老师批评指正</a:t>
            </a:r>
          </a:p>
        </p:txBody>
      </p:sp>
      <p:sp>
        <p:nvSpPr>
          <p:cNvPr id="8" name="稻壳儿原创设计师【幻雨工作室】_2"/>
          <p:cNvSpPr/>
          <p:nvPr/>
        </p:nvSpPr>
        <p:spPr>
          <a:xfrm>
            <a:off x="1215194" y="3874476"/>
            <a:ext cx="6230586" cy="461665"/>
          </a:xfrm>
          <a:prstGeom prst="rect">
            <a:avLst/>
          </a:prstGeom>
        </p:spPr>
        <p:txBody>
          <a:bodyPr wrap="square">
            <a:spAutoFit/>
          </a:bodyPr>
          <a:lstStyle/>
          <a:p>
            <a:r>
              <a:rPr lang="zh-CN" altLang="en-US" sz="2400" dirty="0">
                <a:solidFill>
                  <a:schemeClr val="accent1"/>
                </a:solidFill>
                <a:latin typeface="Arial" panose="020B0604020202020204" pitchFamily="34" charset="0"/>
                <a:cs typeface="Arial" panose="020B0604020202020204" pitchFamily="34" charset="0"/>
              </a:rPr>
              <a:t>Thank You For Your Trust And Support</a:t>
            </a: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3"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10" name="稻壳儿原创设计师【幻雨工作室】_9"/>
          <p:cNvGrpSpPr/>
          <p:nvPr/>
        </p:nvGrpSpPr>
        <p:grpSpPr>
          <a:xfrm>
            <a:off x="4316240" y="3006252"/>
            <a:ext cx="532812" cy="708083"/>
            <a:chOff x="5575100" y="3734191"/>
            <a:chExt cx="315602" cy="419419"/>
          </a:xfrm>
          <a:solidFill>
            <a:schemeClr val="bg1"/>
          </a:solidFill>
        </p:grpSpPr>
        <p:sp>
          <p:nvSpPr>
            <p:cNvPr id="11"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endParaRPr lang="en-US">
                <a:solidFill>
                  <a:prstClr val="black"/>
                </a:solidFill>
              </a:endParaRPr>
            </a:p>
          </p:txBody>
        </p:sp>
        <p:sp>
          <p:nvSpPr>
            <p:cNvPr id="12"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endParaRPr lang="en-US">
                <a:solidFill>
                  <a:prstClr val="black"/>
                </a:solidFill>
              </a:endParaRPr>
            </a:p>
          </p:txBody>
        </p:sp>
      </p:grpSp>
      <p:sp>
        <p:nvSpPr>
          <p:cNvPr id="15"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12269" y="2088335"/>
            <a:ext cx="5226356" cy="3693319"/>
          </a:xfrm>
          <a:prstGeom prst="rect">
            <a:avLst/>
          </a:prstGeom>
        </p:spPr>
        <p:txBody>
          <a:bodyPr wrap="square">
            <a:spAutoFit/>
          </a:bodyPr>
          <a:lstStyle/>
          <a:p>
            <a:pPr indent="457200"/>
            <a:r>
              <a:rPr lang="zh-CN" altLang="en-US" dirty="0"/>
              <a:t>在全球气候危机的背景下，能源问题成为世界各国亟待解决的重要议题。化石燃料的广泛使用不仅造成了温室气体的大量排放，还加剧了能源安全问题。因此，发展和推广可再生能源被认为是实现可持续发展的关键路径之一。太阳能、风能、水能等清洁能源因其环保、可再生的特性，正在逐步取代传统能源，成为全球能源结构的重要组成部分。</a:t>
            </a:r>
          </a:p>
          <a:p>
            <a:pPr indent="457200"/>
            <a:r>
              <a:rPr lang="zh-CN" altLang="en-US" dirty="0"/>
              <a:t>然而，可再生能源的推广与使用仍面临诸多挑战。</a:t>
            </a:r>
            <a:r>
              <a:rPr lang="zh-CN" altLang="en-US" b="1" dirty="0"/>
              <a:t>社会经济因素</a:t>
            </a:r>
            <a:r>
              <a:rPr lang="zh-CN" altLang="en-US" dirty="0"/>
              <a:t>（如收入水平、补贴政策）、</a:t>
            </a:r>
            <a:r>
              <a:rPr lang="zh-CN" altLang="en-US" b="1" dirty="0"/>
              <a:t>技术条件</a:t>
            </a:r>
            <a:r>
              <a:rPr lang="zh-CN" altLang="en-US" dirty="0"/>
              <a:t>（如能源转换效率、储能技术）以及</a:t>
            </a:r>
            <a:r>
              <a:rPr lang="zh-CN" altLang="en-US" b="1" dirty="0"/>
              <a:t>地理环境</a:t>
            </a:r>
            <a:r>
              <a:rPr lang="zh-CN" altLang="en-US" dirty="0"/>
              <a:t>（如区域气候、基础设施建设）均对其使用量产生重要影响。理解这些影响因素是推动可再生能源应用的关键。</a:t>
            </a:r>
          </a:p>
        </p:txBody>
      </p:sp>
      <p:sp>
        <p:nvSpPr>
          <p:cNvPr id="16" name="稻壳儿原创设计师【幻雨工作室】_3"/>
          <p:cNvSpPr txBox="1"/>
          <p:nvPr/>
        </p:nvSpPr>
        <p:spPr>
          <a:xfrm>
            <a:off x="1551312" y="790900"/>
            <a:ext cx="3614696"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背景陈述</a:t>
            </a:r>
          </a:p>
        </p:txBody>
      </p:sp>
      <p:pic>
        <p:nvPicPr>
          <p:cNvPr id="19" name="图片 18"/>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pic>
        <p:nvPicPr>
          <p:cNvPr id="1026" name="Picture 2" descr="能源危机摄影图片-能源危机摄影作品-千库网">
            <a:extLst>
              <a:ext uri="{FF2B5EF4-FFF2-40B4-BE49-F238E27FC236}">
                <a16:creationId xmlns:a16="http://schemas.microsoft.com/office/drawing/2014/main" id="{EE48287A-2122-0650-EDBC-92740E3D3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73" y="2232691"/>
            <a:ext cx="5106913" cy="3404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3"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稻壳儿原创设计师【幻雨工作室】_3"/>
          <p:cNvSpPr txBox="1"/>
          <p:nvPr/>
        </p:nvSpPr>
        <p:spPr>
          <a:xfrm>
            <a:off x="1551312" y="793159"/>
            <a:ext cx="1839958"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背景陈述</a:t>
            </a:r>
          </a:p>
        </p:txBody>
      </p:sp>
      <p:pic>
        <p:nvPicPr>
          <p:cNvPr id="46" name="图片 45"/>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7" name="文本框 6">
            <a:extLst>
              <a:ext uri="{FF2B5EF4-FFF2-40B4-BE49-F238E27FC236}">
                <a16:creationId xmlns:a16="http://schemas.microsoft.com/office/drawing/2014/main" id="{EC4812AC-9D6E-0E2C-F21D-4B50585E495C}"/>
              </a:ext>
            </a:extLst>
          </p:cNvPr>
          <p:cNvSpPr txBox="1"/>
          <p:nvPr/>
        </p:nvSpPr>
        <p:spPr>
          <a:xfrm>
            <a:off x="2017450" y="2988659"/>
            <a:ext cx="8520344" cy="1903085"/>
          </a:xfrm>
          <a:prstGeom prst="rect">
            <a:avLst/>
          </a:prstGeom>
          <a:noFill/>
        </p:spPr>
        <p:txBody>
          <a:bodyPr wrap="square">
            <a:spAutoFit/>
          </a:bodyPr>
          <a:lstStyle/>
          <a:p>
            <a:pPr algn="l">
              <a:spcAft>
                <a:spcPts val="150"/>
              </a:spcAft>
            </a:pPr>
            <a:r>
              <a:rPr lang="zh-CN" altLang="en-US" sz="2000" b="0" i="0" dirty="0">
                <a:solidFill>
                  <a:srgbClr val="24292F"/>
                </a:solidFill>
                <a:effectLst/>
                <a:latin typeface="Microsoft YaHei" panose="020B0503020204020204" pitchFamily="34" charset="-122"/>
                <a:ea typeface="Microsoft YaHei" panose="020B0503020204020204" pitchFamily="34" charset="-122"/>
              </a:rPr>
              <a:t>本研究基于 </a:t>
            </a:r>
            <a:r>
              <a:rPr lang="en-US" altLang="zh-CN" sz="2000" b="1" i="0" dirty="0">
                <a:solidFill>
                  <a:srgbClr val="24292F"/>
                </a:solidFill>
                <a:effectLst/>
                <a:latin typeface="Microsoft YaHei" panose="020B0503020204020204" pitchFamily="34" charset="-122"/>
                <a:ea typeface="Microsoft YaHei" panose="020B0503020204020204" pitchFamily="34" charset="-122"/>
              </a:rPr>
              <a:t>Kaggle </a:t>
            </a:r>
            <a:r>
              <a:rPr lang="zh-CN" altLang="en-US" sz="2000" b="1" i="0" dirty="0">
                <a:solidFill>
                  <a:srgbClr val="24292F"/>
                </a:solidFill>
                <a:effectLst/>
                <a:latin typeface="Microsoft YaHei" panose="020B0503020204020204" pitchFamily="34" charset="-122"/>
                <a:ea typeface="Microsoft YaHei" panose="020B0503020204020204" pitchFamily="34" charset="-122"/>
              </a:rPr>
              <a:t>数据集 </a:t>
            </a:r>
            <a:r>
              <a:rPr lang="en-US" altLang="zh-CN" sz="2000" b="1" i="0" dirty="0">
                <a:solidFill>
                  <a:srgbClr val="24292F"/>
                </a:solidFill>
                <a:effectLst/>
                <a:latin typeface="Microsoft YaHei" panose="020B0503020204020204" pitchFamily="34" charset="-122"/>
                <a:ea typeface="Microsoft YaHei" panose="020B0503020204020204" pitchFamily="34" charset="-122"/>
              </a:rPr>
              <a:t>“Global Renewable Energy Usage</a:t>
            </a:r>
            <a:r>
              <a:rPr lang="zh-CN" altLang="en-US" sz="2000" b="1" i="0" dirty="0">
                <a:solidFill>
                  <a:srgbClr val="24292F"/>
                </a:solidFill>
                <a:effectLst/>
                <a:latin typeface="Microsoft YaHei" panose="020B0503020204020204" pitchFamily="34" charset="-122"/>
                <a:ea typeface="Microsoft YaHei" panose="020B0503020204020204" pitchFamily="34" charset="-122"/>
              </a:rPr>
              <a:t>（</a:t>
            </a:r>
            <a:r>
              <a:rPr lang="en-US" altLang="zh-CN" sz="2000" b="1" i="0" dirty="0">
                <a:solidFill>
                  <a:srgbClr val="24292F"/>
                </a:solidFill>
                <a:effectLst/>
                <a:latin typeface="Microsoft YaHei" panose="020B0503020204020204" pitchFamily="34" charset="-122"/>
                <a:ea typeface="Microsoft YaHei" panose="020B0503020204020204" pitchFamily="34" charset="-122"/>
              </a:rPr>
              <a:t>2020-2024</a:t>
            </a:r>
            <a:r>
              <a:rPr lang="zh-CN" altLang="en-US" sz="2000" b="1" i="0" dirty="0">
                <a:solidFill>
                  <a:srgbClr val="24292F"/>
                </a:solidFill>
                <a:effectLst/>
                <a:latin typeface="Microsoft YaHei" panose="020B0503020204020204" pitchFamily="34" charset="-122"/>
                <a:ea typeface="Microsoft YaHei" panose="020B0503020204020204" pitchFamily="34" charset="-122"/>
              </a:rPr>
              <a:t>）</a:t>
            </a:r>
            <a:r>
              <a:rPr lang="en-US" altLang="zh-CN" sz="2000" b="1" i="0" dirty="0">
                <a:solidFill>
                  <a:srgbClr val="24292F"/>
                </a:solidFill>
                <a:effectLst/>
                <a:latin typeface="Microsoft YaHei" panose="020B0503020204020204" pitchFamily="34" charset="-122"/>
                <a:ea typeface="Microsoft YaHei" panose="020B0503020204020204" pitchFamily="34" charset="-122"/>
              </a:rPr>
              <a:t>"</a:t>
            </a:r>
            <a:r>
              <a:rPr lang="zh-CN" altLang="en-US" sz="2000" b="0" i="0" dirty="0">
                <a:solidFill>
                  <a:srgbClr val="24292F"/>
                </a:solidFill>
                <a:effectLst/>
                <a:latin typeface="Microsoft YaHei" panose="020B0503020204020204" pitchFamily="34" charset="-122"/>
                <a:ea typeface="Microsoft YaHei" panose="020B0503020204020204" pitchFamily="34" charset="-122"/>
              </a:rPr>
              <a:t>，通过数据分析和建模，探讨影响家庭可再生能源使用量的主要因素。这些研究成果为政策制定者和能源从业者提供了数据支持，帮助优化可再生能源的推广策略，进一步推动能源结构转型。</a:t>
            </a:r>
          </a:p>
          <a:p>
            <a:br>
              <a:rPr lang="zh-CN" altLang="en-US" dirty="0"/>
            </a:b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原创设计师【幻雨工作室】_1"/>
          <p:cNvSpPr>
            <a:spLocks noChangeArrowheads="1"/>
          </p:cNvSpPr>
          <p:nvPr/>
        </p:nvSpPr>
        <p:spPr bwMode="auto">
          <a:xfrm>
            <a:off x="2023287" y="2799955"/>
            <a:ext cx="1532795" cy="1528757"/>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a:solidFill>
                <a:schemeClr val="accent1"/>
              </a:solidFill>
            </a:endParaRPr>
          </a:p>
        </p:txBody>
      </p:sp>
      <p:sp>
        <p:nvSpPr>
          <p:cNvPr id="11" name="稻壳儿原创设计师【幻雨工作室】_2"/>
          <p:cNvSpPr txBox="1">
            <a:spLocks noChangeArrowheads="1"/>
          </p:cNvSpPr>
          <p:nvPr/>
        </p:nvSpPr>
        <p:spPr bwMode="auto">
          <a:xfrm>
            <a:off x="2049812" y="3022619"/>
            <a:ext cx="1479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6600" b="1" dirty="0">
                <a:solidFill>
                  <a:schemeClr val="bg1"/>
                </a:solidFill>
                <a:latin typeface="微软雅黑" panose="020B0503020204020204" pitchFamily="34" charset="-122"/>
                <a:ea typeface="微软雅黑" panose="020B0503020204020204" pitchFamily="34" charset="-122"/>
              </a:rPr>
              <a:t>02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稻壳儿原创设计师【幻雨工作室】_3"/>
          <p:cNvSpPr txBox="1"/>
          <p:nvPr/>
        </p:nvSpPr>
        <p:spPr>
          <a:xfrm>
            <a:off x="3662162" y="3109612"/>
            <a:ext cx="6662568" cy="923330"/>
          </a:xfrm>
          <a:prstGeom prst="rect">
            <a:avLst/>
          </a:prstGeom>
          <a:noFill/>
        </p:spPr>
        <p:txBody>
          <a:bodyPr wrap="square" rtlCol="0">
            <a:spAutoFit/>
          </a:bodyPr>
          <a:lstStyle>
            <a:defPPr>
              <a:defRPr lang="zh-CN"/>
            </a:defPPr>
            <a:lvl1pPr algn="ctr" defTabSz="685800">
              <a:defRPr sz="5400">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accent1"/>
                </a:solidFill>
              </a:rPr>
              <a:t>研究目标与数据介绍</a:t>
            </a: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15194" y="912521"/>
            <a:ext cx="2237042" cy="704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稻壳儿原创设计师【幻雨工作室】_3"/>
          <p:cNvSpPr txBox="1"/>
          <p:nvPr/>
        </p:nvSpPr>
        <p:spPr>
          <a:xfrm>
            <a:off x="1630404" y="793159"/>
            <a:ext cx="460905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研究目标与数据介绍</a:t>
            </a:r>
          </a:p>
        </p:txBody>
      </p:sp>
      <p:sp>
        <p:nvSpPr>
          <p:cNvPr id="10" name="稻壳儿原创设计师【幻雨工作室】_5"/>
          <p:cNvSpPr/>
          <p:nvPr/>
        </p:nvSpPr>
        <p:spPr>
          <a:xfrm>
            <a:off x="1031462" y="2912623"/>
            <a:ext cx="1913920" cy="1718618"/>
          </a:xfrm>
          <a:custGeom>
            <a:avLst/>
            <a:gdLst>
              <a:gd name="connsiteX0" fmla="*/ 478311 w 1581963"/>
              <a:gd name="connsiteY0" fmla="*/ 0 h 1420537"/>
              <a:gd name="connsiteX1" fmla="*/ 1101540 w 1581963"/>
              <a:gd name="connsiteY1" fmla="*/ 0 h 1420537"/>
              <a:gd name="connsiteX2" fmla="*/ 1248971 w 1581963"/>
              <a:gd name="connsiteY2" fmla="*/ 83956 h 1420537"/>
              <a:gd name="connsiteX3" fmla="*/ 1560585 w 1581963"/>
              <a:gd name="connsiteY3" fmla="*/ 624633 h 1420537"/>
              <a:gd name="connsiteX4" fmla="*/ 1560585 w 1581963"/>
              <a:gd name="connsiteY4" fmla="*/ 795904 h 1420537"/>
              <a:gd name="connsiteX5" fmla="*/ 1248971 w 1581963"/>
              <a:gd name="connsiteY5" fmla="*/ 1336581 h 1420537"/>
              <a:gd name="connsiteX6" fmla="*/ 1101540 w 1581963"/>
              <a:gd name="connsiteY6" fmla="*/ 1420537 h 1420537"/>
              <a:gd name="connsiteX7" fmla="*/ 481662 w 1581963"/>
              <a:gd name="connsiteY7" fmla="*/ 1420537 h 1420537"/>
              <a:gd name="connsiteX8" fmla="*/ 330881 w 1581963"/>
              <a:gd name="connsiteY8" fmla="*/ 1336581 h 1420537"/>
              <a:gd name="connsiteX9" fmla="*/ 176749 w 1581963"/>
              <a:gd name="connsiteY9" fmla="*/ 1064563 h 1420537"/>
              <a:gd name="connsiteX10" fmla="*/ 22617 w 1581963"/>
              <a:gd name="connsiteY10" fmla="*/ 795904 h 1420537"/>
              <a:gd name="connsiteX11" fmla="*/ 22617 w 1581963"/>
              <a:gd name="connsiteY11" fmla="*/ 624633 h 1420537"/>
              <a:gd name="connsiteX12" fmla="*/ 330881 w 1581963"/>
              <a:gd name="connsiteY12" fmla="*/ 83956 h 1420537"/>
              <a:gd name="connsiteX13" fmla="*/ 478311 w 1581963"/>
              <a:gd name="connsiteY13" fmla="*/ 0 h 142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1963" h="1420537">
                <a:moveTo>
                  <a:pt x="478311" y="0"/>
                </a:moveTo>
                <a:cubicBezTo>
                  <a:pt x="686054" y="0"/>
                  <a:pt x="893797" y="0"/>
                  <a:pt x="1101540" y="0"/>
                </a:cubicBezTo>
                <a:cubicBezTo>
                  <a:pt x="1161853" y="3358"/>
                  <a:pt x="1218814" y="33582"/>
                  <a:pt x="1248971" y="83956"/>
                </a:cubicBezTo>
                <a:cubicBezTo>
                  <a:pt x="1352842" y="265301"/>
                  <a:pt x="1456714" y="443288"/>
                  <a:pt x="1560585" y="624633"/>
                </a:cubicBezTo>
                <a:cubicBezTo>
                  <a:pt x="1587390" y="678365"/>
                  <a:pt x="1590741" y="742172"/>
                  <a:pt x="1560585" y="795904"/>
                </a:cubicBezTo>
                <a:cubicBezTo>
                  <a:pt x="1248971" y="1336581"/>
                  <a:pt x="1248971" y="1336581"/>
                  <a:pt x="1248971" y="1336581"/>
                </a:cubicBezTo>
                <a:cubicBezTo>
                  <a:pt x="1218814" y="1386955"/>
                  <a:pt x="1161853" y="1420537"/>
                  <a:pt x="1101540" y="1420537"/>
                </a:cubicBezTo>
                <a:cubicBezTo>
                  <a:pt x="481662" y="1420537"/>
                  <a:pt x="481662" y="1420537"/>
                  <a:pt x="481662" y="1420537"/>
                </a:cubicBezTo>
                <a:cubicBezTo>
                  <a:pt x="421350" y="1420537"/>
                  <a:pt x="364388" y="1386955"/>
                  <a:pt x="330881" y="1336581"/>
                </a:cubicBezTo>
                <a:cubicBezTo>
                  <a:pt x="176749" y="1064563"/>
                  <a:pt x="176749" y="1064563"/>
                  <a:pt x="176749" y="1064563"/>
                </a:cubicBezTo>
                <a:cubicBezTo>
                  <a:pt x="22617" y="795904"/>
                  <a:pt x="22617" y="795904"/>
                  <a:pt x="22617" y="795904"/>
                </a:cubicBezTo>
                <a:cubicBezTo>
                  <a:pt x="-7539" y="745530"/>
                  <a:pt x="-7539" y="678365"/>
                  <a:pt x="22617" y="624633"/>
                </a:cubicBezTo>
                <a:cubicBezTo>
                  <a:pt x="330881" y="83956"/>
                  <a:pt x="330881" y="83956"/>
                  <a:pt x="330881" y="83956"/>
                </a:cubicBezTo>
                <a:cubicBezTo>
                  <a:pt x="364388" y="33582"/>
                  <a:pt x="421350" y="3358"/>
                  <a:pt x="478311" y="0"/>
                </a:cubicBezTo>
                <a:close/>
              </a:path>
            </a:pathLst>
          </a:cu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稻壳儿原创设计师【幻雨工作室】_6"/>
          <p:cNvSpPr/>
          <p:nvPr/>
        </p:nvSpPr>
        <p:spPr>
          <a:xfrm>
            <a:off x="1197441" y="3061664"/>
            <a:ext cx="1581963" cy="1420537"/>
          </a:xfrm>
          <a:custGeom>
            <a:avLst/>
            <a:gdLst>
              <a:gd name="connsiteX0" fmla="*/ 478311 w 1581963"/>
              <a:gd name="connsiteY0" fmla="*/ 0 h 1420537"/>
              <a:gd name="connsiteX1" fmla="*/ 1101540 w 1581963"/>
              <a:gd name="connsiteY1" fmla="*/ 0 h 1420537"/>
              <a:gd name="connsiteX2" fmla="*/ 1248971 w 1581963"/>
              <a:gd name="connsiteY2" fmla="*/ 83956 h 1420537"/>
              <a:gd name="connsiteX3" fmla="*/ 1560585 w 1581963"/>
              <a:gd name="connsiteY3" fmla="*/ 624633 h 1420537"/>
              <a:gd name="connsiteX4" fmla="*/ 1560585 w 1581963"/>
              <a:gd name="connsiteY4" fmla="*/ 795904 h 1420537"/>
              <a:gd name="connsiteX5" fmla="*/ 1248971 w 1581963"/>
              <a:gd name="connsiteY5" fmla="*/ 1336581 h 1420537"/>
              <a:gd name="connsiteX6" fmla="*/ 1101540 w 1581963"/>
              <a:gd name="connsiteY6" fmla="*/ 1420537 h 1420537"/>
              <a:gd name="connsiteX7" fmla="*/ 481662 w 1581963"/>
              <a:gd name="connsiteY7" fmla="*/ 1420537 h 1420537"/>
              <a:gd name="connsiteX8" fmla="*/ 330881 w 1581963"/>
              <a:gd name="connsiteY8" fmla="*/ 1336581 h 1420537"/>
              <a:gd name="connsiteX9" fmla="*/ 176749 w 1581963"/>
              <a:gd name="connsiteY9" fmla="*/ 1064563 h 1420537"/>
              <a:gd name="connsiteX10" fmla="*/ 22617 w 1581963"/>
              <a:gd name="connsiteY10" fmla="*/ 795904 h 1420537"/>
              <a:gd name="connsiteX11" fmla="*/ 22617 w 1581963"/>
              <a:gd name="connsiteY11" fmla="*/ 624633 h 1420537"/>
              <a:gd name="connsiteX12" fmla="*/ 330881 w 1581963"/>
              <a:gd name="connsiteY12" fmla="*/ 83956 h 1420537"/>
              <a:gd name="connsiteX13" fmla="*/ 478311 w 1581963"/>
              <a:gd name="connsiteY13" fmla="*/ 0 h 142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1963" h="1420537">
                <a:moveTo>
                  <a:pt x="478311" y="0"/>
                </a:moveTo>
                <a:cubicBezTo>
                  <a:pt x="686054" y="0"/>
                  <a:pt x="893797" y="0"/>
                  <a:pt x="1101540" y="0"/>
                </a:cubicBezTo>
                <a:cubicBezTo>
                  <a:pt x="1161853" y="3358"/>
                  <a:pt x="1218814" y="33582"/>
                  <a:pt x="1248971" y="83956"/>
                </a:cubicBezTo>
                <a:cubicBezTo>
                  <a:pt x="1352842" y="265301"/>
                  <a:pt x="1456714" y="443288"/>
                  <a:pt x="1560585" y="624633"/>
                </a:cubicBezTo>
                <a:cubicBezTo>
                  <a:pt x="1587390" y="678365"/>
                  <a:pt x="1590741" y="742172"/>
                  <a:pt x="1560585" y="795904"/>
                </a:cubicBezTo>
                <a:cubicBezTo>
                  <a:pt x="1248971" y="1336581"/>
                  <a:pt x="1248971" y="1336581"/>
                  <a:pt x="1248971" y="1336581"/>
                </a:cubicBezTo>
                <a:cubicBezTo>
                  <a:pt x="1218814" y="1386955"/>
                  <a:pt x="1161853" y="1420537"/>
                  <a:pt x="1101540" y="1420537"/>
                </a:cubicBezTo>
                <a:cubicBezTo>
                  <a:pt x="481662" y="1420537"/>
                  <a:pt x="481662" y="1420537"/>
                  <a:pt x="481662" y="1420537"/>
                </a:cubicBezTo>
                <a:cubicBezTo>
                  <a:pt x="421350" y="1420537"/>
                  <a:pt x="364388" y="1386955"/>
                  <a:pt x="330881" y="1336581"/>
                </a:cubicBezTo>
                <a:cubicBezTo>
                  <a:pt x="176749" y="1064563"/>
                  <a:pt x="176749" y="1064563"/>
                  <a:pt x="176749" y="1064563"/>
                </a:cubicBezTo>
                <a:cubicBezTo>
                  <a:pt x="22617" y="795904"/>
                  <a:pt x="22617" y="795904"/>
                  <a:pt x="22617" y="795904"/>
                </a:cubicBezTo>
                <a:cubicBezTo>
                  <a:pt x="-7539" y="745530"/>
                  <a:pt x="-7539" y="678365"/>
                  <a:pt x="22617" y="624633"/>
                </a:cubicBezTo>
                <a:cubicBezTo>
                  <a:pt x="330881" y="83956"/>
                  <a:pt x="330881" y="83956"/>
                  <a:pt x="330881" y="83956"/>
                </a:cubicBezTo>
                <a:cubicBezTo>
                  <a:pt x="364388" y="33582"/>
                  <a:pt x="421350" y="3358"/>
                  <a:pt x="47831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2" name="图片 21"/>
          <p:cNvPicPr>
            <a:picLocks noChangeAspect="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3" name="文本框 2">
            <a:extLst>
              <a:ext uri="{FF2B5EF4-FFF2-40B4-BE49-F238E27FC236}">
                <a16:creationId xmlns:a16="http://schemas.microsoft.com/office/drawing/2014/main" id="{C47203E8-29CA-94EB-A65F-CBA1B96D7D01}"/>
              </a:ext>
            </a:extLst>
          </p:cNvPr>
          <p:cNvSpPr txBox="1"/>
          <p:nvPr/>
        </p:nvSpPr>
        <p:spPr>
          <a:xfrm>
            <a:off x="3111361" y="2044005"/>
            <a:ext cx="7728274" cy="3662541"/>
          </a:xfrm>
          <a:prstGeom prst="rect">
            <a:avLst/>
          </a:prstGeom>
          <a:noFill/>
        </p:spPr>
        <p:txBody>
          <a:bodyPr wrap="square">
            <a:spAutoFit/>
          </a:bodyPr>
          <a:lstStyle/>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研究目标</a:t>
            </a:r>
            <a:endParaRPr lang="en-US" altLang="zh-CN" sz="2800" b="0" i="0" dirty="0">
              <a:solidFill>
                <a:srgbClr val="24292F"/>
              </a:solidFill>
              <a:effectLst/>
              <a:latin typeface="Microsoft YaHei" panose="020B0503020204020204" pitchFamily="34" charset="-122"/>
              <a:ea typeface="Microsoft YaHei" panose="020B0503020204020204" pitchFamily="34" charset="-122"/>
            </a:endParaRPr>
          </a:p>
          <a:p>
            <a:pPr algn="l"/>
            <a:endParaRPr lang="en-US" altLang="zh-CN" sz="2800" dirty="0">
              <a:solidFill>
                <a:srgbClr val="24292F"/>
              </a:solidFill>
              <a:latin typeface="Microsoft YaHei" panose="020B0503020204020204" pitchFamily="34" charset="-122"/>
              <a:ea typeface="Microsoft YaHei" panose="020B0503020204020204" pitchFamily="34" charset="-122"/>
            </a:endParaRPr>
          </a:p>
          <a:p>
            <a:pPr algn="l"/>
            <a:r>
              <a:rPr lang="zh-CN" altLang="en-US" sz="2400" b="0" i="0" dirty="0">
                <a:solidFill>
                  <a:srgbClr val="24292F"/>
                </a:solidFill>
                <a:effectLst/>
                <a:latin typeface="Microsoft YaHei" panose="020B0503020204020204" pitchFamily="34" charset="-122"/>
                <a:ea typeface="Microsoft YaHei" panose="020B0503020204020204" pitchFamily="34" charset="-122"/>
              </a:rPr>
              <a:t>探索影响可再生能源使用的关键因素</a:t>
            </a:r>
            <a:endParaRPr lang="en-US" altLang="zh-CN" sz="2400" b="0" i="0" dirty="0">
              <a:solidFill>
                <a:srgbClr val="24292F"/>
              </a:solidFill>
              <a:effectLst/>
              <a:latin typeface="Microsoft YaHei" panose="020B0503020204020204" pitchFamily="34" charset="-122"/>
              <a:ea typeface="Microsoft YaHei" panose="020B0503020204020204" pitchFamily="34" charset="-122"/>
            </a:endParaRPr>
          </a:p>
          <a:p>
            <a:pPr algn="l"/>
            <a:endParaRPr lang="en-US" altLang="zh-CN" sz="2400" dirty="0">
              <a:solidFill>
                <a:srgbClr val="24292F"/>
              </a:solidFill>
              <a:latin typeface="Microsoft YaHei" panose="020B0503020204020204" pitchFamily="34" charset="-122"/>
              <a:ea typeface="Microsoft YaHei" panose="020B0503020204020204" pitchFamily="34" charset="-122"/>
            </a:endParaRPr>
          </a:p>
          <a:p>
            <a:pPr algn="l"/>
            <a:endParaRPr lang="en-US" altLang="zh-CN" sz="2400" dirty="0">
              <a:solidFill>
                <a:srgbClr val="24292F"/>
              </a:solidFill>
              <a:latin typeface="Microsoft YaHei" panose="020B0503020204020204" pitchFamily="34" charset="-122"/>
              <a:ea typeface="Microsoft YaHei" panose="020B0503020204020204" pitchFamily="34" charset="-122"/>
            </a:endParaRPr>
          </a:p>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数据来源</a:t>
            </a:r>
            <a:endParaRPr lang="en-US" altLang="zh-CN" sz="2800" b="0" i="0" dirty="0">
              <a:solidFill>
                <a:srgbClr val="24292F"/>
              </a:solidFill>
              <a:effectLst/>
              <a:latin typeface="Microsoft YaHei" panose="020B0503020204020204" pitchFamily="34" charset="-122"/>
              <a:ea typeface="Microsoft YaHei" panose="020B0503020204020204" pitchFamily="34" charset="-122"/>
            </a:endParaRPr>
          </a:p>
          <a:p>
            <a:pPr algn="l"/>
            <a:endParaRPr lang="en-US" altLang="zh-CN" sz="2800" dirty="0">
              <a:solidFill>
                <a:srgbClr val="24292F"/>
              </a:solidFill>
              <a:latin typeface="Microsoft YaHei" panose="020B0503020204020204" pitchFamily="34" charset="-122"/>
              <a:ea typeface="Microsoft YaHei" panose="020B0503020204020204" pitchFamily="34" charset="-122"/>
            </a:endParaRPr>
          </a:p>
          <a:p>
            <a:pPr algn="l"/>
            <a:r>
              <a:rPr lang="en-US" altLang="zh-CN" sz="2000" b="0" i="0" dirty="0">
                <a:solidFill>
                  <a:srgbClr val="24292F"/>
                </a:solidFill>
                <a:effectLst/>
                <a:latin typeface="Microsoft YaHei" panose="020B0503020204020204" pitchFamily="34" charset="-122"/>
                <a:ea typeface="Microsoft YaHei" panose="020B0503020204020204" pitchFamily="34" charset="-122"/>
                <a:hlinkClick r:id="rId5"/>
              </a:rPr>
              <a:t>https://www.kaggle.com/datasets/hajraamir21/global-renewable-energy-usage-2020-2024</a:t>
            </a:r>
            <a:endParaRPr lang="zh-CN" altLang="en-US" sz="2000" b="0" i="0" dirty="0">
              <a:solidFill>
                <a:srgbClr val="24292F"/>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原创设计师【幻雨工作室】_1"/>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2"/>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4" name="稻壳儿原创设计师【幻雨工作室】_3">
            <a:extLst>
              <a:ext uri="{FF2B5EF4-FFF2-40B4-BE49-F238E27FC236}">
                <a16:creationId xmlns:a16="http://schemas.microsoft.com/office/drawing/2014/main" id="{E6BD3898-2994-7BA0-C6F6-8C95D22BA8E4}"/>
              </a:ext>
            </a:extLst>
          </p:cNvPr>
          <p:cNvSpPr txBox="1"/>
          <p:nvPr/>
        </p:nvSpPr>
        <p:spPr>
          <a:xfrm>
            <a:off x="1630404" y="793159"/>
            <a:ext cx="460905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研究目标与数据介绍</a:t>
            </a:r>
          </a:p>
        </p:txBody>
      </p:sp>
      <p:sp>
        <p:nvSpPr>
          <p:cNvPr id="2" name="文本框 1">
            <a:extLst>
              <a:ext uri="{FF2B5EF4-FFF2-40B4-BE49-F238E27FC236}">
                <a16:creationId xmlns:a16="http://schemas.microsoft.com/office/drawing/2014/main" id="{A82C5405-A7C9-701A-96BC-B7A56E8ACC9D}"/>
              </a:ext>
            </a:extLst>
          </p:cNvPr>
          <p:cNvSpPr txBox="1"/>
          <p:nvPr/>
        </p:nvSpPr>
        <p:spPr>
          <a:xfrm>
            <a:off x="1048781" y="1733874"/>
            <a:ext cx="1647070" cy="523220"/>
          </a:xfrm>
          <a:prstGeom prst="rect">
            <a:avLst/>
          </a:prstGeom>
          <a:noFill/>
        </p:spPr>
        <p:txBody>
          <a:bodyPr wrap="square">
            <a:spAutoFit/>
          </a:bodyPr>
          <a:lstStyle/>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数据介绍</a:t>
            </a:r>
            <a:endParaRPr lang="zh-CN" altLang="en-US" sz="2000" b="0" i="0" dirty="0">
              <a:solidFill>
                <a:srgbClr val="24292F"/>
              </a:solidFill>
              <a:effectLst/>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84D6B065-4397-EB0E-1936-E7B7647E63A1}"/>
              </a:ext>
            </a:extLst>
          </p:cNvPr>
          <p:cNvSpPr txBox="1"/>
          <p:nvPr/>
        </p:nvSpPr>
        <p:spPr>
          <a:xfrm>
            <a:off x="1630404" y="2525820"/>
            <a:ext cx="5646198" cy="369332"/>
          </a:xfrm>
          <a:prstGeom prst="rect">
            <a:avLst/>
          </a:prstGeom>
          <a:noFill/>
        </p:spPr>
        <p:txBody>
          <a:bodyPr wrap="square" rtlCol="0">
            <a:spAutoFit/>
          </a:bodyPr>
          <a:lstStyle/>
          <a:p>
            <a:r>
              <a:rPr lang="zh-CN" altLang="en-US" b="1" dirty="0"/>
              <a:t>数据格式：</a:t>
            </a:r>
            <a:r>
              <a:rPr lang="en-US" altLang="zh-CN" dirty="0"/>
              <a:t>.csv</a:t>
            </a:r>
            <a:r>
              <a:rPr lang="zh-CN" altLang="en-US" dirty="0"/>
              <a:t>文件</a:t>
            </a:r>
          </a:p>
        </p:txBody>
      </p:sp>
      <p:sp>
        <p:nvSpPr>
          <p:cNvPr id="5" name="文本框 4">
            <a:extLst>
              <a:ext uri="{FF2B5EF4-FFF2-40B4-BE49-F238E27FC236}">
                <a16:creationId xmlns:a16="http://schemas.microsoft.com/office/drawing/2014/main" id="{EE089BB6-7E93-8FF8-8E27-05D607231470}"/>
              </a:ext>
            </a:extLst>
          </p:cNvPr>
          <p:cNvSpPr txBox="1"/>
          <p:nvPr/>
        </p:nvSpPr>
        <p:spPr>
          <a:xfrm>
            <a:off x="1630404" y="3185124"/>
            <a:ext cx="8542296" cy="646331"/>
          </a:xfrm>
          <a:prstGeom prst="rect">
            <a:avLst/>
          </a:prstGeom>
          <a:noFill/>
        </p:spPr>
        <p:txBody>
          <a:bodyPr wrap="square" rtlCol="0">
            <a:spAutoFit/>
          </a:bodyPr>
          <a:lstStyle/>
          <a:p>
            <a:r>
              <a:rPr lang="zh-CN" altLang="en-US" b="1" dirty="0"/>
              <a:t>使用方式：</a:t>
            </a:r>
            <a:r>
              <a:rPr lang="zh-CN" altLang="en-US" dirty="0"/>
              <a:t>在</a:t>
            </a:r>
            <a:r>
              <a:rPr lang="en-US" altLang="zh-CN" dirty="0"/>
              <a:t>python</a:t>
            </a:r>
            <a:r>
              <a:rPr lang="zh-CN" altLang="en-US" dirty="0"/>
              <a:t>文件中导入</a:t>
            </a:r>
            <a:r>
              <a:rPr lang="en-US" altLang="zh-CN" dirty="0"/>
              <a:t>pandas</a:t>
            </a:r>
            <a:r>
              <a:rPr lang="zh-CN" altLang="en-US" dirty="0"/>
              <a:t>库，使用</a:t>
            </a:r>
            <a:r>
              <a:rPr lang="en-US" altLang="zh-CN" dirty="0" err="1"/>
              <a:t>pd.read_csv</a:t>
            </a:r>
            <a:r>
              <a:rPr lang="en-US" altLang="zh-CN" dirty="0"/>
              <a:t>(</a:t>
            </a:r>
            <a:r>
              <a:rPr lang="en-US" altLang="zh-CN" dirty="0" err="1"/>
              <a:t>file_path</a:t>
            </a:r>
            <a:r>
              <a:rPr lang="en-US" altLang="zh-CN" dirty="0"/>
              <a:t>)</a:t>
            </a:r>
            <a:r>
              <a:rPr lang="zh-CN" altLang="en-US" dirty="0"/>
              <a:t>函数即可读入数据内容，并将其作为一个完整的</a:t>
            </a:r>
            <a:r>
              <a:rPr lang="en-US" altLang="zh-CN" dirty="0" err="1"/>
              <a:t>DataFrame</a:t>
            </a:r>
            <a:r>
              <a:rPr lang="zh-CN" altLang="en-US" dirty="0"/>
              <a:t>来使用，结构完整，使用方便。</a:t>
            </a:r>
          </a:p>
        </p:txBody>
      </p:sp>
      <p:sp>
        <p:nvSpPr>
          <p:cNvPr id="9" name="文本框 8">
            <a:extLst>
              <a:ext uri="{FF2B5EF4-FFF2-40B4-BE49-F238E27FC236}">
                <a16:creationId xmlns:a16="http://schemas.microsoft.com/office/drawing/2014/main" id="{F96EE05D-16B6-0CC6-5A63-797257F60831}"/>
              </a:ext>
            </a:extLst>
          </p:cNvPr>
          <p:cNvSpPr txBox="1"/>
          <p:nvPr/>
        </p:nvSpPr>
        <p:spPr>
          <a:xfrm>
            <a:off x="1630403" y="4121427"/>
            <a:ext cx="8667693" cy="1477328"/>
          </a:xfrm>
          <a:prstGeom prst="rect">
            <a:avLst/>
          </a:prstGeom>
          <a:noFill/>
        </p:spPr>
        <p:txBody>
          <a:bodyPr wrap="square">
            <a:spAutoFit/>
          </a:bodyPr>
          <a:lstStyle/>
          <a:p>
            <a:r>
              <a:rPr lang="zh-CN" altLang="en-US" b="1" i="0" dirty="0">
                <a:solidFill>
                  <a:srgbClr val="3C4043"/>
                </a:solidFill>
                <a:effectLst/>
                <a:latin typeface="Inter"/>
              </a:rPr>
              <a:t>数据集介绍：</a:t>
            </a:r>
            <a:r>
              <a:rPr lang="zh-CN" altLang="en-US" b="0" i="0" dirty="0">
                <a:solidFill>
                  <a:srgbClr val="3C4043"/>
                </a:solidFill>
                <a:effectLst/>
                <a:latin typeface="Inter"/>
              </a:rPr>
              <a:t>该数据集提供了 </a:t>
            </a:r>
            <a:r>
              <a:rPr lang="en-US" altLang="zh-CN" b="0" i="0" dirty="0">
                <a:solidFill>
                  <a:srgbClr val="3C4043"/>
                </a:solidFill>
                <a:effectLst/>
                <a:latin typeface="Inter"/>
              </a:rPr>
              <a:t>2020 </a:t>
            </a:r>
            <a:r>
              <a:rPr lang="zh-CN" altLang="en-US" b="0" i="0" dirty="0">
                <a:solidFill>
                  <a:srgbClr val="3C4043"/>
                </a:solidFill>
                <a:effectLst/>
                <a:latin typeface="Inter"/>
              </a:rPr>
              <a:t>年至 </a:t>
            </a:r>
            <a:r>
              <a:rPr lang="en-US" altLang="zh-CN" b="0" i="0" dirty="0">
                <a:solidFill>
                  <a:srgbClr val="3C4043"/>
                </a:solidFill>
                <a:effectLst/>
                <a:latin typeface="Inter"/>
              </a:rPr>
              <a:t>2024 </a:t>
            </a:r>
            <a:r>
              <a:rPr lang="zh-CN" altLang="en-US" b="0" i="0" dirty="0">
                <a:solidFill>
                  <a:srgbClr val="3C4043"/>
                </a:solidFill>
                <a:effectLst/>
                <a:latin typeface="Inter"/>
              </a:rPr>
              <a:t>年全球家庭可再生能源使用情况的信息。它包括可再生能源采用情况、月度能源使用量、家庭规模、收入水平和城乡差异的数据。该数据集还包含政府补贴以及家庭采用太阳能、风能、水能和地热能等可再生能源所节省的成本详情。这是一个了解可再生能源采用趋势、分析影响能源使用的因素以及探索社会经济特征与能源消耗之间关系的有用资源。</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66AE0-B4EE-986E-85BE-F4A83E34B08E}"/>
            </a:ext>
          </a:extLst>
        </p:cNvPr>
        <p:cNvGrpSpPr/>
        <p:nvPr/>
      </p:nvGrpSpPr>
      <p:grpSpPr>
        <a:xfrm>
          <a:off x="0" y="0"/>
          <a:ext cx="0" cy="0"/>
          <a:chOff x="0" y="0"/>
          <a:chExt cx="0" cy="0"/>
        </a:xfrm>
      </p:grpSpPr>
      <p:sp>
        <p:nvSpPr>
          <p:cNvPr id="6" name="稻壳儿原创设计师【幻雨工作室】_1">
            <a:extLst>
              <a:ext uri="{FF2B5EF4-FFF2-40B4-BE49-F238E27FC236}">
                <a16:creationId xmlns:a16="http://schemas.microsoft.com/office/drawing/2014/main" id="{C2B0DE62-52EE-4DB2-2637-9602AD4639A5}"/>
              </a:ext>
            </a:extLst>
          </p:cNvPr>
          <p:cNvSpPr>
            <a:spLocks noChangeArrowheads="1"/>
          </p:cNvSpPr>
          <p:nvPr/>
        </p:nvSpPr>
        <p:spPr bwMode="auto">
          <a:xfrm>
            <a:off x="529003" y="584412"/>
            <a:ext cx="1004918" cy="1002270"/>
          </a:xfrm>
          <a:prstGeom prst="ellipse">
            <a:avLst/>
          </a:prstGeom>
          <a:solidFill>
            <a:srgbClr val="003E98"/>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1400">
              <a:solidFill>
                <a:schemeClr val="accent1"/>
              </a:solidFill>
            </a:endParaRPr>
          </a:p>
        </p:txBody>
      </p:sp>
      <p:sp>
        <p:nvSpPr>
          <p:cNvPr id="7" name="稻壳儿原创设计师【幻雨工作室】_2">
            <a:extLst>
              <a:ext uri="{FF2B5EF4-FFF2-40B4-BE49-F238E27FC236}">
                <a16:creationId xmlns:a16="http://schemas.microsoft.com/office/drawing/2014/main" id="{E90BE9ED-143E-69F3-25D9-BE422E3BF8EB}"/>
              </a:ext>
            </a:extLst>
          </p:cNvPr>
          <p:cNvSpPr txBox="1">
            <a:spLocks noChangeArrowheads="1"/>
          </p:cNvSpPr>
          <p:nvPr/>
        </p:nvSpPr>
        <p:spPr bwMode="auto">
          <a:xfrm>
            <a:off x="546394" y="731604"/>
            <a:ext cx="970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0" name="图片 39">
            <a:extLst>
              <a:ext uri="{FF2B5EF4-FFF2-40B4-BE49-F238E27FC236}">
                <a16:creationId xmlns:a16="http://schemas.microsoft.com/office/drawing/2014/main" id="{F02ECE1B-9B90-23C7-2721-38E707C00E6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0172700" y="380564"/>
            <a:ext cx="1559936" cy="491599"/>
          </a:xfrm>
          <a:prstGeom prst="rect">
            <a:avLst/>
          </a:prstGeom>
        </p:spPr>
      </p:pic>
      <p:sp>
        <p:nvSpPr>
          <p:cNvPr id="4" name="稻壳儿原创设计师【幻雨工作室】_3">
            <a:extLst>
              <a:ext uri="{FF2B5EF4-FFF2-40B4-BE49-F238E27FC236}">
                <a16:creationId xmlns:a16="http://schemas.microsoft.com/office/drawing/2014/main" id="{7D8EC070-FE23-0743-9532-313ACD209294}"/>
              </a:ext>
            </a:extLst>
          </p:cNvPr>
          <p:cNvSpPr txBox="1"/>
          <p:nvPr/>
        </p:nvSpPr>
        <p:spPr>
          <a:xfrm>
            <a:off x="1630404" y="793159"/>
            <a:ext cx="4609051" cy="58477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defRPr/>
            </a:pPr>
            <a:r>
              <a:rPr lang="zh-CN" altLang="en-US" sz="3200" dirty="0"/>
              <a:t>研究目标与数据介绍</a:t>
            </a:r>
          </a:p>
        </p:txBody>
      </p:sp>
      <p:sp>
        <p:nvSpPr>
          <p:cNvPr id="2" name="文本框 1">
            <a:extLst>
              <a:ext uri="{FF2B5EF4-FFF2-40B4-BE49-F238E27FC236}">
                <a16:creationId xmlns:a16="http://schemas.microsoft.com/office/drawing/2014/main" id="{84449715-947E-460E-BC19-A3836DCF3BAB}"/>
              </a:ext>
            </a:extLst>
          </p:cNvPr>
          <p:cNvSpPr txBox="1"/>
          <p:nvPr/>
        </p:nvSpPr>
        <p:spPr>
          <a:xfrm>
            <a:off x="1048780" y="1733874"/>
            <a:ext cx="4819359" cy="523220"/>
          </a:xfrm>
          <a:prstGeom prst="rect">
            <a:avLst/>
          </a:prstGeom>
          <a:noFill/>
        </p:spPr>
        <p:txBody>
          <a:bodyPr wrap="square">
            <a:spAutoFit/>
          </a:bodyPr>
          <a:lstStyle/>
          <a:p>
            <a:pPr algn="l"/>
            <a:r>
              <a:rPr lang="zh-CN" altLang="en-US" sz="2800" b="0" i="0" dirty="0">
                <a:solidFill>
                  <a:srgbClr val="24292F"/>
                </a:solidFill>
                <a:effectLst/>
                <a:latin typeface="Microsoft YaHei" panose="020B0503020204020204" pitchFamily="34" charset="-122"/>
                <a:ea typeface="Microsoft YaHei" panose="020B0503020204020204" pitchFamily="34" charset="-122"/>
              </a:rPr>
              <a:t>数据结构（</a:t>
            </a:r>
            <a:r>
              <a:rPr lang="en-US" altLang="zh-CN" sz="2800" b="0" i="0" dirty="0">
                <a:solidFill>
                  <a:srgbClr val="24292F"/>
                </a:solidFill>
                <a:effectLst/>
                <a:latin typeface="Microsoft YaHei" panose="020B0503020204020204" pitchFamily="34" charset="-122"/>
                <a:ea typeface="Microsoft YaHei" panose="020B0503020204020204" pitchFamily="34" charset="-122"/>
              </a:rPr>
              <a:t>12</a:t>
            </a:r>
            <a:r>
              <a:rPr lang="zh-CN" altLang="en-US" sz="2800" b="0" i="0" dirty="0">
                <a:solidFill>
                  <a:srgbClr val="24292F"/>
                </a:solidFill>
                <a:effectLst/>
                <a:latin typeface="Microsoft YaHei" panose="020B0503020204020204" pitchFamily="34" charset="-122"/>
                <a:ea typeface="Microsoft YaHei" panose="020B0503020204020204" pitchFamily="34" charset="-122"/>
              </a:rPr>
              <a:t>个维度）</a:t>
            </a:r>
            <a:endParaRPr lang="zh-CN" altLang="en-US" sz="2000" b="0" i="0" dirty="0">
              <a:solidFill>
                <a:srgbClr val="24292F"/>
              </a:solidFill>
              <a:effectLst/>
              <a:latin typeface="Microsoft YaHei" panose="020B0503020204020204" pitchFamily="34" charset="-122"/>
              <a:ea typeface="Microsoft YaHei" panose="020B0503020204020204" pitchFamily="34" charset="-122"/>
            </a:endParaRPr>
          </a:p>
        </p:txBody>
      </p:sp>
      <p:pic>
        <p:nvPicPr>
          <p:cNvPr id="13" name="图片 12">
            <a:extLst>
              <a:ext uri="{FF2B5EF4-FFF2-40B4-BE49-F238E27FC236}">
                <a16:creationId xmlns:a16="http://schemas.microsoft.com/office/drawing/2014/main" id="{C2ED2820-C360-1471-6478-8F57C26F4F23}"/>
              </a:ext>
            </a:extLst>
          </p:cNvPr>
          <p:cNvPicPr>
            <a:picLocks noChangeAspect="1"/>
          </p:cNvPicPr>
          <p:nvPr/>
        </p:nvPicPr>
        <p:blipFill>
          <a:blip r:embed="rId4"/>
          <a:stretch>
            <a:fillRect/>
          </a:stretch>
        </p:blipFill>
        <p:spPr>
          <a:xfrm>
            <a:off x="1630404" y="2708401"/>
            <a:ext cx="8680132" cy="1765787"/>
          </a:xfrm>
          <a:prstGeom prst="rect">
            <a:avLst/>
          </a:prstGeom>
        </p:spPr>
      </p:pic>
      <p:sp>
        <p:nvSpPr>
          <p:cNvPr id="18" name="文本框 17">
            <a:extLst>
              <a:ext uri="{FF2B5EF4-FFF2-40B4-BE49-F238E27FC236}">
                <a16:creationId xmlns:a16="http://schemas.microsoft.com/office/drawing/2014/main" id="{EF0B2227-720C-16CB-D555-26BFE19EA410}"/>
              </a:ext>
            </a:extLst>
          </p:cNvPr>
          <p:cNvSpPr txBox="1"/>
          <p:nvPr/>
        </p:nvSpPr>
        <p:spPr>
          <a:xfrm>
            <a:off x="1630403" y="4669654"/>
            <a:ext cx="9812913" cy="338554"/>
          </a:xfrm>
          <a:prstGeom prst="rect">
            <a:avLst/>
          </a:prstGeom>
          <a:noFill/>
        </p:spPr>
        <p:txBody>
          <a:bodyPr wrap="square" rtlCol="0">
            <a:spAutoFit/>
          </a:bodyPr>
          <a:lstStyle/>
          <a:p>
            <a:r>
              <a:rPr lang="zh-CN" altLang="en-US" sz="1600" dirty="0"/>
              <a:t>家庭编号：每户唯一 </a:t>
            </a:r>
            <a:r>
              <a:rPr lang="en-US" altLang="zh-CN" sz="1600" dirty="0"/>
              <a:t>       </a:t>
            </a:r>
            <a:r>
              <a:rPr lang="zh-CN" altLang="en-US" sz="1600" dirty="0"/>
              <a:t>地区 ：洲为单位</a:t>
            </a:r>
            <a:r>
              <a:rPr lang="en-US" altLang="zh-CN" sz="1600" dirty="0"/>
              <a:t>	         </a:t>
            </a:r>
            <a:r>
              <a:rPr lang="zh-CN" altLang="en-US" sz="1600" dirty="0"/>
              <a:t>国家</a:t>
            </a:r>
            <a:r>
              <a:rPr lang="en-US" altLang="zh-CN" sz="1600" dirty="0"/>
              <a:t>	             </a:t>
            </a:r>
            <a:r>
              <a:rPr lang="zh-CN" altLang="en-US" sz="1600" dirty="0"/>
              <a:t>可再生能源类型：风、太阳能等</a:t>
            </a:r>
          </a:p>
        </p:txBody>
      </p:sp>
    </p:spTree>
    <p:extLst>
      <p:ext uri="{BB962C8B-B14F-4D97-AF65-F5344CB8AC3E}">
        <p14:creationId xmlns:p14="http://schemas.microsoft.com/office/powerpoint/2010/main" val="1248959531"/>
      </p:ext>
    </p:extLst>
  </p:cSld>
  <p:clrMapOvr>
    <a:masterClrMapping/>
  </p:clrMapOvr>
</p:sld>
</file>

<file path=ppt/theme/theme1.xml><?xml version="1.0" encoding="utf-8"?>
<a:theme xmlns:a="http://schemas.openxmlformats.org/drawingml/2006/main" name="Office 主题​​">
  <a:themeElements>
    <a:clrScheme name="经典">
      <a:dk1>
        <a:sysClr val="windowText" lastClr="000000"/>
      </a:dk1>
      <a:lt1>
        <a:sysClr val="window" lastClr="FFFFFF"/>
      </a:lt1>
      <a:dk2>
        <a:srgbClr val="44546A"/>
      </a:dk2>
      <a:lt2>
        <a:srgbClr val="E7E6E6"/>
      </a:lt2>
      <a:accent1>
        <a:srgbClr val="485275"/>
      </a:accent1>
      <a:accent2>
        <a:srgbClr val="485275"/>
      </a:accent2>
      <a:accent3>
        <a:srgbClr val="485275"/>
      </a:accent3>
      <a:accent4>
        <a:srgbClr val="485275"/>
      </a:accent4>
      <a:accent5>
        <a:srgbClr val="485275"/>
      </a:accent5>
      <a:accent6>
        <a:srgbClr val="485275"/>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1352</Words>
  <Application>Microsoft Office PowerPoint</Application>
  <PresentationFormat>宽屏</PresentationFormat>
  <Paragraphs>157</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Inter</vt:lpstr>
      <vt:lpstr>等线</vt:lpstr>
      <vt:lpstr>等线 Light</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颖 王</cp:lastModifiedBy>
  <cp:revision>25</cp:revision>
  <dcterms:created xsi:type="dcterms:W3CDTF">2020-03-31T03:08:00Z</dcterms:created>
  <dcterms:modified xsi:type="dcterms:W3CDTF">2024-12-28T14:56:24Z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v1.0_mb_NIonvo+thBh/t7VEahgQQA==</vt:lpwstr>
  </property>
  <property fmtid="{D5CDD505-2E9C-101B-9397-08002B2CF9AE}" pid="4" name="ICV">
    <vt:lpwstr>9E0A69F69BA74E18A1ECF27047DF3EA4</vt:lpwstr>
  </property>
</Properties>
</file>