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32" r:id="rId5"/>
    <p:sldId id="433" r:id="rId6"/>
    <p:sldId id="443" r:id="rId7"/>
    <p:sldId id="444" r:id="rId8"/>
    <p:sldId id="446" r:id="rId9"/>
    <p:sldId id="445" r:id="rId10"/>
    <p:sldId id="412" r:id="rId11"/>
    <p:sldId id="416" r:id="rId12"/>
    <p:sldId id="417" r:id="rId13"/>
    <p:sldId id="418" r:id="rId14"/>
    <p:sldId id="426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90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8880" y="3560445"/>
            <a:ext cx="9799320" cy="2078355"/>
          </a:xfrm>
        </p:spPr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by wwy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20580000">
            <a:off x="66675" y="556895"/>
            <a:ext cx="8627745" cy="13766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8800" b="1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</a:rPr>
              <a:t>Basic Constraints</a:t>
            </a:r>
            <a:endParaRPr lang="en-US" altLang="zh-CN" sz="8800" b="1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noFill/>
              <a:effectLst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 rot="3360000">
            <a:off x="5303838" y="2654300"/>
            <a:ext cx="8786495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9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3 Normal </a:t>
            </a:r>
            <a:r>
              <a:rPr lang="en-US" altLang="zh-CN" sz="9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Form</a:t>
            </a:r>
            <a:endParaRPr lang="en-US" altLang="zh-CN" sz="96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2460000">
            <a:off x="-264477" y="3147060"/>
            <a:ext cx="7296785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96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ER diagram</a:t>
            </a:r>
            <a:endParaRPr lang="zh-CN" altLang="en-US" sz="96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 rot="18840000">
            <a:off x="4152265" y="3826510"/>
            <a:ext cx="6626225" cy="15462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8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Useful Tools</a:t>
            </a:r>
            <a:endParaRPr lang="en-US" altLang="zh-CN" sz="8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/>
        <p:txBody>
          <a:bodyPr/>
          <a:p>
            <a:r>
              <a:rPr lang="en-US" altLang="zh-C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Database Design Principles</a:t>
            </a:r>
            <a:endParaRPr lang="en-US" altLang="zh-CN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Normal Form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S</a:t>
            </a:r>
            <a:r>
              <a:rPr sz="2800">
                <a:sym typeface="+mn-ea"/>
              </a:rPr>
              <a:t>ingled </a:t>
            </a:r>
            <a:r>
              <a:rPr lang="en-US" altLang="zh-CN" sz="2800">
                <a:sym typeface="+mn-ea"/>
              </a:rPr>
              <a:t>V</a:t>
            </a:r>
            <a:r>
              <a:rPr sz="2800">
                <a:sym typeface="+mn-ea"/>
              </a:rPr>
              <a:t>alued </a:t>
            </a:r>
            <a:r>
              <a:rPr lang="en-US" altLang="zh-CN" sz="2800">
                <a:sym typeface="+mn-ea"/>
              </a:rPr>
              <a:t>A</a:t>
            </a:r>
            <a:r>
              <a:rPr sz="2800">
                <a:sym typeface="+mn-ea"/>
              </a:rPr>
              <a:t>ttribute</a:t>
            </a:r>
            <a:endParaRPr lang="zh-CN" altLang="en-US" sz="28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979160" y="4839970"/>
          <a:ext cx="6204585" cy="15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40"/>
                <a:gridCol w="1927860"/>
                <a:gridCol w="2381250"/>
              </a:tblGrid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Landline Num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Cellphone Num</a:t>
                      </a:r>
                      <a:endParaRPr lang="en-US" altLang="zh-CN"/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Mary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12345678912</a:t>
                      </a:r>
                      <a:endParaRPr lang="en-US" altLang="zh-CN"/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0755-12345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John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0755-11111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98765432199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圆角矩形标注 4"/>
          <p:cNvSpPr/>
          <p:nvPr/>
        </p:nvSpPr>
        <p:spPr>
          <a:xfrm>
            <a:off x="8052435" y="1067435"/>
            <a:ext cx="3826510" cy="1271270"/>
          </a:xfrm>
          <a:prstGeom prst="wedgeRoundRectCallout">
            <a:avLst>
              <a:gd name="adj1" fmla="val -45049"/>
              <a:gd name="adj2" fmla="val 77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John has both landline telephone and cellphone</a:t>
            </a:r>
            <a:endParaRPr lang="en-US" altLang="zh-CN" sz="2400"/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7500620" y="3338830"/>
          <a:ext cx="292862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865"/>
                <a:gridCol w="1722755"/>
              </a:tblGrid>
              <a:tr h="38100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Phone Num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98765432199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乘号 6"/>
          <p:cNvSpPr/>
          <p:nvPr/>
        </p:nvSpPr>
        <p:spPr>
          <a:xfrm>
            <a:off x="6890385" y="2544445"/>
            <a:ext cx="4149725" cy="2350770"/>
          </a:xfrm>
          <a:prstGeom prst="mathMultiply">
            <a:avLst>
              <a:gd name="adj1" fmla="val 733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557530" y="4777740"/>
          <a:ext cx="48463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Phone Num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Mary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12345678912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0755-12345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John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0755-11111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John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98765432199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4"/>
            </p:custDataLst>
          </p:nvPr>
        </p:nvGraphicFramePr>
        <p:xfrm>
          <a:off x="557530" y="2205355"/>
          <a:ext cx="6204585" cy="1133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195"/>
                <a:gridCol w="2068195"/>
              </a:tblGrid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Phone Num</a:t>
                      </a:r>
                      <a:endParaRPr lang="en-US" altLang="zh-CN"/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Mary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12345678912</a:t>
                      </a:r>
                      <a:endParaRPr lang="en-US" altLang="zh-CN"/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0755-12345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 rot="1680000">
            <a:off x="6091555" y="2905125"/>
            <a:ext cx="91694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eg.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50085" y="3959225"/>
            <a:ext cx="54991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62115" y="4100830"/>
            <a:ext cx="54991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12" grpId="0"/>
      <p:bldP spid="13" grpId="0"/>
      <p:bldP spid="12" grpId="1"/>
      <p:bldP spid="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597605"/>
            <a:ext cx="10969200" cy="705600"/>
          </a:xfrm>
        </p:spPr>
        <p:txBody>
          <a:bodyPr/>
          <a:p>
            <a:r>
              <a:rPr lang="en-US" altLang="zh-CN"/>
              <a:t>2 Normal Form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800">
                <a:sym typeface="+mn-ea"/>
              </a:rPr>
              <a:t>No Partial Dependencies</a:t>
            </a:r>
            <a:endParaRPr lang="zh-CN" altLang="en-US" sz="2800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784225" y="2082800"/>
          <a:ext cx="8597900" cy="2486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580"/>
                <a:gridCol w="1719580"/>
                <a:gridCol w="1719580"/>
                <a:gridCol w="1719580"/>
                <a:gridCol w="1719580"/>
              </a:tblGrid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Favorite Food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Country</a:t>
                      </a:r>
                      <a:endParaRPr lang="en-US" altLang="zh-CN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Mary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Bremen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hambu</a:t>
                      </a:r>
                      <a:r>
                        <a:rPr lang="en-US" altLang="zh-CN"/>
                        <a:t>rg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Germany</a:t>
                      </a:r>
                      <a:endParaRPr lang="en-US" altLang="zh-CN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Chicago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hitdog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USA</a:t>
                      </a:r>
                      <a:endParaRPr lang="en-US" altLang="zh-CN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John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Shenzhen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yumcha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China</a:t>
                      </a:r>
                      <a:endParaRPr lang="en-US" altLang="zh-CN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John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Lon</a:t>
                      </a:r>
                      <a:r>
                        <a:rPr lang="en-US" altLang="zh-CN"/>
                        <a:t>don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Sadwich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UK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 rot="1680000">
            <a:off x="9055735" y="4230370"/>
            <a:ext cx="91694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eg.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环形箭头 6"/>
          <p:cNvSpPr/>
          <p:nvPr/>
        </p:nvSpPr>
        <p:spPr>
          <a:xfrm rot="10800000" flipV="1">
            <a:off x="3455670" y="1302385"/>
            <a:ext cx="4925695" cy="1055370"/>
          </a:xfrm>
          <a:prstGeom prst="circularArrow">
            <a:avLst>
              <a:gd name="adj1" fmla="val 12372"/>
              <a:gd name="adj2" fmla="val 1142319"/>
              <a:gd name="adj3" fmla="val 21257060"/>
              <a:gd name="adj4" fmla="val 10800000"/>
              <a:gd name="adj5" fmla="val 6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818515" y="2097405"/>
            <a:ext cx="6888480" cy="2457450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/>
          <p:nvPr>
            <p:custDataLst>
              <p:tags r:id="rId2"/>
            </p:custDataLst>
          </p:nvPr>
        </p:nvGraphicFramePr>
        <p:xfrm>
          <a:off x="1365250" y="5233035"/>
          <a:ext cx="506222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110"/>
                <a:gridCol w="25311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Country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Bremen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Germany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Chicago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USA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Shenzhen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China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圆角矩形 13"/>
          <p:cNvSpPr/>
          <p:nvPr/>
        </p:nvSpPr>
        <p:spPr>
          <a:xfrm>
            <a:off x="1323975" y="5158105"/>
            <a:ext cx="5109210" cy="165989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加号 14"/>
          <p:cNvSpPr/>
          <p:nvPr/>
        </p:nvSpPr>
        <p:spPr>
          <a:xfrm>
            <a:off x="3255010" y="4716780"/>
            <a:ext cx="387985" cy="387985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14" grpId="0" animBg="1"/>
      <p:bldP spid="12" grpId="0" animBg="1"/>
      <p:bldP spid="14" grpId="1" animBg="1"/>
      <p:bldP spid="12" grpId="1" animBg="1"/>
      <p:bldP spid="15" grpId="0" animBg="1"/>
      <p:bldP spid="1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 Normal Form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N</a:t>
            </a:r>
            <a:r>
              <a:rPr sz="2800">
                <a:sym typeface="+mn-ea"/>
              </a:rPr>
              <a:t>o </a:t>
            </a:r>
            <a:r>
              <a:rPr lang="en-US" altLang="zh-CN" sz="2800">
                <a:sym typeface="+mn-ea"/>
              </a:rPr>
              <a:t>T</a:t>
            </a:r>
            <a:r>
              <a:rPr sz="2800">
                <a:sym typeface="+mn-ea"/>
              </a:rPr>
              <a:t>ransitive </a:t>
            </a:r>
            <a:r>
              <a:rPr lang="en-US" altLang="zh-CN" sz="2800">
                <a:sym typeface="+mn-ea"/>
              </a:rPr>
              <a:t>D</a:t>
            </a:r>
            <a:r>
              <a:rPr sz="2800">
                <a:sym typeface="+mn-ea"/>
              </a:rPr>
              <a:t>ependency</a:t>
            </a:r>
            <a:endParaRPr lang="zh-CN" altLang="en-US" sz="2800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784225" y="2082800"/>
          <a:ext cx="8597900" cy="2486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580"/>
                <a:gridCol w="1719580"/>
                <a:gridCol w="1719580"/>
                <a:gridCol w="1719580"/>
                <a:gridCol w="1719580"/>
              </a:tblGrid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Favorite Food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Country</a:t>
                      </a:r>
                      <a:endParaRPr lang="en-US" altLang="zh-CN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Mary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Bremen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hambu</a:t>
                      </a:r>
                      <a:r>
                        <a:rPr lang="en-US" altLang="zh-CN"/>
                        <a:t>rg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Germany</a:t>
                      </a:r>
                      <a:endParaRPr lang="en-US" altLang="zh-CN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Chicago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hitdog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USA</a:t>
                      </a:r>
                      <a:endParaRPr lang="en-US" altLang="zh-CN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John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Shenzhen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yumcha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China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 rot="1680000">
            <a:off x="8894445" y="3820795"/>
            <a:ext cx="91694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eg.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环形箭头 6"/>
          <p:cNvSpPr/>
          <p:nvPr/>
        </p:nvSpPr>
        <p:spPr>
          <a:xfrm rot="10800000" flipV="1">
            <a:off x="3455670" y="1302385"/>
            <a:ext cx="4925695" cy="1055370"/>
          </a:xfrm>
          <a:prstGeom prst="circularArrow">
            <a:avLst>
              <a:gd name="adj1" fmla="val 12372"/>
              <a:gd name="adj2" fmla="val 1142319"/>
              <a:gd name="adj3" fmla="val 21257060"/>
              <a:gd name="adj4" fmla="val 10800000"/>
              <a:gd name="adj5" fmla="val 6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784225" y="2082800"/>
            <a:ext cx="6888480" cy="2080895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/>
          <p:nvPr>
            <p:custDataLst>
              <p:tags r:id="rId2"/>
            </p:custDataLst>
          </p:nvPr>
        </p:nvGraphicFramePr>
        <p:xfrm>
          <a:off x="1365250" y="5233035"/>
          <a:ext cx="506222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110"/>
                <a:gridCol w="25311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Country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Bremen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Germany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Chicago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USA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Shenzhen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China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圆角矩形 13"/>
          <p:cNvSpPr/>
          <p:nvPr/>
        </p:nvSpPr>
        <p:spPr>
          <a:xfrm>
            <a:off x="1323975" y="5158105"/>
            <a:ext cx="5109210" cy="165989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加号 14"/>
          <p:cNvSpPr/>
          <p:nvPr/>
        </p:nvSpPr>
        <p:spPr>
          <a:xfrm>
            <a:off x="3255010" y="4716780"/>
            <a:ext cx="387985" cy="387985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14" grpId="0" bldLvl="0" animBg="1"/>
      <p:bldP spid="12" grpId="0" bldLvl="0" animBg="1"/>
      <p:bldP spid="14" grpId="1" animBg="1"/>
      <p:bldP spid="12" grpId="1" animBg="1"/>
      <p:bldP spid="15" grpId="0" bldLvl="0" animBg="1"/>
      <p:bldP spid="1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9600"/>
              <a:t>THX ;-)</a:t>
            </a:r>
            <a:endParaRPr lang="en-US" altLang="zh-CN" sz="9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Constraints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Primary Key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Foreign Key</a:t>
            </a:r>
            <a:endParaRPr lang="en-US" altLang="zh-CN" sz="2800"/>
          </a:p>
          <a:p>
            <a:r>
              <a:rPr lang="en-US" altLang="zh-CN" sz="2800"/>
              <a:t>Not Null</a:t>
            </a:r>
            <a:endParaRPr lang="en-US" altLang="zh-CN" sz="2800"/>
          </a:p>
          <a:p>
            <a:r>
              <a:rPr lang="en-US" altLang="zh-CN" sz="2800"/>
              <a:t>Unique</a:t>
            </a:r>
            <a:endParaRPr lang="en-US" altLang="zh-CN" sz="2800"/>
          </a:p>
          <a:p>
            <a:r>
              <a:rPr lang="en-US" altLang="zh-CN" sz="2800"/>
              <a:t>Check</a:t>
            </a:r>
            <a:endParaRPr lang="en-US" altLang="zh-CN" sz="2800"/>
          </a:p>
          <a:p>
            <a:r>
              <a:rPr lang="en-US" altLang="zh-CN" sz="2800"/>
              <a:t>Default</a:t>
            </a:r>
            <a:endParaRPr lang="en-US" altLang="zh-CN" sz="2800"/>
          </a:p>
          <a:p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altLang="zh-CN" i="1"/>
              <a:t>Primary Key</a:t>
            </a:r>
            <a:endParaRPr lang="en-US" altLang="zh-CN" i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1835" y="2480310"/>
            <a:ext cx="4300220" cy="21342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80" y="2480310"/>
            <a:ext cx="6541135" cy="252984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2432050" y="2856865"/>
            <a:ext cx="2007870" cy="4248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061075" y="4189730"/>
            <a:ext cx="5011420" cy="4248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8337550" y="4557395"/>
            <a:ext cx="264160" cy="21971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856105" y="5349875"/>
            <a:ext cx="20116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列级约束</a:t>
            </a:r>
            <a:endParaRPr lang="zh-CN" altLang="en-US" sz="36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80325" y="5511165"/>
            <a:ext cx="20116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表级约束</a:t>
            </a:r>
            <a:endParaRPr lang="zh-CN" altLang="en-US" sz="36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altLang="zh-CN" i="1"/>
              <a:t>Foreign Key</a:t>
            </a:r>
            <a:endParaRPr lang="en-US" altLang="zh-CN" i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3120" y="1402080"/>
            <a:ext cx="7917180" cy="485965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833120" y="5537835"/>
            <a:ext cx="7809865" cy="4248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4187190" y="1930400"/>
            <a:ext cx="3924935" cy="3604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/>
        </p:nvSpPr>
        <p:spPr>
          <a:xfrm>
            <a:off x="2651760" y="5861050"/>
            <a:ext cx="264160" cy="21971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7795260" y="5861050"/>
            <a:ext cx="264160" cy="21971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altLang="zh-CN" i="1"/>
              <a:t>Not Null</a:t>
            </a:r>
            <a:endParaRPr lang="en-US" altLang="zh-CN" i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0615" y="2055495"/>
            <a:ext cx="5370195" cy="251523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472940" y="3071495"/>
            <a:ext cx="1743710" cy="4248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altLang="zh-CN" i="1"/>
              <a:t>Unique</a:t>
            </a:r>
            <a:endParaRPr lang="en-US" altLang="zh-CN" i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0275" y="1905000"/>
            <a:ext cx="5318125" cy="298958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414520" y="3364230"/>
            <a:ext cx="1275715" cy="4248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altLang="zh-CN" i="1"/>
              <a:t>Check</a:t>
            </a:r>
            <a:endParaRPr lang="en-US" altLang="zh-CN" i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8705" y="1946275"/>
            <a:ext cx="6353810" cy="249872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341495" y="3613150"/>
            <a:ext cx="1012190" cy="4248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23005"/>
            <a:ext cx="10969200" cy="705600"/>
          </a:xfrm>
        </p:spPr>
        <p:txBody>
          <a:bodyPr/>
          <a:p>
            <a:pPr algn="r"/>
            <a:r>
              <a:rPr lang="en-US" altLang="zh-CN" i="1"/>
              <a:t>Default</a:t>
            </a:r>
            <a:endParaRPr lang="en-US" altLang="zh-CN" i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4275" y="1807210"/>
            <a:ext cx="5135245" cy="202882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414520" y="3015615"/>
            <a:ext cx="1172845" cy="4248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597605"/>
            <a:ext cx="10969200" cy="705600"/>
          </a:xfrm>
        </p:spPr>
        <p:txBody>
          <a:bodyPr/>
          <a:p>
            <a:r>
              <a:rPr lang="en-US" altLang="zh-CN"/>
              <a:t>3 Normal Form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/>
          <a:p>
            <a:r>
              <a:rPr lang="en-US" altLang="zh-CN" sz="2800"/>
              <a:t>1</a:t>
            </a:r>
            <a:r>
              <a:rPr lang="zh-CN" altLang="en-US" sz="2800"/>
              <a:t> Normal Form: </a:t>
            </a:r>
            <a:r>
              <a:rPr lang="en-US" altLang="zh-CN" sz="2800"/>
              <a:t>S</a:t>
            </a:r>
            <a:r>
              <a:rPr lang="zh-CN" altLang="en-US" sz="2800"/>
              <a:t>ingled </a:t>
            </a:r>
            <a:r>
              <a:rPr lang="en-US" altLang="zh-CN" sz="2800"/>
              <a:t>V</a:t>
            </a:r>
            <a:r>
              <a:rPr lang="zh-CN" altLang="en-US" sz="2800"/>
              <a:t>alued </a:t>
            </a:r>
            <a:r>
              <a:rPr lang="en-US" altLang="zh-CN" sz="2800"/>
              <a:t>A</a:t>
            </a:r>
            <a:r>
              <a:rPr lang="zh-CN" altLang="en-US" sz="2800"/>
              <a:t>ttribute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r>
              <a:rPr lang="en-US" altLang="zh-CN" sz="2800"/>
              <a:t>2</a:t>
            </a:r>
            <a:r>
              <a:rPr lang="zh-CN" altLang="en-US" sz="2800"/>
              <a:t> Normal Form: No Partial Dependencies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3</a:t>
            </a:r>
            <a:r>
              <a:rPr lang="zh-CN" altLang="en-US" sz="2800"/>
              <a:t> Normal Form: </a:t>
            </a:r>
            <a:r>
              <a:rPr lang="en-US" altLang="zh-CN" sz="2800"/>
              <a:t>N</a:t>
            </a:r>
            <a:r>
              <a:rPr lang="zh-CN" altLang="en-US" sz="2800"/>
              <a:t>o </a:t>
            </a:r>
            <a:r>
              <a:rPr lang="en-US" altLang="zh-CN" sz="2800"/>
              <a:t>T</a:t>
            </a:r>
            <a:r>
              <a:rPr lang="zh-CN" altLang="en-US" sz="2800"/>
              <a:t>ransitive </a:t>
            </a:r>
            <a:r>
              <a:rPr lang="en-US" altLang="zh-CN" sz="2800"/>
              <a:t>D</a:t>
            </a:r>
            <a:r>
              <a:rPr lang="zh-CN" altLang="en-US" sz="2800"/>
              <a:t>ependency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 . . . . . .</a:t>
            </a:r>
            <a:endParaRPr lang="en-US" altLang="zh-CN" sz="2800"/>
          </a:p>
        </p:txBody>
      </p:sp>
      <p:sp>
        <p:nvSpPr>
          <p:cNvPr id="4" name="下箭头 3"/>
          <p:cNvSpPr/>
          <p:nvPr/>
        </p:nvSpPr>
        <p:spPr>
          <a:xfrm>
            <a:off x="4128135" y="2258695"/>
            <a:ext cx="420370" cy="711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4128135" y="3584575"/>
            <a:ext cx="420370" cy="711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491095" y="2172970"/>
            <a:ext cx="4538345" cy="4538345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760970" y="2527935"/>
            <a:ext cx="3999230" cy="382778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068310" y="2822575"/>
            <a:ext cx="3385185" cy="323977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367395" y="3109595"/>
            <a:ext cx="2785110" cy="266573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695690" y="3423285"/>
            <a:ext cx="2127885" cy="2036445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453880" y="1731010"/>
            <a:ext cx="614680" cy="3683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b="1">
                <a:solidFill>
                  <a:schemeClr val="accent4"/>
                </a:solidFill>
                <a:effectLst/>
              </a:rPr>
              <a:t>1NF</a:t>
            </a:r>
            <a:endParaRPr lang="en-US" altLang="zh-CN" b="1">
              <a:solidFill>
                <a:schemeClr val="accent4"/>
              </a:solidFill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451975" y="2172970"/>
            <a:ext cx="614680" cy="3683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b="1">
                <a:solidFill>
                  <a:schemeClr val="accent4"/>
                </a:solidFill>
                <a:effectLst/>
              </a:rPr>
              <a:t>2NF</a:t>
            </a:r>
            <a:endParaRPr lang="en-US" altLang="zh-CN" b="1">
              <a:solidFill>
                <a:schemeClr val="accent4"/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492615" y="2527935"/>
            <a:ext cx="614680" cy="3683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b="1">
                <a:solidFill>
                  <a:schemeClr val="accent4"/>
                </a:solidFill>
                <a:effectLst/>
              </a:rPr>
              <a:t>3NF</a:t>
            </a:r>
            <a:endParaRPr lang="en-US" altLang="zh-CN" b="1">
              <a:solidFill>
                <a:schemeClr val="accent4"/>
              </a:solidFill>
              <a:effectLst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391015" y="2792095"/>
            <a:ext cx="817880" cy="3683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b="1">
                <a:solidFill>
                  <a:schemeClr val="accent4"/>
                </a:solidFill>
                <a:effectLst/>
              </a:rPr>
              <a:t>BCNF</a:t>
            </a:r>
            <a:endParaRPr lang="en-US" altLang="zh-CN" b="1">
              <a:solidFill>
                <a:schemeClr val="accent4"/>
              </a:solidFill>
              <a:effectLst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492615" y="3109595"/>
            <a:ext cx="614680" cy="3683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b="1">
                <a:solidFill>
                  <a:schemeClr val="accent4"/>
                </a:solidFill>
                <a:effectLst/>
              </a:rPr>
              <a:t>4NF</a:t>
            </a:r>
            <a:endParaRPr lang="en-US" altLang="zh-CN" b="1">
              <a:solidFill>
                <a:schemeClr val="accent4"/>
              </a:solidFill>
              <a:effectLst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492615" y="3584575"/>
            <a:ext cx="614680" cy="3683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b="1">
                <a:solidFill>
                  <a:schemeClr val="accent4"/>
                </a:solidFill>
                <a:effectLst/>
              </a:rPr>
              <a:t>5NF</a:t>
            </a:r>
            <a:endParaRPr lang="en-US" altLang="zh-CN" b="1">
              <a:solidFill>
                <a:schemeClr val="accent4"/>
              </a:solidFill>
              <a:effectLst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4128135" y="4834890"/>
            <a:ext cx="420370" cy="711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UNIT_TABLE_BEAUTIFY" val="smartTable{7f080f6b-4e31-4705-b63b-67dd8af1efea}"/>
  <p:tag name="TABLE_ENDDRAG_ORIGIN_RECT" val="488*89"/>
  <p:tag name="TABLE_ENDDRAG_RECT" val="144*225*488*89"/>
</p:tagLst>
</file>

<file path=ppt/tags/tag79.xml><?xml version="1.0" encoding="utf-8"?>
<p:tagLst xmlns:p="http://schemas.openxmlformats.org/presentationml/2006/main">
  <p:tag name="KSO_WM_UNIT_TABLE_BEAUTIFY" val="smartTable{a1d43f06-dcc8-4e50-9882-d219b888ccaa}"/>
  <p:tag name="TABLE_ENDDRAG_ORIGIN_RECT" val="230*60"/>
  <p:tag name="TABLE_ENDDRAG_RECT" val="522*318*230*6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TABLE_BEAUTIFY" val="smartTable{2a581df7-7cb4-4e35-b0f8-3ae75f30a0d2}"/>
  <p:tag name="TABLE_ENDDRAG_ORIGIN_RECT" val="381*142"/>
  <p:tag name="TABLE_ENDDRAG_RECT" val="43*377*381*142"/>
</p:tagLst>
</file>

<file path=ppt/tags/tag81.xml><?xml version="1.0" encoding="utf-8"?>
<p:tagLst xmlns:p="http://schemas.openxmlformats.org/presentationml/2006/main">
  <p:tag name="KSO_WM_UNIT_TABLE_BEAUTIFY" val="smartTable{cb715f51-c713-48b1-91b6-3eebed2df20f}"/>
  <p:tag name="TABLE_ENDDRAG_ORIGIN_RECT" val="488*89"/>
  <p:tag name="TABLE_ENDDRAG_RECT" val="144*225*488*89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UNIT_TABLE_BEAUTIFY" val="smartTable{2a581df7-7cb4-4e35-b0f8-3ae75f30a0d2}"/>
  <p:tag name="TABLE_ENDDRAG_ORIGIN_RECT" val="676*195"/>
  <p:tag name="TABLE_ENDDRAG_RECT" val="61*164*676*195"/>
</p:tagLst>
</file>

<file path=ppt/tags/tag84.xml><?xml version="1.0" encoding="utf-8"?>
<p:tagLst xmlns:p="http://schemas.openxmlformats.org/presentationml/2006/main">
  <p:tag name="KSO_WM_UNIT_TABLE_BEAUTIFY" val="smartTable{4ecd328e-fe1d-4066-a60a-be0a10a9f6ac}"/>
  <p:tag name="TABLE_ENDDRAG_ORIGIN_RECT" val="398*120"/>
  <p:tag name="TABLE_ENDDRAG_RECT" val="144*210*398*120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UNIT_TABLE_BEAUTIFY" val="smartTable{2a581df7-7cb4-4e35-b0f8-3ae75f30a0d2}"/>
  <p:tag name="TABLE_ENDDRAG_ORIGIN_RECT" val="676*195"/>
  <p:tag name="TABLE_ENDDRAG_RECT" val="61*164*676*195"/>
</p:tagLst>
</file>

<file path=ppt/tags/tag87.xml><?xml version="1.0" encoding="utf-8"?>
<p:tagLst xmlns:p="http://schemas.openxmlformats.org/presentationml/2006/main">
  <p:tag name="KSO_WM_UNIT_TABLE_BEAUTIFY" val="smartTable{4ecd328e-fe1d-4066-a60a-be0a10a9f6ac}"/>
  <p:tag name="TABLE_ENDDRAG_ORIGIN_RECT" val="398*120"/>
  <p:tag name="TABLE_ENDDRAG_RECT" val="144*210*398*120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COMMONDATA" val="eyJoZGlkIjoiMmFlOTUxZDJmMTBmNTk5OGJhNmI5N2UyYmQyOTQ0YjAifQ==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1095</Words>
  <Application>WPS 演示</Application>
  <PresentationFormat>宽屏</PresentationFormat>
  <Paragraphs>279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Database Design Principles</vt:lpstr>
      <vt:lpstr>Basic Constraints</vt:lpstr>
      <vt:lpstr>Primary Key</vt:lpstr>
      <vt:lpstr>Foreign Key</vt:lpstr>
      <vt:lpstr>Not Null</vt:lpstr>
      <vt:lpstr>Unique</vt:lpstr>
      <vt:lpstr>Check</vt:lpstr>
      <vt:lpstr>Default</vt:lpstr>
      <vt:lpstr>3 Normal Form</vt:lpstr>
      <vt:lpstr>1 Normal Form</vt:lpstr>
      <vt:lpstr>2 Normal Form</vt:lpstr>
      <vt:lpstr>3 Normal Form</vt:lpstr>
      <vt:lpstr>THX ;-)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besiesie</cp:lastModifiedBy>
  <cp:revision>194</cp:revision>
  <dcterms:created xsi:type="dcterms:W3CDTF">2019-06-19T02:08:00Z</dcterms:created>
  <dcterms:modified xsi:type="dcterms:W3CDTF">2023-09-15T10:01:09Z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FD5B53B0CCC74B6285E783DD96DE6BE8</vt:lpwstr>
  </property>
</Properties>
</file>