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40"/>
  </p:handoutMasterIdLst>
  <p:sldIdLst>
    <p:sldId id="478" r:id="rId3"/>
    <p:sldId id="888" r:id="rId5"/>
    <p:sldId id="890" r:id="rId6"/>
    <p:sldId id="919" r:id="rId7"/>
    <p:sldId id="891" r:id="rId8"/>
    <p:sldId id="955" r:id="rId9"/>
    <p:sldId id="950" r:id="rId10"/>
    <p:sldId id="892" r:id="rId11"/>
    <p:sldId id="951" r:id="rId12"/>
    <p:sldId id="952" r:id="rId13"/>
    <p:sldId id="893" r:id="rId14"/>
    <p:sldId id="953" r:id="rId15"/>
    <p:sldId id="957" r:id="rId16"/>
    <p:sldId id="897" r:id="rId17"/>
    <p:sldId id="898" r:id="rId18"/>
    <p:sldId id="899" r:id="rId19"/>
    <p:sldId id="900" r:id="rId20"/>
    <p:sldId id="901" r:id="rId21"/>
    <p:sldId id="902" r:id="rId22"/>
    <p:sldId id="903" r:id="rId23"/>
    <p:sldId id="904" r:id="rId24"/>
    <p:sldId id="906" r:id="rId25"/>
    <p:sldId id="907" r:id="rId26"/>
    <p:sldId id="908" r:id="rId27"/>
    <p:sldId id="909" r:id="rId28"/>
    <p:sldId id="910" r:id="rId29"/>
    <p:sldId id="905" r:id="rId30"/>
    <p:sldId id="911" r:id="rId31"/>
    <p:sldId id="912" r:id="rId32"/>
    <p:sldId id="913" r:id="rId33"/>
    <p:sldId id="914" r:id="rId34"/>
    <p:sldId id="915" r:id="rId35"/>
    <p:sldId id="920" r:id="rId36"/>
    <p:sldId id="916" r:id="rId37"/>
    <p:sldId id="917" r:id="rId38"/>
    <p:sldId id="918" r:id="rId39"/>
  </p:sldIdLst>
  <p:sldSz cx="14630400" cy="8229600"/>
  <p:notesSz cx="6858000" cy="9144000"/>
  <p:custDataLst>
    <p:tags r:id="rId4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652780" indent="-19558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2611755" indent="-782955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6" userDrawn="1">
          <p15:clr>
            <a:srgbClr val="A4A3A4"/>
          </p15:clr>
        </p15:guide>
        <p15:guide id="2" pos="528" userDrawn="1">
          <p15:clr>
            <a:srgbClr val="A4A3A4"/>
          </p15:clr>
        </p15:guide>
        <p15:guide id="3" pos="86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424F"/>
    <a:srgbClr val="1A1A1A"/>
    <a:srgbClr val="C5E7F1"/>
    <a:srgbClr val="1086B9"/>
    <a:srgbClr val="DAFDD3"/>
    <a:srgbClr val="AADEBA"/>
    <a:srgbClr val="F3A999"/>
    <a:srgbClr val="98CFA8"/>
    <a:srgbClr val="F2F2F2"/>
    <a:srgbClr val="FCF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2" autoAdjust="0"/>
    <p:restoredTop sz="92653" autoAdjust="0"/>
  </p:normalViewPr>
  <p:slideViewPr>
    <p:cSldViewPr showGuides="1">
      <p:cViewPr varScale="1">
        <p:scale>
          <a:sx n="95" d="100"/>
          <a:sy n="95" d="100"/>
        </p:scale>
        <p:origin x="520" y="176"/>
      </p:cViewPr>
      <p:guideLst>
        <p:guide orient="horz" pos="2446"/>
        <p:guide pos="528"/>
        <p:guide pos="86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gs" Target="tags/tag4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967086C5-CEC5-47F0-83F0-856B364B431D}" type="datetimeFigureOut">
              <a:rPr lang="en-US" altLang="en-US"/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20E07255-940D-4BDF-BD2F-B73D8A194996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34487-1A6A-4FE7-847E-D06598E232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2D99C-A557-43A7-946E-F176689ED48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5900" indent="-215900">
              <a:lnSpc>
                <a:spcPct val="100000"/>
              </a:lnSpc>
            </a:pPr>
            <a:r>
              <a:rPr lang="en-US" altLang="zh-CN" dirty="0">
                <a:sym typeface="+mn-ea"/>
              </a:rPr>
              <a:t>In this chapter, I will introduce how to retrieve data from one table. Just from one table. I will introduce how to retrieve data from multiple table in next chapter.</a:t>
            </a:r>
            <a:endParaRPr lang="en-US" altLang="zh-CN" dirty="0"/>
          </a:p>
          <a:p>
            <a:pPr marL="215900" indent="-215900">
              <a:lnSpc>
                <a:spcPct val="100000"/>
              </a:lnSpc>
            </a:pPr>
            <a:endParaRPr lang="zh-CN" altLang="en-US" dirty="0"/>
          </a:p>
          <a:p>
            <a:pPr marL="215900" indent="-215900">
              <a:lnSpc>
                <a:spcPct val="100000"/>
              </a:lnSpc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2D99C-A557-43A7-946E-F176689ED4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2D99C-A557-43A7-946E-F176689ED4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0" y="2819400"/>
            <a:ext cx="11506200" cy="2806787"/>
          </a:xfrm>
          <a:prstGeom prst="rect">
            <a:avLst/>
          </a:prstGeom>
        </p:spPr>
        <p:txBody>
          <a:bodyPr/>
          <a:lstStyle>
            <a:lvl1pPr algn="l">
              <a:defRPr sz="4600">
                <a:solidFill>
                  <a:srgbClr val="A2424F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715000"/>
            <a:ext cx="11506200" cy="1676400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3000">
                <a:latin typeface="Montserrat" panose="02000505000000020004" pitchFamily="2" charset="0"/>
              </a:defRPr>
            </a:lvl1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981200"/>
            <a:ext cx="12954000" cy="5334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buClr>
                <a:srgbClr val="A2424F"/>
              </a:buClr>
              <a:defRPr>
                <a:latin typeface="Lato" panose="020F0502020204030203" pitchFamily="34" charset="0"/>
              </a:defRPr>
            </a:lvl1pPr>
            <a:lvl2pPr>
              <a:buClr>
                <a:schemeClr val="bg1">
                  <a:lumMod val="65000"/>
                </a:schemeClr>
              </a:buClr>
              <a:defRPr>
                <a:latin typeface="Lato" panose="020F0502020204030203" pitchFamily="34" charset="0"/>
              </a:defRPr>
            </a:lvl2pPr>
            <a:lvl3pPr>
              <a:buClr>
                <a:srgbClr val="F3A999"/>
              </a:buCl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838200" y="330200"/>
            <a:ext cx="12954000" cy="14224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="1">
                <a:solidFill>
                  <a:srgbClr val="A2424F"/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A2424F"/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 bwMode="auto">
          <a:xfrm flipV="1">
            <a:off x="2895600" y="1214438"/>
            <a:ext cx="0" cy="5867400"/>
          </a:xfrm>
          <a:prstGeom prst="line">
            <a:avLst/>
          </a:prstGeom>
          <a:noFill/>
          <a:ln w="19050" algn="ctr">
            <a:solidFill>
              <a:schemeClr val="accent3">
                <a:alpha val="43921"/>
              </a:schemeClr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48000" y="2590800"/>
            <a:ext cx="10058400" cy="3048000"/>
          </a:xfrm>
        </p:spPr>
        <p:txBody>
          <a:bodyPr anchor="ctr"/>
          <a:lstStyle>
            <a:lvl1pPr marL="0" indent="0">
              <a:buNone/>
              <a:defRPr sz="4600">
                <a:solidFill>
                  <a:srgbClr val="A2424F"/>
                </a:solidFill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16736" y="7751742"/>
            <a:ext cx="2966725" cy="438150"/>
          </a:xfrm>
          <a:prstGeom prst="rect">
            <a:avLst/>
          </a:prstGeom>
        </p:spPr>
        <p:txBody>
          <a:bodyPr/>
          <a:lstStyle/>
          <a:p>
            <a:fld id="{71870A07-625F-4141-A252-1CF739E29E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23422" y="7885676"/>
            <a:ext cx="5787365" cy="304216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55970" y="7864752"/>
            <a:ext cx="1574430" cy="304216"/>
          </a:xfrm>
        </p:spPr>
        <p:txBody>
          <a:bodyPr/>
          <a:lstStyle/>
          <a:p>
            <a:fld id="{BFD3BF4F-535B-4E63-8066-DB812B2065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1295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1027" name="Title Placeholder 3"/>
          <p:cNvSpPr>
            <a:spLocks noGrp="1"/>
          </p:cNvSpPr>
          <p:nvPr>
            <p:ph type="title"/>
          </p:nvPr>
        </p:nvSpPr>
        <p:spPr bwMode="auto">
          <a:xfrm>
            <a:off x="838200" y="330200"/>
            <a:ext cx="129540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A2424F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MS PGothic" panose="020B0600070205080204" pitchFamily="34" charset="-128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MS PGothic" panose="020B0600070205080204" pitchFamily="34" charset="-128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MS PGothic" panose="020B0600070205080204" pitchFamily="34" charset="-128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MS PGothic" panose="020B0600070205080204" pitchFamily="34" charset="-128"/>
          <a:cs typeface="Tahoma" panose="020B0604030504040204" pitchFamily="34" charset="0"/>
        </a:defRPr>
      </a:lvl5pPr>
      <a:lvl6pPr marL="653415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6pPr>
      <a:lvl7pPr marL="1306195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7pPr>
      <a:lvl8pPr marL="1959610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8pPr>
      <a:lvl9pPr marL="2612390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9pPr>
    </p:titleStyle>
    <p:bodyStyle>
      <a:lvl1pPr marL="335280" indent="-335280" algn="l" rtl="0" eaLnBrk="0" fontAlgn="base" hangingPunct="0">
        <a:spcBef>
          <a:spcPts val="400"/>
        </a:spcBef>
        <a:spcAft>
          <a:spcPts val="200"/>
        </a:spcAft>
        <a:buClr>
          <a:schemeClr val="bg2"/>
        </a:buClr>
        <a:buSzPct val="80000"/>
        <a:buChar char="•"/>
        <a:defRPr sz="30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7705" indent="-352425" algn="l" rtl="0" eaLnBrk="0" fontAlgn="base" hangingPunct="0">
        <a:spcBef>
          <a:spcPts val="400"/>
        </a:spcBef>
        <a:spcAft>
          <a:spcPts val="200"/>
        </a:spcAft>
        <a:buClr>
          <a:srgbClr val="ADD3F7"/>
        </a:buClr>
        <a:buSzPct val="90000"/>
        <a:buFont typeface="Times" panose="02020603050405020304" pitchFamily="18" charset="0"/>
        <a:buChar char="•"/>
        <a:defRPr sz="26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631950" indent="-325755" algn="l" rtl="0" eaLnBrk="0" fontAlgn="base" hangingPunct="0">
        <a:spcBef>
          <a:spcPts val="400"/>
        </a:spcBef>
        <a:spcAft>
          <a:spcPts val="200"/>
        </a:spcAft>
        <a:buClr>
          <a:schemeClr val="tx2"/>
        </a:buClr>
        <a:buSzPct val="90000"/>
        <a:buChar char="•"/>
        <a:defRPr sz="24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2284730" indent="-325755" algn="l" rtl="0" eaLnBrk="0" fontAlgn="base" hangingPunct="0">
        <a:spcBef>
          <a:spcPts val="400"/>
        </a:spcBef>
        <a:spcAft>
          <a:spcPts val="200"/>
        </a:spcAft>
        <a:buChar char="–"/>
        <a:defRPr sz="20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938780" indent="-325755" algn="l" rtl="0" eaLnBrk="0" fontAlgn="base" hangingPunct="0">
        <a:spcBef>
          <a:spcPts val="400"/>
        </a:spcBef>
        <a:spcAft>
          <a:spcPts val="200"/>
        </a:spcAft>
        <a:buChar char="»"/>
        <a:defRPr sz="20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3592195" indent="-326390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6pPr>
      <a:lvl7pPr marL="4244975" indent="-326390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7pPr>
      <a:lvl8pPr marL="4898390" indent="-326390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8pPr>
      <a:lvl9pPr marL="5551170" indent="-326390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41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19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61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39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80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58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78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jpe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emf"/><Relationship Id="rId1" Type="http://schemas.openxmlformats.org/officeDocument/2006/relationships/image" Target="../media/image16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10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ctrTitle"/>
          </p:nvPr>
        </p:nvSpPr>
        <p:spPr>
          <a:xfrm>
            <a:off x="914400" y="2144056"/>
            <a:ext cx="12801600" cy="1739900"/>
          </a:xfrm>
        </p:spPr>
        <p:txBody>
          <a:bodyPr/>
          <a:lstStyle/>
          <a:p>
            <a:pPr algn="ctr"/>
            <a:br>
              <a:rPr lang="en-US" altLang="en-US" sz="4000" b="1" dirty="0">
                <a:latin typeface="Lato" panose="020F0502020204030203" pitchFamily="34" charset="0"/>
              </a:rPr>
            </a:br>
            <a:r>
              <a:rPr lang="en-US" altLang="en-US" sz="4000" b="1" dirty="0">
                <a:latin typeface="Lato" panose="020F0502020204030203" pitchFamily="34" charset="0"/>
              </a:rPr>
              <a:t>Principles of Database Systems (</a:t>
            </a:r>
            <a:r>
              <a:rPr lang="en-US" altLang="en-US" sz="4000" b="1" dirty="0">
                <a:solidFill>
                  <a:srgbClr val="A2424F"/>
                </a:solidFill>
                <a:latin typeface="Lato" panose="020F0502020204030203" pitchFamily="34" charset="0"/>
              </a:rPr>
              <a:t>CS307)</a:t>
            </a:r>
            <a:br>
              <a:rPr lang="en-US" altLang="en-US" sz="4000" b="1" dirty="0">
                <a:solidFill>
                  <a:srgbClr val="A2424F"/>
                </a:solidFill>
                <a:latin typeface="Lato" panose="020F0502020204030203" pitchFamily="34" charset="0"/>
              </a:rPr>
            </a:br>
            <a:r>
              <a:rPr lang="en-US" altLang="en-US" sz="3200">
                <a:latin typeface="Lato" panose="020F0502020204030203" pitchFamily="34" charset="0"/>
              </a:rPr>
              <a:t>Lecture </a:t>
            </a:r>
            <a:r>
              <a:rPr lang="en-US" altLang="zh-CN" sz="3200">
                <a:latin typeface="Lato" panose="020F0502020204030203" pitchFamily="34" charset="0"/>
              </a:rPr>
              <a:t>13</a:t>
            </a:r>
            <a:r>
              <a:rPr lang="en-US" altLang="en-US" sz="3200">
                <a:latin typeface="Lato" panose="020F0502020204030203" pitchFamily="34" charset="0"/>
              </a:rPr>
              <a:t>:</a:t>
            </a:r>
            <a:r>
              <a:rPr lang="zh-CN" altLang="en-US" sz="3200" dirty="0">
                <a:latin typeface="Lato" panose="020F0502020204030203" pitchFamily="34" charset="0"/>
              </a:rPr>
              <a:t> </a:t>
            </a:r>
            <a:r>
              <a:rPr lang="en-US" altLang="zh-CN" sz="3200" dirty="0">
                <a:latin typeface="Lato" panose="020F0502020204030203" pitchFamily="34" charset="0"/>
              </a:rPr>
              <a:t>Transaction</a:t>
            </a:r>
            <a:endParaRPr lang="en-US" altLang="en-US" sz="4000" b="1" dirty="0">
              <a:solidFill>
                <a:srgbClr val="A2424F"/>
              </a:solidFill>
              <a:latin typeface="Lato" panose="020F0502020204030203" pitchFamily="34" charset="0"/>
            </a:endParaRPr>
          </a:p>
        </p:txBody>
      </p:sp>
      <p:sp>
        <p:nvSpPr>
          <p:cNvPr id="8194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1562100" y="4233206"/>
            <a:ext cx="11506200" cy="1981200"/>
          </a:xfrm>
        </p:spPr>
        <p:txBody>
          <a:bodyPr/>
          <a:lstStyle/>
          <a:p>
            <a:pPr algn="ctr">
              <a:lnSpc>
                <a:spcPct val="100000"/>
              </a:lnSpc>
              <a:spcAft>
                <a:spcPts val="200"/>
              </a:spcAft>
            </a:pPr>
            <a:r>
              <a:rPr lang="en-US" altLang="de-DE" sz="3200" b="1" spc="-1" dirty="0" err="1">
                <a:latin typeface="Lato" panose="020F0502020204030203"/>
                <a:ea typeface="MS PGothic" panose="020B0600070205080204" pitchFamily="34" charset="-128"/>
              </a:rPr>
              <a:t>Ran Cheng</a:t>
            </a:r>
            <a:endParaRPr lang="de-DE" altLang="zh-CN" sz="1000" b="1" spc="-1" dirty="0">
              <a:latin typeface="Lato" panose="020F0502020204030203"/>
              <a:ea typeface="MS PGothic" panose="020B0600070205080204" pitchFamily="34" charset="-128"/>
            </a:endParaRPr>
          </a:p>
          <a:p>
            <a:pPr algn="ctr">
              <a:lnSpc>
                <a:spcPct val="100000"/>
              </a:lnSpc>
              <a:spcAft>
                <a:spcPts val="200"/>
              </a:spcAft>
            </a:pPr>
            <a:endParaRPr lang="de-DE" altLang="zh-CN" sz="2000" spc="-1" dirty="0">
              <a:latin typeface="Lato" panose="020F0502020204030203"/>
              <a:ea typeface="MS PGothic" panose="020B0600070205080204" pitchFamily="34" charset="-128"/>
            </a:endParaRPr>
          </a:p>
          <a:p>
            <a:pPr algn="ctr">
              <a:spcAft>
                <a:spcPts val="200"/>
              </a:spcAft>
            </a:pP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Department </a:t>
            </a:r>
            <a:r>
              <a:rPr lang="de-DE" altLang="zh-CN" sz="2400" spc="-1" dirty="0" err="1">
                <a:latin typeface="Lato" panose="020F0502020204030203"/>
                <a:ea typeface="MS PGothic" panose="020B0600070205080204" pitchFamily="34" charset="-128"/>
              </a:rPr>
              <a:t>of</a:t>
            </a: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 Computer Science </a:t>
            </a:r>
            <a:r>
              <a:rPr lang="de-DE" altLang="zh-CN" sz="2400" spc="-1" dirty="0" err="1">
                <a:latin typeface="Lato" panose="020F0502020204030203"/>
                <a:ea typeface="MS PGothic" panose="020B0600070205080204" pitchFamily="34" charset="-128"/>
              </a:rPr>
              <a:t>and</a:t>
            </a: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 Engineering</a:t>
            </a:r>
            <a:endParaRPr lang="de-DE" altLang="zh-CN" sz="2400" spc="-1" dirty="0">
              <a:latin typeface="Lato" panose="020F0502020204030203"/>
              <a:ea typeface="MS PGothic" panose="020B0600070205080204" pitchFamily="34" charset="-128"/>
            </a:endParaRPr>
          </a:p>
          <a:p>
            <a:pPr algn="ctr">
              <a:spcAft>
                <a:spcPts val="200"/>
              </a:spcAft>
            </a:pP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Southern University </a:t>
            </a:r>
            <a:r>
              <a:rPr lang="de-DE" altLang="zh-CN" sz="2400" spc="-1" dirty="0" err="1">
                <a:latin typeface="Lato" panose="020F0502020204030203"/>
                <a:ea typeface="MS PGothic" panose="020B0600070205080204" pitchFamily="34" charset="-128"/>
              </a:rPr>
              <a:t>of</a:t>
            </a: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 Science </a:t>
            </a:r>
            <a:r>
              <a:rPr lang="de-DE" altLang="zh-CN" sz="2400" spc="-1" dirty="0" err="1">
                <a:latin typeface="Lato" panose="020F0502020204030203"/>
                <a:ea typeface="MS PGothic" panose="020B0600070205080204" pitchFamily="34" charset="-128"/>
              </a:rPr>
              <a:t>and</a:t>
            </a: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 Technology</a:t>
            </a:r>
            <a:endParaRPr lang="de-DE" altLang="zh-CN" sz="2400" spc="-1" dirty="0">
              <a:latin typeface="Lato" panose="020F0502020204030203"/>
              <a:ea typeface="MS PGothic" panose="020B0600070205080204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62150" y="7543800"/>
            <a:ext cx="1070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Most contents are from slides made by Stéphane </a:t>
            </a:r>
            <a:r>
              <a:rPr lang="en-US" sz="1600" err="1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Faroult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 and the authors of Database System Concepts (7</a:t>
            </a:r>
            <a:r>
              <a:rPr lang="en-US" sz="1600" baseline="30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th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 Edition). 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Their original slides have been modified to adapt to the schedule of CS307 at </a:t>
            </a:r>
            <a:r>
              <a:rPr lang="en-US" sz="1600" err="1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SUSTech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.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7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u="sng" dirty="0">
                <a:solidFill>
                  <a:srgbClr val="A2424F"/>
                </a:solidFill>
              </a:rPr>
              <a:t>I</a:t>
            </a:r>
            <a:r>
              <a:rPr lang="en-US" sz="2800" dirty="0"/>
              <a:t>solation Requirement</a:t>
            </a:r>
            <a:endParaRPr lang="en-US" sz="2800" dirty="0"/>
          </a:p>
          <a:p>
            <a:pPr lvl="1"/>
            <a:r>
              <a:rPr lang="en-US" sz="2400" dirty="0"/>
              <a:t>If between steps 3 and 6, </a:t>
            </a:r>
            <a:r>
              <a:rPr lang="en-US" sz="2400" dirty="0">
                <a:solidFill>
                  <a:srgbClr val="A2424F"/>
                </a:solidFill>
              </a:rPr>
              <a:t>another transaction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A2424F"/>
                </a:solidFill>
              </a:rPr>
              <a:t>T2</a:t>
            </a:r>
            <a:r>
              <a:rPr lang="en-US" sz="2400" dirty="0"/>
              <a:t> is allowed to </a:t>
            </a:r>
            <a:r>
              <a:rPr lang="en-US" sz="2400" u="sng" dirty="0"/>
              <a:t>access the partially updated database</a:t>
            </a:r>
            <a:r>
              <a:rPr lang="en-US" sz="2400" dirty="0"/>
              <a:t>, it will see </a:t>
            </a:r>
            <a:r>
              <a:rPr lang="en-US" sz="2400" u="sng" dirty="0"/>
              <a:t>an </a:t>
            </a:r>
            <a:r>
              <a:rPr lang="en-US" sz="2400" u="sng" dirty="0">
                <a:solidFill>
                  <a:srgbClr val="A2424F"/>
                </a:solidFill>
              </a:rPr>
              <a:t>inconsistent</a:t>
            </a:r>
            <a:r>
              <a:rPr lang="en-US" sz="2400" u="sng" dirty="0"/>
              <a:t> database</a:t>
            </a:r>
            <a:endParaRPr lang="en-US" sz="2400" u="sng" dirty="0"/>
          </a:p>
          <a:p>
            <a:pPr lvl="2"/>
            <a:r>
              <a:rPr lang="en-US" sz="2000" dirty="0"/>
              <a:t>The sum  A + B will be less than it should be</a:t>
            </a:r>
            <a:endParaRPr lang="en-US" sz="2000" dirty="0"/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pPr lvl="1"/>
            <a:r>
              <a:rPr lang="en-US" sz="2400" u="sng" dirty="0"/>
              <a:t>Isolation can be ensured</a:t>
            </a:r>
            <a:r>
              <a:rPr lang="en-US" sz="2400" dirty="0"/>
              <a:t> trivially by running transactions </a:t>
            </a:r>
            <a:r>
              <a:rPr lang="en-US" sz="2400" u="sng" dirty="0"/>
              <a:t>serially</a:t>
            </a:r>
            <a:r>
              <a:rPr lang="en-US" sz="2400" dirty="0"/>
              <a:t>, that is, one after the other</a:t>
            </a:r>
            <a:endParaRPr lang="en-US" sz="2400" dirty="0"/>
          </a:p>
          <a:p>
            <a:pPr lvl="2"/>
            <a:r>
              <a:rPr lang="en-US" sz="2200" dirty="0"/>
              <a:t>However, executing multiple transactions concurrently has significant benefits</a:t>
            </a:r>
            <a:endParaRPr lang="en-US" sz="22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in Transactions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90900" y="3733801"/>
            <a:ext cx="7696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Monotype Sorts" charset="2"/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T1                       T2</a:t>
            </a:r>
            <a:endParaRPr lang="en-US" alt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Monotype Sorts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1.	</a:t>
            </a:r>
            <a:r>
              <a:rPr lang="en-US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Monotype Sorts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2.	</a:t>
            </a:r>
            <a:r>
              <a:rPr lang="en-US" altLang="en-US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altLang="en-US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A – 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Monotype Sorts" charset="2"/>
              <a:buAutoNum type="arabicPeriod" startAt="3"/>
            </a:pPr>
            <a:r>
              <a:rPr lang="en-US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/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		  read(A), read(B), print(A+B)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/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Monotype Sorts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4.	</a:t>
            </a:r>
            <a:r>
              <a:rPr lang="en-US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Monotype Sorts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5.	</a:t>
            </a:r>
            <a:r>
              <a:rPr lang="en-US" altLang="en-US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altLang="en-US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B + 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Monotype Sorts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6.	</a:t>
            </a:r>
            <a:r>
              <a:rPr lang="en-US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endParaRPr lang="en-US" alt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810000" y="3733800"/>
            <a:ext cx="7277100" cy="2585323"/>
          </a:xfrm>
          <a:prstGeom prst="rect">
            <a:avLst/>
          </a:prstGeom>
          <a:noFill/>
          <a:ln w="952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rgbClr val="A2424F"/>
                </a:solidFill>
              </a:rPr>
              <a:t>D</a:t>
            </a:r>
            <a:r>
              <a:rPr lang="en-US" dirty="0"/>
              <a:t>urability Requirement</a:t>
            </a:r>
            <a:endParaRPr lang="en-US" dirty="0"/>
          </a:p>
          <a:p>
            <a:pPr lvl="1"/>
            <a:r>
              <a:rPr lang="en-US" altLang="en-US" sz="2800" dirty="0"/>
              <a:t>Once the user has been notified that </a:t>
            </a:r>
            <a:r>
              <a:rPr lang="en-US" altLang="en-US" sz="2800" dirty="0">
                <a:solidFill>
                  <a:srgbClr val="A2424F"/>
                </a:solidFill>
              </a:rPr>
              <a:t>the transaction has completed</a:t>
            </a:r>
            <a:r>
              <a:rPr lang="en-US" altLang="en-US" sz="2800" dirty="0"/>
              <a:t> (i.e., the transfer of the ¥50 has taken place), </a:t>
            </a:r>
            <a:r>
              <a:rPr lang="en-US" altLang="en-US" sz="2800" dirty="0">
                <a:solidFill>
                  <a:srgbClr val="A2424F"/>
                </a:solidFill>
              </a:rPr>
              <a:t>the updates to the database</a:t>
            </a:r>
            <a:r>
              <a:rPr lang="en-US" altLang="en-US" sz="2800" dirty="0"/>
              <a:t> by the transaction </a:t>
            </a:r>
            <a:r>
              <a:rPr lang="en-US" altLang="en-US" sz="2800" b="1" dirty="0">
                <a:solidFill>
                  <a:srgbClr val="A2424F"/>
                </a:solidFill>
              </a:rPr>
              <a:t>must persist</a:t>
            </a:r>
            <a:r>
              <a:rPr lang="en-US" altLang="en-US" sz="2800" dirty="0"/>
              <a:t> even if </a:t>
            </a:r>
            <a:r>
              <a:rPr lang="en-US" altLang="en-US" sz="2800" u="sng" dirty="0"/>
              <a:t>there are software or hardware failures</a:t>
            </a:r>
            <a:r>
              <a:rPr lang="en-US" altLang="en-US" sz="2800" dirty="0"/>
              <a:t>.</a:t>
            </a:r>
            <a:endParaRPr lang="en-US" altLang="en-US" sz="2800" dirty="0"/>
          </a:p>
          <a:p>
            <a:pPr lvl="1"/>
            <a:r>
              <a:rPr lang="en-US" dirty="0"/>
              <a:t>It guarantees that once a transaction has been committed, all the changes made in that transaction are </a:t>
            </a:r>
            <a:r>
              <a:rPr lang="en-US" b="1" dirty="0">
                <a:solidFill>
                  <a:srgbClr val="A2424F"/>
                </a:solidFill>
              </a:rPr>
              <a:t>permanent </a:t>
            </a:r>
            <a:r>
              <a:rPr lang="en-US" dirty="0"/>
              <a:t>and will persist even in the event of a system failure, such as software crashes or hardware malfunctions.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in Transactions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 </a:t>
            </a:r>
            <a:r>
              <a:rPr lang="en-US" dirty="0">
                <a:solidFill>
                  <a:srgbClr val="A2424F"/>
                </a:solidFill>
              </a:rPr>
              <a:t>transaction</a:t>
            </a:r>
            <a:r>
              <a:rPr lang="en-US" dirty="0"/>
              <a:t> is a unit of program execution that accesses and possibly updates various data items</a:t>
            </a:r>
            <a:endParaRPr lang="en-US" dirty="0"/>
          </a:p>
          <a:p>
            <a:pPr lvl="1"/>
            <a:r>
              <a:rPr lang="en-US" dirty="0"/>
              <a:t>To preserve the integrity of data the database system must ensure: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Requirements in Transactions -- ACID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52400" y="3657601"/>
            <a:ext cx="7010400" cy="111610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sz="3200" b="1" dirty="0">
                <a:solidFill>
                  <a:srgbClr val="A2424F"/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A</a:t>
            </a:r>
            <a:r>
              <a:rPr lang="en-US" sz="2400" b="1" dirty="0">
                <a:solidFill>
                  <a:srgbClr val="A2424F"/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tomicity:</a:t>
            </a:r>
            <a:r>
              <a:rPr lang="en-US" sz="2400" dirty="0">
                <a:latin typeface="Lato" panose="020F0502020204030203" pitchFamily="34" charset="77"/>
                <a:cs typeface="MS PGothic" panose="020B0600070205080204" pitchFamily="34" charset="-128"/>
              </a:rPr>
              <a:t> Either </a:t>
            </a:r>
            <a:r>
              <a:rPr lang="en-US" sz="2400" u="sng" dirty="0">
                <a:latin typeface="Lato" panose="020F0502020204030203" pitchFamily="34" charset="77"/>
                <a:cs typeface="MS PGothic" panose="020B0600070205080204" pitchFamily="34" charset="-128"/>
              </a:rPr>
              <a:t>all operations</a:t>
            </a:r>
            <a:r>
              <a:rPr lang="en-US" sz="2400" dirty="0">
                <a:latin typeface="Lato" panose="020F0502020204030203" pitchFamily="34" charset="77"/>
                <a:cs typeface="MS PGothic" panose="020B0600070205080204" pitchFamily="34" charset="-128"/>
              </a:rPr>
              <a:t> of the transaction are properly reflected in the database, or </a:t>
            </a:r>
            <a:r>
              <a:rPr lang="en-US" sz="2400" u="sng" dirty="0">
                <a:latin typeface="Lato" panose="020F0502020204030203" pitchFamily="34" charset="77"/>
                <a:cs typeface="MS PGothic" panose="020B0600070205080204" pitchFamily="34" charset="-128"/>
              </a:rPr>
              <a:t>none are</a:t>
            </a:r>
            <a:r>
              <a:rPr lang="en-US" sz="2400" dirty="0">
                <a:latin typeface="Lato" panose="020F0502020204030203" pitchFamily="34" charset="77"/>
                <a:cs typeface="MS PGothic" panose="020B0600070205080204" pitchFamily="34" charset="-128"/>
              </a:rPr>
              <a:t>.</a:t>
            </a:r>
            <a:endParaRPr lang="en-US" sz="2400" dirty="0">
              <a:latin typeface="Lato" panose="020F0502020204030203" pitchFamily="34" charset="77"/>
              <a:cs typeface="MS PGothic" panose="020B0600070205080204" pitchFamily="34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77"/>
              <a:cs typeface="MS PGothic" panose="020B0600070205080204" pitchFamily="34" charset="-128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7239000" y="3657600"/>
            <a:ext cx="7239000" cy="111610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sz="3200" b="1" dirty="0">
                <a:solidFill>
                  <a:srgbClr val="A2424F"/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C</a:t>
            </a:r>
            <a:r>
              <a:rPr lang="en-US" sz="2400" b="1" dirty="0">
                <a:solidFill>
                  <a:srgbClr val="A2424F"/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onsistency:</a:t>
            </a:r>
            <a:r>
              <a:rPr lang="en-US" sz="2400" dirty="0">
                <a:latin typeface="Lato" panose="020F0502020204030203" pitchFamily="34" charset="77"/>
                <a:cs typeface="MS PGothic" panose="020B0600070205080204" pitchFamily="34" charset="-128"/>
              </a:rPr>
              <a:t> Execution of a transaction in isolation preserves the </a:t>
            </a:r>
            <a:r>
              <a:rPr lang="en-US" sz="2400" u="sng" dirty="0">
                <a:latin typeface="Lato" panose="020F0502020204030203" pitchFamily="34" charset="77"/>
                <a:cs typeface="MS PGothic" panose="020B0600070205080204" pitchFamily="34" charset="-128"/>
              </a:rPr>
              <a:t>consistency of the database</a:t>
            </a:r>
            <a:r>
              <a:rPr lang="en-US" sz="2400" dirty="0">
                <a:latin typeface="Lato" panose="020F0502020204030203" pitchFamily="34" charset="77"/>
                <a:cs typeface="MS PGothic" panose="020B0600070205080204" pitchFamily="34" charset="-128"/>
              </a:rPr>
              <a:t>.</a:t>
            </a:r>
            <a:endParaRPr lang="en-US" sz="2400" dirty="0">
              <a:latin typeface="Lato" panose="020F0502020204030203" pitchFamily="34" charset="77"/>
              <a:cs typeface="MS PGothic" panose="020B0600070205080204" pitchFamily="34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77"/>
              <a:cs typeface="MS PGothic" panose="020B0600070205080204" pitchFamily="34" charset="-128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9829800" y="4876800"/>
            <a:ext cx="4648200" cy="3037915"/>
          </a:xfrm>
          <a:prstGeom prst="roundRect">
            <a:avLst>
              <a:gd name="adj" fmla="val 937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sz="3200" b="1" dirty="0">
                <a:solidFill>
                  <a:srgbClr val="A2424F"/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D</a:t>
            </a:r>
            <a:r>
              <a:rPr lang="en-US" sz="2400" b="1" dirty="0">
                <a:solidFill>
                  <a:srgbClr val="A2424F"/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urability:</a:t>
            </a:r>
            <a:r>
              <a:rPr lang="en-US" sz="2400" dirty="0">
                <a:latin typeface="Lato" panose="020F0502020204030203" pitchFamily="34" charset="77"/>
                <a:cs typeface="MS PGothic" panose="020B0600070205080204" pitchFamily="34" charset="-128"/>
              </a:rPr>
              <a:t> After a transaction completes successfully, the </a:t>
            </a:r>
            <a:r>
              <a:rPr lang="en-US" sz="2400" u="sng" dirty="0">
                <a:latin typeface="Lato" panose="020F0502020204030203" pitchFamily="34" charset="77"/>
                <a:cs typeface="MS PGothic" panose="020B0600070205080204" pitchFamily="34" charset="-128"/>
              </a:rPr>
              <a:t>changes</a:t>
            </a:r>
            <a:r>
              <a:rPr lang="en-US" sz="2400" dirty="0">
                <a:latin typeface="Lato" panose="020F0502020204030203" pitchFamily="34" charset="77"/>
                <a:cs typeface="MS PGothic" panose="020B0600070205080204" pitchFamily="34" charset="-128"/>
              </a:rPr>
              <a:t> it has made to the database </a:t>
            </a:r>
            <a:r>
              <a:rPr lang="en-US" sz="2400" u="sng" dirty="0">
                <a:latin typeface="Lato" panose="020F0502020204030203" pitchFamily="34" charset="77"/>
                <a:cs typeface="MS PGothic" panose="020B0600070205080204" pitchFamily="34" charset="-128"/>
              </a:rPr>
              <a:t>persist</a:t>
            </a:r>
            <a:r>
              <a:rPr lang="en-US" sz="2400" dirty="0">
                <a:latin typeface="Lato" panose="020F0502020204030203" pitchFamily="34" charset="77"/>
                <a:cs typeface="MS PGothic" panose="020B0600070205080204" pitchFamily="34" charset="-128"/>
              </a:rPr>
              <a:t>, even if there are system failures.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77"/>
              <a:cs typeface="MS PGothic" panose="020B0600070205080204" pitchFamily="34" charset="-128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52399" y="4876800"/>
            <a:ext cx="9525001" cy="3037915"/>
          </a:xfrm>
          <a:prstGeom prst="roundRect">
            <a:avLst>
              <a:gd name="adj" fmla="val 937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sz="3200" b="1" dirty="0">
                <a:solidFill>
                  <a:srgbClr val="A2424F"/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I</a:t>
            </a:r>
            <a:r>
              <a:rPr lang="en-US" sz="2400" b="1" dirty="0">
                <a:solidFill>
                  <a:srgbClr val="A2424F"/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solation:</a:t>
            </a:r>
            <a:r>
              <a:rPr lang="en-US" sz="2400" dirty="0">
                <a:latin typeface="Lato" panose="020F0502020204030203" pitchFamily="34" charset="77"/>
                <a:cs typeface="MS PGothic" panose="020B0600070205080204" pitchFamily="34" charset="-128"/>
              </a:rPr>
              <a:t> Although multiple transactions may execute concurrently, each transaction must be </a:t>
            </a:r>
            <a:r>
              <a:rPr lang="en-US" sz="2400" u="sng" dirty="0">
                <a:latin typeface="Lato" panose="020F0502020204030203" pitchFamily="34" charset="77"/>
                <a:cs typeface="MS PGothic" panose="020B0600070205080204" pitchFamily="34" charset="-128"/>
              </a:rPr>
              <a:t>unaware of other concurrently executing transactions</a:t>
            </a:r>
            <a:r>
              <a:rPr lang="en-US" sz="2400" dirty="0">
                <a:latin typeface="Lato" panose="020F0502020204030203" pitchFamily="34" charset="77"/>
                <a:cs typeface="MS PGothic" panose="020B0600070205080204" pitchFamily="34" charset="-128"/>
              </a:rPr>
              <a:t>.  Intermediate transaction results must be hidden from other concurrently executed transactions.</a:t>
            </a:r>
            <a:endParaRPr lang="en-US" sz="2400" dirty="0">
              <a:latin typeface="Lato" panose="020F0502020204030203" pitchFamily="34" charset="77"/>
              <a:cs typeface="MS PGothic" panose="020B060007020508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1086B9"/>
                </a:solidFill>
                <a:latin typeface="Lato" panose="020F0502020204030203" pitchFamily="34" charset="77"/>
              </a:rPr>
              <a:t>That is, for every pair of transactions </a:t>
            </a:r>
            <a:r>
              <a:rPr lang="en-US" altLang="en-US" sz="2400" i="1" dirty="0" err="1">
                <a:solidFill>
                  <a:srgbClr val="1086B9"/>
                </a:solidFill>
                <a:latin typeface="Lato" panose="020F0502020204030203" pitchFamily="34" charset="77"/>
              </a:rPr>
              <a:t>T</a:t>
            </a:r>
            <a:r>
              <a:rPr lang="en-US" altLang="en-US" sz="2400" i="1" baseline="-25000" dirty="0" err="1">
                <a:solidFill>
                  <a:srgbClr val="1086B9"/>
                </a:solidFill>
                <a:latin typeface="Lato" panose="020F0502020204030203" pitchFamily="34" charset="77"/>
              </a:rPr>
              <a:t>i</a:t>
            </a:r>
            <a:r>
              <a:rPr lang="en-US" altLang="en-US" sz="2400" i="1" dirty="0">
                <a:solidFill>
                  <a:srgbClr val="1086B9"/>
                </a:solidFill>
                <a:latin typeface="Lato" panose="020F0502020204030203" pitchFamily="34" charset="77"/>
              </a:rPr>
              <a:t> </a:t>
            </a:r>
            <a:r>
              <a:rPr lang="en-US" altLang="en-US" sz="2400" dirty="0">
                <a:solidFill>
                  <a:srgbClr val="1086B9"/>
                </a:solidFill>
                <a:latin typeface="Lato" panose="020F0502020204030203" pitchFamily="34" charset="77"/>
              </a:rPr>
              <a:t>and </a:t>
            </a:r>
            <a:r>
              <a:rPr lang="en-US" altLang="en-US" sz="2400" i="1" dirty="0" err="1">
                <a:solidFill>
                  <a:srgbClr val="1086B9"/>
                </a:solidFill>
                <a:latin typeface="Lato" panose="020F0502020204030203" pitchFamily="34" charset="77"/>
              </a:rPr>
              <a:t>T</a:t>
            </a:r>
            <a:r>
              <a:rPr lang="en-US" altLang="en-US" sz="2400" i="1" baseline="-25000" dirty="0" err="1">
                <a:solidFill>
                  <a:srgbClr val="1086B9"/>
                </a:solidFill>
                <a:latin typeface="Lato" panose="020F0502020204030203" pitchFamily="34" charset="77"/>
              </a:rPr>
              <a:t>j</a:t>
            </a:r>
            <a:r>
              <a:rPr lang="en-US" altLang="en-US" sz="2400" i="1" dirty="0">
                <a:solidFill>
                  <a:srgbClr val="1086B9"/>
                </a:solidFill>
                <a:latin typeface="Lato" panose="020F0502020204030203" pitchFamily="34" charset="77"/>
              </a:rPr>
              <a:t>, </a:t>
            </a:r>
            <a:r>
              <a:rPr lang="en-US" altLang="en-US" sz="2400" dirty="0">
                <a:solidFill>
                  <a:srgbClr val="1086B9"/>
                </a:solidFill>
                <a:latin typeface="Lato" panose="020F0502020204030203" pitchFamily="34" charset="77"/>
              </a:rPr>
              <a:t>it appears to </a:t>
            </a:r>
            <a:r>
              <a:rPr lang="en-US" altLang="en-US" sz="2400" i="1" dirty="0" err="1">
                <a:solidFill>
                  <a:srgbClr val="1086B9"/>
                </a:solidFill>
                <a:latin typeface="Lato" panose="020F0502020204030203" pitchFamily="34" charset="77"/>
              </a:rPr>
              <a:t>T</a:t>
            </a:r>
            <a:r>
              <a:rPr lang="en-US" altLang="en-US" sz="2400" i="1" baseline="-25000" dirty="0" err="1">
                <a:solidFill>
                  <a:srgbClr val="1086B9"/>
                </a:solidFill>
                <a:latin typeface="Lato" panose="020F0502020204030203" pitchFamily="34" charset="77"/>
              </a:rPr>
              <a:t>i</a:t>
            </a:r>
            <a:r>
              <a:rPr lang="en-US" altLang="en-US" sz="2400" i="1" dirty="0">
                <a:solidFill>
                  <a:srgbClr val="1086B9"/>
                </a:solidFill>
                <a:latin typeface="Lato" panose="020F0502020204030203" pitchFamily="34" charset="77"/>
              </a:rPr>
              <a:t> </a:t>
            </a:r>
            <a:r>
              <a:rPr lang="en-US" altLang="en-US" sz="2400" dirty="0">
                <a:solidFill>
                  <a:srgbClr val="1086B9"/>
                </a:solidFill>
                <a:latin typeface="Lato" panose="020F0502020204030203" pitchFamily="34" charset="77"/>
              </a:rPr>
              <a:t>that either </a:t>
            </a:r>
            <a:r>
              <a:rPr lang="en-US" altLang="en-US" sz="2400" i="1" dirty="0" err="1">
                <a:solidFill>
                  <a:srgbClr val="1086B9"/>
                </a:solidFill>
                <a:latin typeface="Lato" panose="020F0502020204030203" pitchFamily="34" charset="77"/>
              </a:rPr>
              <a:t>T</a:t>
            </a:r>
            <a:r>
              <a:rPr lang="en-US" altLang="en-US" sz="2400" i="1" baseline="-25000" dirty="0" err="1">
                <a:solidFill>
                  <a:srgbClr val="1086B9"/>
                </a:solidFill>
                <a:latin typeface="Lato" panose="020F0502020204030203" pitchFamily="34" charset="77"/>
              </a:rPr>
              <a:t>j</a:t>
            </a:r>
            <a:r>
              <a:rPr lang="en-US" altLang="en-US" sz="2400" i="1" dirty="0">
                <a:solidFill>
                  <a:srgbClr val="1086B9"/>
                </a:solidFill>
                <a:latin typeface="Lato" panose="020F0502020204030203" pitchFamily="34" charset="77"/>
              </a:rPr>
              <a:t>, </a:t>
            </a:r>
            <a:r>
              <a:rPr lang="en-US" altLang="en-US" sz="2400" dirty="0">
                <a:solidFill>
                  <a:srgbClr val="1086B9"/>
                </a:solidFill>
                <a:latin typeface="Lato" panose="020F0502020204030203" pitchFamily="34" charset="77"/>
              </a:rPr>
              <a:t>finished execution before </a:t>
            </a:r>
            <a:r>
              <a:rPr lang="en-US" altLang="en-US" sz="2400" i="1" dirty="0" err="1">
                <a:solidFill>
                  <a:srgbClr val="1086B9"/>
                </a:solidFill>
                <a:latin typeface="Lato" panose="020F0502020204030203" pitchFamily="34" charset="77"/>
              </a:rPr>
              <a:t>T</a:t>
            </a:r>
            <a:r>
              <a:rPr lang="en-US" altLang="en-US" sz="2400" i="1" baseline="-25000" dirty="0" err="1">
                <a:solidFill>
                  <a:srgbClr val="1086B9"/>
                </a:solidFill>
                <a:latin typeface="Lato" panose="020F0502020204030203" pitchFamily="34" charset="77"/>
              </a:rPr>
              <a:t>i</a:t>
            </a:r>
            <a:r>
              <a:rPr lang="en-US" altLang="en-US" sz="2400" dirty="0">
                <a:solidFill>
                  <a:srgbClr val="1086B9"/>
                </a:solidFill>
                <a:latin typeface="Lato" panose="020F0502020204030203" pitchFamily="34" charset="77"/>
              </a:rPr>
              <a:t> started, or </a:t>
            </a:r>
            <a:r>
              <a:rPr lang="en-US" altLang="en-US" sz="2400" i="1" dirty="0" err="1">
                <a:solidFill>
                  <a:srgbClr val="1086B9"/>
                </a:solidFill>
                <a:latin typeface="Lato" panose="020F0502020204030203" pitchFamily="34" charset="77"/>
              </a:rPr>
              <a:t>T</a:t>
            </a:r>
            <a:r>
              <a:rPr lang="en-US" altLang="en-US" sz="2400" i="1" baseline="-25000" dirty="0" err="1">
                <a:solidFill>
                  <a:srgbClr val="1086B9"/>
                </a:solidFill>
                <a:latin typeface="Lato" panose="020F0502020204030203" pitchFamily="34" charset="77"/>
              </a:rPr>
              <a:t>j</a:t>
            </a:r>
            <a:r>
              <a:rPr lang="en-US" altLang="en-US" sz="2400" dirty="0">
                <a:solidFill>
                  <a:srgbClr val="1086B9"/>
                </a:solidFill>
                <a:latin typeface="Lato" panose="020F0502020204030203" pitchFamily="34" charset="77"/>
              </a:rPr>
              <a:t> started execution after </a:t>
            </a:r>
            <a:r>
              <a:rPr lang="en-US" altLang="en-US" sz="2400" i="1" dirty="0" err="1">
                <a:solidFill>
                  <a:srgbClr val="1086B9"/>
                </a:solidFill>
                <a:latin typeface="Lato" panose="020F0502020204030203" pitchFamily="34" charset="77"/>
              </a:rPr>
              <a:t>T</a:t>
            </a:r>
            <a:r>
              <a:rPr lang="en-US" altLang="en-US" sz="2400" i="1" baseline="-25000" dirty="0" err="1">
                <a:solidFill>
                  <a:srgbClr val="1086B9"/>
                </a:solidFill>
                <a:latin typeface="Lato" panose="020F0502020204030203" pitchFamily="34" charset="77"/>
              </a:rPr>
              <a:t>i</a:t>
            </a:r>
            <a:r>
              <a:rPr lang="en-US" altLang="en-US" sz="2400" dirty="0">
                <a:solidFill>
                  <a:srgbClr val="1086B9"/>
                </a:solidFill>
                <a:latin typeface="Lato" panose="020F0502020204030203" pitchFamily="34" charset="77"/>
              </a:rPr>
              <a:t> finished.</a:t>
            </a:r>
            <a:endParaRPr lang="en-US" altLang="en-US" sz="2400" dirty="0">
              <a:solidFill>
                <a:srgbClr val="1086B9"/>
              </a:solidFill>
              <a:latin typeface="Lato" panose="020F05020202040302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Lato" panose="020F0502020204030203" pitchFamily="34" charset="77"/>
              <a:cs typeface="MS PGothic" panose="020B0600070205080204" pitchFamily="34" charset="-128"/>
            </a:endParaRPr>
          </a:p>
          <a:p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77"/>
              <a:cs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 noChangeArrowheads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The </a:t>
            </a:r>
            <a:r>
              <a:rPr lang="zh-CN" altLang="en-US">
                <a:sym typeface="+mn-ea"/>
              </a:rPr>
              <a:t>properties are underpinned by the </a:t>
            </a:r>
            <a:r>
              <a:rPr lang="zh-CN" altLang="en-US">
                <a:solidFill>
                  <a:srgbClr val="A2424F"/>
                </a:solidFill>
                <a:sym typeface="+mn-ea"/>
              </a:rPr>
              <a:t>Serializability Theory</a:t>
            </a:r>
            <a:r>
              <a:rPr lang="zh-CN" altLang="en-US">
                <a:sym typeface="+mn-ea"/>
              </a:rPr>
              <a:t>, which is a key concept in transaction processing.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/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Why ACID properties work?</a:t>
            </a:r>
            <a:endParaRPr lang="en-US" altLang="zh-CN"/>
          </a:p>
        </p:txBody>
      </p:sp>
      <p:pic>
        <p:nvPicPr>
          <p:cNvPr id="4" name="Picture 1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505200"/>
            <a:ext cx="5324471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81200"/>
            <a:ext cx="8382000" cy="5334000"/>
          </a:xfrm>
        </p:spPr>
        <p:txBody>
          <a:bodyPr/>
          <a:lstStyle/>
          <a:p>
            <a:r>
              <a:rPr lang="en-US" sz="2400" dirty="0"/>
              <a:t>Active</a:t>
            </a:r>
            <a:endParaRPr lang="en-US" sz="2400" dirty="0"/>
          </a:p>
          <a:p>
            <a:pPr lvl="1"/>
            <a:r>
              <a:rPr lang="en-US" sz="2000" dirty="0"/>
              <a:t>The initial state; the transaction stays in this state while it is executing</a:t>
            </a:r>
            <a:endParaRPr lang="en-US" sz="2000" dirty="0"/>
          </a:p>
          <a:p>
            <a:r>
              <a:rPr lang="en-US" sz="2400" dirty="0"/>
              <a:t>Partially committed</a:t>
            </a:r>
            <a:endParaRPr lang="en-US" sz="2400" dirty="0"/>
          </a:p>
          <a:p>
            <a:pPr lvl="1"/>
            <a:r>
              <a:rPr lang="en-US" sz="2000" dirty="0"/>
              <a:t>After the final statement has been executed.</a:t>
            </a:r>
            <a:endParaRPr lang="en-US" sz="2000" dirty="0"/>
          </a:p>
          <a:p>
            <a:r>
              <a:rPr lang="en-US" sz="2400" dirty="0"/>
              <a:t>Failed</a:t>
            </a:r>
            <a:endParaRPr lang="en-US" sz="2400" dirty="0"/>
          </a:p>
          <a:p>
            <a:pPr lvl="1"/>
            <a:r>
              <a:rPr lang="en-US" sz="2000" dirty="0"/>
              <a:t>After the discovery that normal execution can no longer proceed.</a:t>
            </a:r>
            <a:endParaRPr lang="en-US" sz="2000" dirty="0"/>
          </a:p>
          <a:p>
            <a:r>
              <a:rPr lang="en-US" sz="2400" dirty="0"/>
              <a:t>Aborted – after the transaction has been rolled back and the database restored to its state prior to the start of the transaction.  Two options after it has been aborted:</a:t>
            </a:r>
            <a:endParaRPr lang="en-US" sz="2400" dirty="0"/>
          </a:p>
          <a:p>
            <a:pPr lvl="1"/>
            <a:r>
              <a:rPr lang="en-US" sz="2000" dirty="0"/>
              <a:t>Restart the transaction</a:t>
            </a:r>
            <a:endParaRPr lang="en-US" sz="2000" dirty="0"/>
          </a:p>
          <a:p>
            <a:pPr lvl="2"/>
            <a:r>
              <a:rPr lang="en-US" sz="1800" dirty="0"/>
              <a:t>Can be done only if no internal logical error</a:t>
            </a:r>
            <a:endParaRPr lang="en-US" sz="1800" dirty="0"/>
          </a:p>
          <a:p>
            <a:pPr lvl="1"/>
            <a:r>
              <a:rPr lang="en-US" sz="2000" dirty="0"/>
              <a:t>Kill the transaction</a:t>
            </a:r>
            <a:endParaRPr lang="en-US" sz="2000" dirty="0"/>
          </a:p>
          <a:p>
            <a:r>
              <a:rPr lang="en-US" sz="2400" dirty="0"/>
              <a:t>Committed</a:t>
            </a:r>
            <a:endParaRPr lang="en-US" sz="2400" dirty="0"/>
          </a:p>
          <a:p>
            <a:pPr lvl="1"/>
            <a:r>
              <a:rPr lang="en-US" sz="2000" dirty="0"/>
              <a:t>After successful completion.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State</a:t>
            </a:r>
            <a:endParaRPr lang="en-US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2362200"/>
            <a:ext cx="5324471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A2424F"/>
                </a:solidFill>
              </a:rPr>
              <a:t>Multiple transactions</a:t>
            </a:r>
            <a:r>
              <a:rPr lang="en-US" dirty="0"/>
              <a:t> are allowed to </a:t>
            </a:r>
            <a:r>
              <a:rPr lang="en-US" dirty="0">
                <a:solidFill>
                  <a:srgbClr val="1086B9"/>
                </a:solidFill>
              </a:rPr>
              <a:t>run concurrently</a:t>
            </a:r>
            <a:r>
              <a:rPr lang="en-US" dirty="0"/>
              <a:t> in the system. Advantages are:</a:t>
            </a:r>
            <a:endParaRPr lang="en-US" dirty="0"/>
          </a:p>
          <a:p>
            <a:pPr lvl="1"/>
            <a:r>
              <a:rPr lang="en-US" u="sng" dirty="0"/>
              <a:t>Increased processor and disk utilization</a:t>
            </a:r>
            <a:r>
              <a:rPr lang="en-US" dirty="0"/>
              <a:t>, leading to better transaction throughput</a:t>
            </a:r>
            <a:endParaRPr lang="en-US" dirty="0"/>
          </a:p>
          <a:p>
            <a:pPr lvl="2"/>
            <a:r>
              <a:rPr lang="en-US" dirty="0"/>
              <a:t>E.g., one transaction can be using the CPU while another is reading from or writing to the disk</a:t>
            </a:r>
            <a:endParaRPr lang="en-US" dirty="0"/>
          </a:p>
          <a:p>
            <a:pPr lvl="1"/>
            <a:r>
              <a:rPr lang="en-US" u="sng" dirty="0"/>
              <a:t>Reduced average response time for transactions</a:t>
            </a:r>
            <a:endParaRPr lang="en-US" u="sng" dirty="0"/>
          </a:p>
          <a:p>
            <a:pPr lvl="2"/>
            <a:r>
              <a:rPr lang="en-US" altLang="zh-CN" dirty="0"/>
              <a:t>S</a:t>
            </a:r>
            <a:r>
              <a:rPr lang="en-US" dirty="0"/>
              <a:t>hort transactions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dirty="0"/>
              <a:t>need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dirty="0"/>
              <a:t>wait behind long ones</a:t>
            </a:r>
            <a:endParaRPr lang="en-US" dirty="0"/>
          </a:p>
          <a:p>
            <a:r>
              <a:rPr lang="en-US" dirty="0">
                <a:solidFill>
                  <a:srgbClr val="A2424F"/>
                </a:solidFill>
              </a:rPr>
              <a:t>Concurrency control schemes</a:t>
            </a:r>
            <a:r>
              <a:rPr lang="en-US" dirty="0"/>
              <a:t> – mechanisms to achieve isolation</a:t>
            </a:r>
            <a:endParaRPr lang="en-US" dirty="0"/>
          </a:p>
          <a:p>
            <a:pPr lvl="1"/>
            <a:r>
              <a:rPr lang="en-US" dirty="0"/>
              <a:t>That is, to control the interaction among the concurrent transactions </a:t>
            </a:r>
            <a:r>
              <a:rPr lang="en-US" u="sng" dirty="0"/>
              <a:t>in order to prevent them from </a:t>
            </a:r>
            <a:r>
              <a:rPr lang="en-US" u="sng" dirty="0">
                <a:solidFill>
                  <a:srgbClr val="A2424F"/>
                </a:solidFill>
              </a:rPr>
              <a:t>destroying the consistency of the database</a:t>
            </a:r>
            <a:endParaRPr lang="en-US" u="sng" dirty="0">
              <a:solidFill>
                <a:srgbClr val="A2424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Executions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A2424F"/>
                </a:solidFill>
              </a:rPr>
              <a:t>Schedule</a:t>
            </a:r>
            <a:r>
              <a:rPr lang="en-US" sz="2800" dirty="0"/>
              <a:t> – </a:t>
            </a:r>
            <a:r>
              <a:rPr lang="en-US" sz="2800" u="sng" dirty="0"/>
              <a:t>a sequences of instructions</a:t>
            </a:r>
            <a:r>
              <a:rPr lang="en-US" sz="2800" dirty="0"/>
              <a:t> that specify the </a:t>
            </a:r>
            <a:r>
              <a:rPr lang="en-US" sz="2800" dirty="0">
                <a:solidFill>
                  <a:srgbClr val="A2424F"/>
                </a:solidFill>
              </a:rPr>
              <a:t>chronological order (</a:t>
            </a:r>
            <a:r>
              <a:rPr lang="zh-CN" altLang="en-US" sz="2800" dirty="0">
                <a:solidFill>
                  <a:srgbClr val="A2424F"/>
                </a:solidFill>
                <a:ea typeface="宋体" panose="02010600030101010101" pitchFamily="2" charset="-122"/>
              </a:rPr>
              <a:t>时间序列</a:t>
            </a:r>
            <a:r>
              <a:rPr lang="en-US" sz="2800" dirty="0">
                <a:solidFill>
                  <a:srgbClr val="A2424F"/>
                </a:solidFill>
              </a:rPr>
              <a:t>)</a:t>
            </a:r>
            <a:r>
              <a:rPr lang="en-US" sz="2800" dirty="0"/>
              <a:t> in which </a:t>
            </a:r>
            <a:r>
              <a:rPr lang="en-US" sz="2800" u="sng" dirty="0"/>
              <a:t>instructions</a:t>
            </a:r>
            <a:r>
              <a:rPr lang="en-US" sz="2800" dirty="0"/>
              <a:t> of concurrent transactions are executed</a:t>
            </a:r>
            <a:endParaRPr lang="en-US" sz="2800" dirty="0"/>
          </a:p>
          <a:p>
            <a:pPr lvl="1"/>
            <a:r>
              <a:rPr lang="en-US" sz="2400" dirty="0"/>
              <a:t>A schedule for a set of transactions must consist of </a:t>
            </a:r>
            <a:r>
              <a:rPr lang="en-US" sz="2400" dirty="0">
                <a:solidFill>
                  <a:srgbClr val="A2424F"/>
                </a:solidFill>
              </a:rPr>
              <a:t>all </a:t>
            </a:r>
            <a:r>
              <a:rPr lang="en-US" sz="2400" dirty="0"/>
              <a:t>instructions of those transactions</a:t>
            </a:r>
            <a:endParaRPr lang="en-US" sz="2400" dirty="0"/>
          </a:p>
          <a:p>
            <a:pPr lvl="1"/>
            <a:r>
              <a:rPr lang="en-US" sz="2400" dirty="0"/>
              <a:t>Must preserve the </a:t>
            </a:r>
            <a:r>
              <a:rPr lang="en-US" sz="2400" dirty="0">
                <a:solidFill>
                  <a:srgbClr val="A2424F"/>
                </a:solidFill>
              </a:rPr>
              <a:t>order </a:t>
            </a:r>
            <a:r>
              <a:rPr lang="en-US" sz="2400" dirty="0"/>
              <a:t>in which the instructions appear in each individual transaction</a:t>
            </a:r>
            <a:endParaRPr lang="en-US" sz="2400" dirty="0"/>
          </a:p>
          <a:p>
            <a:endParaRPr lang="en-US" sz="2800" dirty="0"/>
          </a:p>
          <a:p>
            <a:r>
              <a:rPr lang="en-US" sz="2800" dirty="0"/>
              <a:t>A transaction that successfully completes its execution will have a </a:t>
            </a:r>
            <a:r>
              <a:rPr lang="en-US" sz="2800" dirty="0">
                <a:solidFill>
                  <a:srgbClr val="A2424F"/>
                </a:solidFill>
              </a:rPr>
              <a:t>commit </a:t>
            </a:r>
            <a:r>
              <a:rPr lang="en-US" sz="2800" dirty="0"/>
              <a:t>instruction as the last statement </a:t>
            </a:r>
            <a:endParaRPr lang="en-US" sz="2800" dirty="0"/>
          </a:p>
          <a:p>
            <a:pPr lvl="1"/>
            <a:r>
              <a:rPr lang="en-US" sz="2400" dirty="0"/>
              <a:t>By default, transaction assumed to execute commit instruction as its last step</a:t>
            </a:r>
            <a:endParaRPr lang="en-US" sz="2400" dirty="0"/>
          </a:p>
          <a:p>
            <a:endParaRPr lang="en-US" sz="2800" dirty="0"/>
          </a:p>
          <a:p>
            <a:r>
              <a:rPr lang="en-US" sz="2800" dirty="0"/>
              <a:t>A transaction that fails to successfully complete its execution will have an </a:t>
            </a:r>
            <a:r>
              <a:rPr lang="en-US" sz="2800" dirty="0">
                <a:solidFill>
                  <a:srgbClr val="A2424F"/>
                </a:solidFill>
              </a:rPr>
              <a:t>abort </a:t>
            </a:r>
            <a:r>
              <a:rPr lang="en-US" sz="2800" dirty="0"/>
              <a:t>instruction as the last statement 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81200"/>
            <a:ext cx="7696200" cy="5334000"/>
          </a:xfrm>
        </p:spPr>
        <p:txBody>
          <a:bodyPr/>
          <a:lstStyle/>
          <a:p>
            <a:r>
              <a:rPr lang="en-US" dirty="0"/>
              <a:t>Let T</a:t>
            </a:r>
            <a:r>
              <a:rPr lang="en-US" baseline="-25000" dirty="0"/>
              <a:t>1</a:t>
            </a:r>
            <a:r>
              <a:rPr lang="en-US" dirty="0"/>
              <a:t> transfer CNY ¥50 from A to B, and T</a:t>
            </a:r>
            <a:r>
              <a:rPr lang="en-US" baseline="-25000" dirty="0"/>
              <a:t>2</a:t>
            </a:r>
            <a:r>
              <a:rPr lang="en-US" dirty="0"/>
              <a:t> transfer 10% of the balance from A to B  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A2424F"/>
                </a:solidFill>
              </a:rPr>
              <a:t>serial schedule</a:t>
            </a:r>
            <a:r>
              <a:rPr lang="en-US" dirty="0"/>
              <a:t> in which T</a:t>
            </a:r>
            <a:r>
              <a:rPr lang="en-US" baseline="-25000" dirty="0"/>
              <a:t>1</a:t>
            </a:r>
            <a:r>
              <a:rPr lang="en-US" dirty="0"/>
              <a:t> is followed by T</a:t>
            </a:r>
            <a:r>
              <a:rPr lang="en-US" baseline="-25000" dirty="0"/>
              <a:t>2 </a:t>
            </a:r>
            <a:r>
              <a:rPr lang="en-US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1</a:t>
            </a:r>
            <a:endParaRPr lang="en-US" dirty="0"/>
          </a:p>
        </p:txBody>
      </p:sp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1949824"/>
            <a:ext cx="414005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81200"/>
            <a:ext cx="7162800" cy="53340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A2424F"/>
                </a:solidFill>
              </a:rPr>
              <a:t>serial schedule</a:t>
            </a:r>
            <a:r>
              <a:rPr lang="en-US" dirty="0"/>
              <a:t> where T</a:t>
            </a:r>
            <a:r>
              <a:rPr lang="en-US" baseline="-25000" dirty="0"/>
              <a:t>2</a:t>
            </a:r>
            <a:r>
              <a:rPr lang="en-US" dirty="0"/>
              <a:t> is followed by T</a:t>
            </a:r>
            <a:r>
              <a:rPr lang="en-US" baseline="-25000" dirty="0"/>
              <a:t>1</a:t>
            </a:r>
            <a:endParaRPr lang="en-US" baseline="-25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2</a:t>
            </a:r>
            <a:endParaRPr lang="en-US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1732544"/>
            <a:ext cx="4267200" cy="530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81200"/>
            <a:ext cx="6934200" cy="5334000"/>
          </a:xfrm>
        </p:spPr>
        <p:txBody>
          <a:bodyPr/>
          <a:lstStyle/>
          <a:p>
            <a:pPr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r>
              <a:rPr lang="en-US" altLang="en-US" dirty="0">
                <a:latin typeface="Lato" panose="020F0502020204030203" pitchFamily="34" charset="77"/>
              </a:rPr>
              <a:t>Let </a:t>
            </a:r>
            <a:r>
              <a:rPr lang="en-US" altLang="en-US" i="1" dirty="0">
                <a:latin typeface="Lato" panose="020F0502020204030203" pitchFamily="34" charset="77"/>
              </a:rPr>
              <a:t>T</a:t>
            </a:r>
            <a:r>
              <a:rPr lang="en-US" altLang="en-US" baseline="-25000" dirty="0">
                <a:latin typeface="Lato" panose="020F0502020204030203" pitchFamily="34" charset="77"/>
              </a:rPr>
              <a:t>1</a:t>
            </a:r>
            <a:r>
              <a:rPr lang="en-US" altLang="en-US" dirty="0">
                <a:latin typeface="Lato" panose="020F0502020204030203" pitchFamily="34" charset="77"/>
              </a:rPr>
              <a:t> and </a:t>
            </a:r>
            <a:r>
              <a:rPr lang="en-US" altLang="en-US" i="1" dirty="0">
                <a:latin typeface="Lato" panose="020F0502020204030203" pitchFamily="34" charset="77"/>
              </a:rPr>
              <a:t>T</a:t>
            </a:r>
            <a:r>
              <a:rPr lang="en-US" altLang="en-US" baseline="-25000" dirty="0">
                <a:latin typeface="Lato" panose="020F0502020204030203" pitchFamily="34" charset="77"/>
              </a:rPr>
              <a:t>2</a:t>
            </a:r>
            <a:r>
              <a:rPr lang="en-US" altLang="en-US" dirty="0">
                <a:latin typeface="Lato" panose="020F0502020204030203" pitchFamily="34" charset="77"/>
              </a:rPr>
              <a:t> be the transactions defined previously</a:t>
            </a:r>
            <a:endParaRPr lang="en-US" altLang="en-US" i="1" dirty="0">
              <a:latin typeface="Lato" panose="020F0502020204030203" pitchFamily="34" charset="77"/>
            </a:endParaRPr>
          </a:p>
          <a:p>
            <a:pPr lvl="1"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r>
              <a:rPr lang="en-US" altLang="en-US" dirty="0">
                <a:latin typeface="Lato" panose="020F0502020204030203" pitchFamily="34" charset="77"/>
              </a:rPr>
              <a:t>The following schedule is </a:t>
            </a:r>
            <a:r>
              <a:rPr lang="en-US" altLang="en-US" u="sng" dirty="0">
                <a:solidFill>
                  <a:srgbClr val="A2424F"/>
                </a:solidFill>
                <a:latin typeface="Lato" panose="020F0502020204030203" pitchFamily="34" charset="77"/>
              </a:rPr>
              <a:t>not</a:t>
            </a:r>
            <a:r>
              <a:rPr lang="en-US" altLang="en-US" dirty="0">
                <a:latin typeface="Lato" panose="020F0502020204030203" pitchFamily="34" charset="77"/>
              </a:rPr>
              <a:t> a </a:t>
            </a:r>
            <a:r>
              <a:rPr lang="en-US" altLang="en-US" dirty="0">
                <a:solidFill>
                  <a:srgbClr val="A2424F"/>
                </a:solidFill>
                <a:latin typeface="Lato" panose="020F0502020204030203" pitchFamily="34" charset="77"/>
              </a:rPr>
              <a:t>serial schedule</a:t>
            </a:r>
            <a:r>
              <a:rPr lang="en-US" altLang="en-US" dirty="0">
                <a:latin typeface="Lato" panose="020F0502020204030203" pitchFamily="34" charset="77"/>
              </a:rPr>
              <a:t>, but it is </a:t>
            </a:r>
            <a:r>
              <a:rPr lang="en-US" altLang="en-US" i="1" dirty="0">
                <a:solidFill>
                  <a:srgbClr val="1086B9"/>
                </a:solidFill>
                <a:latin typeface="Lato" panose="020F0502020204030203" pitchFamily="34" charset="77"/>
              </a:rPr>
              <a:t>equivalent</a:t>
            </a:r>
            <a:r>
              <a:rPr lang="en-US" altLang="en-US" dirty="0">
                <a:solidFill>
                  <a:srgbClr val="000099"/>
                </a:solidFill>
                <a:latin typeface="Lato" panose="020F0502020204030203" pitchFamily="34" charset="77"/>
              </a:rPr>
              <a:t> </a:t>
            </a:r>
            <a:r>
              <a:rPr lang="en-US" altLang="en-US" dirty="0">
                <a:latin typeface="Lato" panose="020F0502020204030203" pitchFamily="34" charset="77"/>
              </a:rPr>
              <a:t>to Schedule 1</a:t>
            </a:r>
            <a:endParaRPr lang="en-US" altLang="en-US" dirty="0">
              <a:latin typeface="Lato" panose="020F0502020204030203" pitchFamily="34" charset="77"/>
            </a:endParaRPr>
          </a:p>
          <a:p>
            <a:pPr lvl="2"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r>
              <a:rPr lang="en-US" altLang="en-US" dirty="0">
                <a:latin typeface="Lato" panose="020F0502020204030203" pitchFamily="34" charset="77"/>
              </a:rPr>
              <a:t>In Schedules 1, 2 and 3, the sum A + B is preserved.</a:t>
            </a:r>
            <a:endParaRPr lang="en-US" altLang="en-US" dirty="0">
              <a:latin typeface="Lato" panose="020F0502020204030203" pitchFamily="34" charset="77"/>
            </a:endParaRP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947545" algn="l"/>
                <a:tab pos="2684145" algn="l"/>
                <a:tab pos="3594100" algn="l"/>
                <a:tab pos="4286250" algn="l"/>
              </a:tabLst>
            </a:pPr>
            <a:r>
              <a:rPr lang="en-US" altLang="en-US" dirty="0">
                <a:latin typeface="Lato" panose="020F0502020204030203" pitchFamily="34" charset="77"/>
              </a:rPr>
              <a:t>		</a:t>
            </a:r>
            <a:endParaRPr lang="en-US" altLang="en-US" i="1" dirty="0">
              <a:latin typeface="Lato" panose="020F0502020204030203" pitchFamily="34" charset="77"/>
            </a:endParaRPr>
          </a:p>
          <a:p>
            <a:endParaRPr lang="en-US" dirty="0">
              <a:latin typeface="Lato" panose="020F0502020204030203" pitchFamily="34" charset="77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3</a:t>
            </a:r>
            <a:endParaRPr lang="en-US" dirty="0"/>
          </a:p>
        </p:txBody>
      </p:sp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828800"/>
            <a:ext cx="4114800" cy="5139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/>
              <a:t>An exchange of goods for money</a:t>
            </a:r>
            <a:r>
              <a:rPr lang="en-US" dirty="0"/>
              <a:t>”</a:t>
            </a:r>
            <a:endParaRPr lang="en-US" dirty="0"/>
          </a:p>
          <a:p>
            <a:pPr lvl="1"/>
            <a:r>
              <a:rPr lang="en-US" dirty="0"/>
              <a:t>A series of steps</a:t>
            </a:r>
            <a:endParaRPr lang="en-US" dirty="0"/>
          </a:p>
          <a:p>
            <a:pPr lvl="1"/>
            <a:r>
              <a:rPr lang="en-US" dirty="0"/>
              <a:t>All or nothing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in Real Life</a:t>
            </a:r>
            <a:endParaRPr lang="en-US" dirty="0"/>
          </a:p>
        </p:txBody>
      </p:sp>
      <p:pic>
        <p:nvPicPr>
          <p:cNvPr id="4" name="Image 9" descr="apple_small_T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1255927">
            <a:off x="2618634" y="5768910"/>
            <a:ext cx="785817" cy="887512"/>
          </a:xfrm>
          <a:prstGeom prst="rect">
            <a:avLst/>
          </a:prstGeom>
        </p:spPr>
      </p:pic>
      <p:pic>
        <p:nvPicPr>
          <p:cNvPr id="5" name="Image 10" descr="apple_small_T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00210" y="5657824"/>
            <a:ext cx="785817" cy="887512"/>
          </a:xfrm>
          <a:prstGeom prst="rect">
            <a:avLst/>
          </a:prstGeom>
        </p:spPr>
      </p:pic>
      <p:pic>
        <p:nvPicPr>
          <p:cNvPr id="6" name="Image 11" descr="apple_small_T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057400" y="5943600"/>
            <a:ext cx="785817" cy="887512"/>
          </a:xfrm>
          <a:prstGeom prst="rect">
            <a:avLst/>
          </a:prstGeom>
        </p:spPr>
      </p:pic>
      <p:pic>
        <p:nvPicPr>
          <p:cNvPr id="7" name="Image 2" descr="shopping_bag_front_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0520" y="5066143"/>
            <a:ext cx="1842052" cy="2070874"/>
          </a:xfrm>
          <a:prstGeom prst="rect">
            <a:avLst/>
          </a:prstGeom>
        </p:spPr>
      </p:pic>
      <p:pic>
        <p:nvPicPr>
          <p:cNvPr id="8" name="Image 12" descr="hand_money_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38420" y="5485738"/>
            <a:ext cx="1837289" cy="1453855"/>
          </a:xfrm>
          <a:prstGeom prst="rect">
            <a:avLst/>
          </a:prstGeom>
        </p:spPr>
      </p:pic>
      <p:pic>
        <p:nvPicPr>
          <p:cNvPr id="9" name="Image 13" descr="receive_right_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81727" y="6191059"/>
            <a:ext cx="1071570" cy="651185"/>
          </a:xfrm>
          <a:prstGeom prst="rect">
            <a:avLst/>
          </a:prstGeom>
        </p:spPr>
      </p:pic>
      <p:pic>
        <p:nvPicPr>
          <p:cNvPr id="10" name="Image 14" descr="hand_bag_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21227" y="5490831"/>
            <a:ext cx="1026731" cy="1448762"/>
          </a:xfrm>
          <a:prstGeom prst="rect">
            <a:avLst/>
          </a:prstGeom>
        </p:spPr>
      </p:pic>
      <p:pic>
        <p:nvPicPr>
          <p:cNvPr id="11" name="Image 15" descr="receive_leftt_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63973" y="5848021"/>
            <a:ext cx="952500" cy="578827"/>
          </a:xfrm>
          <a:prstGeom prst="rect">
            <a:avLst/>
          </a:prstGeom>
        </p:spPr>
      </p:pic>
      <p:pic>
        <p:nvPicPr>
          <p:cNvPr id="12" name="Image 6" descr="coins_by_randen_pederso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835607" y="6633840"/>
            <a:ext cx="410692" cy="502121"/>
          </a:xfrm>
          <a:prstGeom prst="rect">
            <a:avLst/>
          </a:prstGeom>
        </p:spPr>
      </p:pic>
      <p:pic>
        <p:nvPicPr>
          <p:cNvPr id="13" name="Image 1" descr="transaction_by_bracketing_life(clarence).jpg"/>
          <p:cNvPicPr>
            <a:picLocks noChangeAspect="1"/>
          </p:cNvPicPr>
          <p:nvPr/>
        </p:nvPicPr>
        <p:blipFill>
          <a:blip r:embed="rId8" cstate="print"/>
          <a:srcRect l="2768" r="7382"/>
          <a:stretch>
            <a:fillRect/>
          </a:stretch>
        </p:blipFill>
        <p:spPr>
          <a:xfrm>
            <a:off x="8261125" y="1041400"/>
            <a:ext cx="4833616" cy="35987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ZoneTexte 2"/>
          <p:cNvSpPr txBox="1"/>
          <p:nvPr/>
        </p:nvSpPr>
        <p:spPr>
          <a:xfrm>
            <a:off x="9515853" y="4597386"/>
            <a:ext cx="3730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Flickr:BracketingLife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(Clarence)</a:t>
            </a: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7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9.42197E-6 C -0.05486 -0.02498 -0.10973 -0.04995 -0.14757 -0.00671 C -0.18542 0.03653 -0.21389 0.21525 -0.22709 0.25965 " pathEditMode="relative" ptsTypes="a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5.27778E-6 3.00578E-6 C -0.05018 -0.02174 -0.10035 -0.04324 -0.13056 -0.00671 C -0.16077 0.02982 -0.17119 0.12416 -0.18143 0.21896 " pathEditMode="relative" ptsTypes="a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7.77778E-6 -1.84971E-6 C -0.05086 -0.01688 -0.10173 -0.03376 -0.12031 0.01133 C -0.13888 0.05642 -0.11336 0.22821 -0.11197 0.27098 " pathEditMode="relative" ptsTypes="aaA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81200"/>
            <a:ext cx="7010400" cy="5334000"/>
          </a:xfrm>
        </p:spPr>
        <p:txBody>
          <a:bodyPr/>
          <a:lstStyle/>
          <a:p>
            <a:r>
              <a:rPr lang="en-US" dirty="0"/>
              <a:t>The following concurrent schedule does </a:t>
            </a:r>
            <a:r>
              <a:rPr lang="en-US" dirty="0">
                <a:solidFill>
                  <a:srgbClr val="A2424F"/>
                </a:solidFill>
              </a:rPr>
              <a:t>not </a:t>
            </a:r>
            <a:r>
              <a:rPr lang="en-US" dirty="0"/>
              <a:t>preserve the value of (A + B)			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4</a:t>
            </a:r>
            <a:endParaRPr lang="en-US" dirty="0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752600"/>
            <a:ext cx="4038600" cy="5042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81200"/>
            <a:ext cx="12192000" cy="5334000"/>
          </a:xfrm>
        </p:spPr>
        <p:txBody>
          <a:bodyPr/>
          <a:lstStyle/>
          <a:p>
            <a:r>
              <a:rPr lang="en-US" dirty="0"/>
              <a:t>Basic Assumption:</a:t>
            </a:r>
            <a:endParaRPr lang="en-US" dirty="0"/>
          </a:p>
          <a:p>
            <a:pPr lvl="1"/>
            <a:r>
              <a:rPr lang="en-US" dirty="0">
                <a:solidFill>
                  <a:srgbClr val="A2424F"/>
                </a:solidFill>
              </a:rPr>
              <a:t>Each transaction preserves database consistency</a:t>
            </a:r>
            <a:endParaRPr lang="en-US" dirty="0">
              <a:solidFill>
                <a:srgbClr val="A2424F"/>
              </a:solidFill>
            </a:endParaRPr>
          </a:p>
          <a:p>
            <a:pPr lvl="1"/>
            <a:r>
              <a:rPr lang="en-US" dirty="0"/>
              <a:t>Thus, </a:t>
            </a:r>
            <a:r>
              <a:rPr lang="en-US" u="sng" dirty="0"/>
              <a:t>serial execution</a:t>
            </a:r>
            <a:r>
              <a:rPr lang="en-US" dirty="0"/>
              <a:t> of a set of transactions preserves </a:t>
            </a:r>
            <a:r>
              <a:rPr lang="en-US" u="sng" dirty="0"/>
              <a:t>database consistency</a:t>
            </a:r>
            <a:endParaRPr lang="en-US" u="sng" dirty="0"/>
          </a:p>
          <a:p>
            <a:endParaRPr lang="en-US" dirty="0"/>
          </a:p>
          <a:p>
            <a:r>
              <a:rPr lang="en-US" dirty="0"/>
              <a:t>A (possibly concurrent) schedule is </a:t>
            </a:r>
            <a:r>
              <a:rPr lang="en-US" b="1" dirty="0">
                <a:solidFill>
                  <a:srgbClr val="A2424F"/>
                </a:solidFill>
              </a:rPr>
              <a:t>serializable</a:t>
            </a:r>
            <a:r>
              <a:rPr lang="en-US" dirty="0"/>
              <a:t> if </a:t>
            </a:r>
            <a:r>
              <a:rPr lang="en-US" u="sng" dirty="0"/>
              <a:t>it is </a:t>
            </a:r>
            <a:r>
              <a:rPr lang="en-US" u="sng" dirty="0">
                <a:solidFill>
                  <a:srgbClr val="A2424F"/>
                </a:solidFill>
              </a:rPr>
              <a:t>equivalent</a:t>
            </a:r>
            <a:r>
              <a:rPr lang="en-US" u="sng" dirty="0"/>
              <a:t> to a </a:t>
            </a:r>
            <a:r>
              <a:rPr lang="en-US" b="1" u="sng" dirty="0">
                <a:solidFill>
                  <a:srgbClr val="A2424F"/>
                </a:solidFill>
              </a:rPr>
              <a:t>serial schedule</a:t>
            </a:r>
            <a:endParaRPr lang="en-US" dirty="0"/>
          </a:p>
          <a:p>
            <a:pPr lvl="1"/>
            <a:r>
              <a:rPr lang="en-US" dirty="0"/>
              <a:t>Different forms of schedule equivalence give rise to the notions of:</a:t>
            </a:r>
            <a:endParaRPr lang="en-US" dirty="0"/>
          </a:p>
          <a:p>
            <a:pPr lvl="2"/>
            <a:r>
              <a:rPr lang="en-US" dirty="0">
                <a:solidFill>
                  <a:srgbClr val="A2424F"/>
                </a:solidFill>
              </a:rPr>
              <a:t>1. Conflict serializability</a:t>
            </a:r>
            <a:endParaRPr lang="en-US" dirty="0">
              <a:solidFill>
                <a:srgbClr val="A2424F"/>
              </a:solidFill>
            </a:endParaRPr>
          </a:p>
          <a:p>
            <a:pPr lvl="2"/>
            <a:r>
              <a:rPr lang="en-US" dirty="0"/>
              <a:t>2. </a:t>
            </a:r>
            <a:r>
              <a:rPr lang="zh-CN" altLang="en-US" dirty="0"/>
              <a:t>* </a:t>
            </a:r>
            <a:r>
              <a:rPr lang="en-US" dirty="0"/>
              <a:t>View serializability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Serializability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ignore operations other than </a:t>
            </a:r>
            <a:r>
              <a:rPr lang="en-US" sz="2800" b="1" dirty="0">
                <a:solidFill>
                  <a:srgbClr val="A2424F"/>
                </a:solidFill>
              </a:rPr>
              <a:t>read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A2424F"/>
                </a:solidFill>
              </a:rPr>
              <a:t>write</a:t>
            </a:r>
            <a:r>
              <a:rPr lang="en-US" sz="2800" dirty="0"/>
              <a:t> instructions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We assume that transactions may perform arbitrary computations on data in local buffers in between reads and writes.  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Our simplified schedules consist of only </a:t>
            </a:r>
            <a:r>
              <a:rPr lang="en-US" sz="2800" b="1" dirty="0">
                <a:solidFill>
                  <a:srgbClr val="A2424F"/>
                </a:solidFill>
              </a:rPr>
              <a:t>read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A2424F"/>
                </a:solidFill>
              </a:rPr>
              <a:t>write</a:t>
            </a:r>
            <a:r>
              <a:rPr lang="en-US" sz="2800" dirty="0"/>
              <a:t> instructions.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View of Transactions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latin typeface="Lato" panose="020F0502020204030203" pitchFamily="34" charset="77"/>
              </a:rPr>
              <a:t>Instructions </a:t>
            </a:r>
            <a:r>
              <a:rPr lang="en-US" altLang="en-US" sz="2800" i="1" dirty="0">
                <a:latin typeface="Lato" panose="020F0502020204030203" pitchFamily="34" charset="77"/>
              </a:rPr>
              <a:t>l</a:t>
            </a:r>
            <a:r>
              <a:rPr lang="en-US" altLang="en-US" sz="2800" i="1" baseline="-25000" dirty="0">
                <a:latin typeface="Lato" panose="020F0502020204030203" pitchFamily="34" charset="77"/>
              </a:rPr>
              <a:t>i</a:t>
            </a:r>
            <a:r>
              <a:rPr lang="en-US" altLang="en-US" sz="2800" dirty="0">
                <a:latin typeface="Lato" panose="020F0502020204030203" pitchFamily="34" charset="77"/>
              </a:rPr>
              <a:t> and </a:t>
            </a:r>
            <a:r>
              <a:rPr lang="en-US" altLang="en-US" sz="2800" i="1" dirty="0" err="1">
                <a:latin typeface="Lato" panose="020F0502020204030203" pitchFamily="34" charset="77"/>
              </a:rPr>
              <a:t>l</a:t>
            </a:r>
            <a:r>
              <a:rPr lang="en-US" altLang="en-US" sz="2800" i="1" baseline="-25000" dirty="0" err="1">
                <a:latin typeface="Lato" panose="020F0502020204030203" pitchFamily="34" charset="77"/>
              </a:rPr>
              <a:t>j</a:t>
            </a:r>
            <a:r>
              <a:rPr lang="en-US" altLang="en-US" sz="2800" dirty="0">
                <a:latin typeface="Lato" panose="020F0502020204030203" pitchFamily="34" charset="77"/>
              </a:rPr>
              <a:t> </a:t>
            </a:r>
            <a:r>
              <a:rPr lang="en-US" altLang="zh-CN" sz="2800" dirty="0">
                <a:latin typeface="Lato" panose="020F0502020204030203" pitchFamily="34" charset="77"/>
              </a:rPr>
              <a:t>,</a:t>
            </a:r>
            <a:r>
              <a:rPr lang="zh-CN" altLang="en-US" sz="2800" dirty="0">
                <a:latin typeface="Lato" panose="020F0502020204030203" pitchFamily="34" charset="77"/>
              </a:rPr>
              <a:t> </a:t>
            </a:r>
            <a:r>
              <a:rPr lang="en-US" altLang="en-US" sz="2800" dirty="0">
                <a:latin typeface="Lato" panose="020F0502020204030203" pitchFamily="34" charset="77"/>
              </a:rPr>
              <a:t>of transactions </a:t>
            </a:r>
            <a:r>
              <a:rPr lang="en-US" altLang="en-US" sz="2800" i="1" dirty="0" err="1">
                <a:latin typeface="Lato" panose="020F0502020204030203" pitchFamily="34" charset="77"/>
              </a:rPr>
              <a:t>T</a:t>
            </a:r>
            <a:r>
              <a:rPr lang="en-US" altLang="en-US" sz="2800" i="1" baseline="-25000" dirty="0" err="1">
                <a:latin typeface="Lato" panose="020F0502020204030203" pitchFamily="34" charset="77"/>
              </a:rPr>
              <a:t>i</a:t>
            </a:r>
            <a:r>
              <a:rPr lang="en-US" altLang="en-US" sz="2800" dirty="0">
                <a:latin typeface="Lato" panose="020F0502020204030203" pitchFamily="34" charset="77"/>
              </a:rPr>
              <a:t> and </a:t>
            </a:r>
            <a:r>
              <a:rPr lang="en-US" altLang="en-US" sz="2800" i="1" dirty="0" err="1">
                <a:latin typeface="Lato" panose="020F0502020204030203" pitchFamily="34" charset="77"/>
              </a:rPr>
              <a:t>T</a:t>
            </a:r>
            <a:r>
              <a:rPr lang="en-US" altLang="en-US" sz="2800" i="1" baseline="-25000" dirty="0" err="1">
                <a:latin typeface="Lato" panose="020F0502020204030203" pitchFamily="34" charset="77"/>
              </a:rPr>
              <a:t>j</a:t>
            </a:r>
            <a:r>
              <a:rPr lang="en-US" altLang="en-US" sz="2800" dirty="0">
                <a:latin typeface="Lato" panose="020F0502020204030203" pitchFamily="34" charset="77"/>
              </a:rPr>
              <a:t> respectively, </a:t>
            </a:r>
            <a:r>
              <a:rPr lang="en-US" altLang="en-US" sz="2800" b="1" dirty="0">
                <a:solidFill>
                  <a:srgbClr val="A2424F"/>
                </a:solidFill>
                <a:latin typeface="Lato" panose="020F0502020204030203" pitchFamily="34" charset="77"/>
              </a:rPr>
              <a:t>conflict</a:t>
            </a:r>
            <a:r>
              <a:rPr lang="en-US" altLang="en-US" sz="2800" dirty="0">
                <a:latin typeface="Lato" panose="020F0502020204030203" pitchFamily="34" charset="77"/>
              </a:rPr>
              <a:t> if and only if there exists any item </a:t>
            </a:r>
            <a:r>
              <a:rPr lang="en-US" altLang="en-US" sz="2800" i="1" dirty="0">
                <a:latin typeface="Lato" panose="020F0502020204030203" pitchFamily="34" charset="77"/>
              </a:rPr>
              <a:t>Q</a:t>
            </a:r>
            <a:r>
              <a:rPr lang="en-US" altLang="en-US" sz="2800" dirty="0">
                <a:latin typeface="Lato" panose="020F0502020204030203" pitchFamily="34" charset="77"/>
              </a:rPr>
              <a:t> accessed by both </a:t>
            </a:r>
            <a:r>
              <a:rPr lang="en-US" altLang="en-US" sz="2800" i="1" dirty="0">
                <a:latin typeface="Lato" panose="020F0502020204030203" pitchFamily="34" charset="77"/>
              </a:rPr>
              <a:t>l</a:t>
            </a:r>
            <a:r>
              <a:rPr lang="en-US" altLang="en-US" sz="2800" i="1" baseline="-25000" dirty="0">
                <a:latin typeface="Lato" panose="020F0502020204030203" pitchFamily="34" charset="77"/>
              </a:rPr>
              <a:t>i</a:t>
            </a:r>
            <a:r>
              <a:rPr lang="en-US" altLang="en-US" sz="2800" dirty="0">
                <a:latin typeface="Lato" panose="020F0502020204030203" pitchFamily="34" charset="77"/>
              </a:rPr>
              <a:t> and </a:t>
            </a:r>
            <a:r>
              <a:rPr lang="en-US" altLang="en-US" sz="2800" i="1" dirty="0" err="1">
                <a:latin typeface="Lato" panose="020F0502020204030203" pitchFamily="34" charset="77"/>
              </a:rPr>
              <a:t>l</a:t>
            </a:r>
            <a:r>
              <a:rPr lang="en-US" altLang="en-US" sz="2800" i="1" baseline="-25000" dirty="0" err="1">
                <a:latin typeface="Lato" panose="020F0502020204030203" pitchFamily="34" charset="77"/>
              </a:rPr>
              <a:t>j</a:t>
            </a:r>
            <a:r>
              <a:rPr lang="en-US" altLang="en-US" sz="2800" dirty="0">
                <a:latin typeface="Lato" panose="020F0502020204030203" pitchFamily="34" charset="77"/>
              </a:rPr>
              <a:t>, and at least one of these instructions wrote </a:t>
            </a:r>
            <a:r>
              <a:rPr lang="en-US" altLang="en-US" sz="2800" i="1" dirty="0">
                <a:latin typeface="Lato" panose="020F0502020204030203" pitchFamily="34" charset="77"/>
              </a:rPr>
              <a:t>Q.</a:t>
            </a:r>
            <a:endParaRPr lang="en-US" altLang="en-US" sz="2800" i="1" dirty="0">
              <a:latin typeface="Lato" panose="020F0502020204030203" pitchFamily="34" charset="77"/>
            </a:endParaRPr>
          </a:p>
          <a:p>
            <a:pPr lvl="1"/>
            <a:r>
              <a:rPr lang="en-US" altLang="en-US" sz="2400" dirty="0">
                <a:latin typeface="Lato" panose="020F0502020204030203" pitchFamily="34" charset="77"/>
              </a:rPr>
              <a:t>1.   </a:t>
            </a:r>
            <a:r>
              <a:rPr lang="en-US" altLang="en-US" sz="2400" i="1" dirty="0">
                <a:latin typeface="Lato" panose="020F0502020204030203" pitchFamily="34" charset="77"/>
              </a:rPr>
              <a:t>l</a:t>
            </a:r>
            <a:r>
              <a:rPr lang="en-US" altLang="en-US" sz="2400" i="1" baseline="-25000" dirty="0">
                <a:latin typeface="Lato" panose="020F0502020204030203" pitchFamily="34" charset="77"/>
              </a:rPr>
              <a:t>i</a:t>
            </a:r>
            <a:r>
              <a:rPr lang="en-US" altLang="en-US" sz="2400" dirty="0">
                <a:latin typeface="Lato" panose="020F0502020204030203" pitchFamily="34" charset="77"/>
              </a:rPr>
              <a:t> = </a:t>
            </a:r>
            <a:r>
              <a:rPr lang="en-US" altLang="en-US" sz="2400" b="1" dirty="0">
                <a:latin typeface="Lato" panose="020F0502020204030203" pitchFamily="34" charset="77"/>
              </a:rPr>
              <a:t>read</a:t>
            </a:r>
            <a:r>
              <a:rPr lang="en-US" altLang="en-US" sz="2400" dirty="0">
                <a:latin typeface="Lato" panose="020F0502020204030203" pitchFamily="34" charset="77"/>
              </a:rPr>
              <a:t>(</a:t>
            </a:r>
            <a:r>
              <a:rPr lang="en-US" altLang="en-US" sz="2400" i="1" dirty="0">
                <a:latin typeface="Lato" panose="020F0502020204030203" pitchFamily="34" charset="77"/>
              </a:rPr>
              <a:t>Q), </a:t>
            </a:r>
            <a:r>
              <a:rPr lang="en-US" altLang="en-US" sz="2400" i="1" dirty="0" err="1">
                <a:latin typeface="Lato" panose="020F0502020204030203" pitchFamily="34" charset="77"/>
              </a:rPr>
              <a:t>l</a:t>
            </a:r>
            <a:r>
              <a:rPr lang="en-US" altLang="en-US" sz="2400" i="1" baseline="-25000" dirty="0" err="1">
                <a:latin typeface="Lato" panose="020F0502020204030203" pitchFamily="34" charset="77"/>
              </a:rPr>
              <a:t>j</a:t>
            </a:r>
            <a:r>
              <a:rPr lang="en-US" altLang="en-US" sz="2400" i="1" dirty="0">
                <a:latin typeface="Lato" panose="020F0502020204030203" pitchFamily="34" charset="77"/>
              </a:rPr>
              <a:t> = </a:t>
            </a:r>
            <a:r>
              <a:rPr lang="en-US" altLang="en-US" sz="2400" b="1" dirty="0">
                <a:latin typeface="Lato" panose="020F0502020204030203" pitchFamily="34" charset="77"/>
              </a:rPr>
              <a:t>read</a:t>
            </a:r>
            <a:r>
              <a:rPr lang="en-US" altLang="en-US" sz="2400" dirty="0">
                <a:latin typeface="Lato" panose="020F0502020204030203" pitchFamily="34" charset="77"/>
              </a:rPr>
              <a:t>(</a:t>
            </a:r>
            <a:r>
              <a:rPr lang="en-US" altLang="en-US" sz="2400" i="1" dirty="0">
                <a:latin typeface="Lato" panose="020F0502020204030203" pitchFamily="34" charset="77"/>
              </a:rPr>
              <a:t>Q</a:t>
            </a:r>
            <a:r>
              <a:rPr lang="en-US" altLang="en-US" sz="2400" dirty="0">
                <a:latin typeface="Lato" panose="020F0502020204030203" pitchFamily="34" charset="77"/>
              </a:rPr>
              <a:t>).   </a:t>
            </a:r>
            <a:r>
              <a:rPr lang="en-US" altLang="en-US" sz="2400" i="1" dirty="0">
                <a:latin typeface="Lato" panose="020F0502020204030203" pitchFamily="34" charset="77"/>
              </a:rPr>
              <a:t>l</a:t>
            </a:r>
            <a:r>
              <a:rPr lang="en-US" altLang="en-US" sz="2400" i="1" baseline="-25000" dirty="0">
                <a:latin typeface="Lato" panose="020F0502020204030203" pitchFamily="34" charset="77"/>
              </a:rPr>
              <a:t>i</a:t>
            </a:r>
            <a:r>
              <a:rPr lang="en-US" altLang="en-US" sz="2400" dirty="0">
                <a:latin typeface="Lato" panose="020F0502020204030203" pitchFamily="34" charset="77"/>
              </a:rPr>
              <a:t> and </a:t>
            </a:r>
            <a:r>
              <a:rPr lang="en-US" altLang="en-US" sz="2400" i="1" dirty="0" err="1">
                <a:latin typeface="Lato" panose="020F0502020204030203" pitchFamily="34" charset="77"/>
              </a:rPr>
              <a:t>l</a:t>
            </a:r>
            <a:r>
              <a:rPr lang="en-US" altLang="en-US" sz="2400" i="1" baseline="-25000" dirty="0" err="1">
                <a:latin typeface="Lato" panose="020F0502020204030203" pitchFamily="34" charset="77"/>
              </a:rPr>
              <a:t>j</a:t>
            </a:r>
            <a:r>
              <a:rPr lang="en-US" altLang="en-US" sz="2400" i="1" dirty="0">
                <a:latin typeface="Lato" panose="020F0502020204030203" pitchFamily="34" charset="77"/>
              </a:rPr>
              <a:t> </a:t>
            </a:r>
            <a:r>
              <a:rPr lang="en-US" altLang="en-US" sz="2400" dirty="0">
                <a:latin typeface="Lato" panose="020F0502020204030203" pitchFamily="34" charset="77"/>
              </a:rPr>
              <a:t>don</a:t>
            </a:r>
            <a:r>
              <a:rPr lang="ja-JP" altLang="en-US" sz="2400">
                <a:latin typeface="Lato" panose="020F0502020204030203" pitchFamily="34" charset="77"/>
              </a:rPr>
              <a:t>’</a:t>
            </a:r>
            <a:r>
              <a:rPr lang="en-US" altLang="ja-JP" sz="2400" dirty="0">
                <a:latin typeface="Lato" panose="020F0502020204030203" pitchFamily="34" charset="77"/>
              </a:rPr>
              <a:t>t conflict</a:t>
            </a:r>
            <a:endParaRPr lang="en-US" altLang="ja-JP" sz="2400" dirty="0">
              <a:latin typeface="Lato" panose="020F0502020204030203" pitchFamily="34" charset="77"/>
            </a:endParaRPr>
          </a:p>
          <a:p>
            <a:pPr lvl="1"/>
            <a:r>
              <a:rPr lang="en-US" altLang="ja-JP" sz="2400" dirty="0">
                <a:latin typeface="Lato" panose="020F0502020204030203" pitchFamily="34" charset="77"/>
              </a:rPr>
              <a:t>2.   </a:t>
            </a:r>
            <a:r>
              <a:rPr lang="en-US" altLang="ja-JP" sz="2400" i="1" dirty="0">
                <a:latin typeface="Lato" panose="020F0502020204030203" pitchFamily="34" charset="77"/>
              </a:rPr>
              <a:t>l</a:t>
            </a:r>
            <a:r>
              <a:rPr lang="en-US" altLang="ja-JP" sz="2400" i="1" baseline="-25000" dirty="0">
                <a:latin typeface="Lato" panose="020F0502020204030203" pitchFamily="34" charset="77"/>
              </a:rPr>
              <a:t>i</a:t>
            </a:r>
            <a:r>
              <a:rPr lang="en-US" altLang="ja-JP" sz="2400" dirty="0">
                <a:latin typeface="Lato" panose="020F0502020204030203" pitchFamily="34" charset="77"/>
              </a:rPr>
              <a:t> = </a:t>
            </a:r>
            <a:r>
              <a:rPr lang="en-US" altLang="ja-JP" sz="2400" b="1" dirty="0">
                <a:latin typeface="Lato" panose="020F0502020204030203" pitchFamily="34" charset="77"/>
              </a:rPr>
              <a:t>read</a:t>
            </a:r>
            <a:r>
              <a:rPr lang="en-US" altLang="ja-JP" sz="2400" dirty="0">
                <a:latin typeface="Lato" panose="020F0502020204030203" pitchFamily="34" charset="77"/>
              </a:rPr>
              <a:t>(</a:t>
            </a:r>
            <a:r>
              <a:rPr lang="en-US" altLang="ja-JP" sz="2400" i="1" dirty="0">
                <a:latin typeface="Lato" panose="020F0502020204030203" pitchFamily="34" charset="77"/>
              </a:rPr>
              <a:t>Q),  </a:t>
            </a:r>
            <a:r>
              <a:rPr lang="en-US" altLang="ja-JP" sz="2400" i="1" dirty="0" err="1">
                <a:latin typeface="Lato" panose="020F0502020204030203" pitchFamily="34" charset="77"/>
              </a:rPr>
              <a:t>l</a:t>
            </a:r>
            <a:r>
              <a:rPr lang="en-US" altLang="ja-JP" sz="2400" i="1" baseline="-25000" dirty="0" err="1">
                <a:latin typeface="Lato" panose="020F0502020204030203" pitchFamily="34" charset="77"/>
              </a:rPr>
              <a:t>j</a:t>
            </a:r>
            <a:r>
              <a:rPr lang="en-US" altLang="ja-JP" sz="2400" i="1" dirty="0">
                <a:latin typeface="Lato" panose="020F0502020204030203" pitchFamily="34" charset="77"/>
              </a:rPr>
              <a:t> = </a:t>
            </a:r>
            <a:r>
              <a:rPr lang="en-US" altLang="ja-JP" sz="2400" b="1" dirty="0">
                <a:latin typeface="Lato" panose="020F0502020204030203" pitchFamily="34" charset="77"/>
              </a:rPr>
              <a:t>write</a:t>
            </a:r>
            <a:r>
              <a:rPr lang="en-US" altLang="ja-JP" sz="2400" dirty="0">
                <a:latin typeface="Lato" panose="020F0502020204030203" pitchFamily="34" charset="77"/>
              </a:rPr>
              <a:t>(</a:t>
            </a:r>
            <a:r>
              <a:rPr lang="en-US" altLang="ja-JP" sz="2400" i="1" dirty="0">
                <a:latin typeface="Lato" panose="020F0502020204030203" pitchFamily="34" charset="77"/>
              </a:rPr>
              <a:t>Q</a:t>
            </a:r>
            <a:r>
              <a:rPr lang="en-US" altLang="ja-JP" sz="2400" dirty="0">
                <a:latin typeface="Lato" panose="020F0502020204030203" pitchFamily="34" charset="77"/>
              </a:rPr>
              <a:t>).  They conflict.</a:t>
            </a:r>
            <a:endParaRPr lang="en-US" altLang="ja-JP" sz="2400" dirty="0">
              <a:latin typeface="Lato" panose="020F0502020204030203" pitchFamily="34" charset="77"/>
            </a:endParaRPr>
          </a:p>
          <a:p>
            <a:pPr lvl="1"/>
            <a:r>
              <a:rPr lang="en-US" altLang="ja-JP" sz="2400" dirty="0">
                <a:latin typeface="Lato" panose="020F0502020204030203" pitchFamily="34" charset="77"/>
              </a:rPr>
              <a:t>3.   </a:t>
            </a:r>
            <a:r>
              <a:rPr lang="en-US" altLang="ja-JP" sz="2400" i="1" dirty="0">
                <a:latin typeface="Lato" panose="020F0502020204030203" pitchFamily="34" charset="77"/>
              </a:rPr>
              <a:t>l</a:t>
            </a:r>
            <a:r>
              <a:rPr lang="en-US" altLang="ja-JP" sz="2400" i="1" baseline="-25000" dirty="0">
                <a:latin typeface="Lato" panose="020F0502020204030203" pitchFamily="34" charset="77"/>
              </a:rPr>
              <a:t>i</a:t>
            </a:r>
            <a:r>
              <a:rPr lang="en-US" altLang="ja-JP" sz="2400" dirty="0">
                <a:latin typeface="Lato" panose="020F0502020204030203" pitchFamily="34" charset="77"/>
              </a:rPr>
              <a:t> = </a:t>
            </a:r>
            <a:r>
              <a:rPr lang="en-US" altLang="ja-JP" sz="2400" b="1" dirty="0">
                <a:latin typeface="Lato" panose="020F0502020204030203" pitchFamily="34" charset="77"/>
              </a:rPr>
              <a:t>write</a:t>
            </a:r>
            <a:r>
              <a:rPr lang="en-US" altLang="ja-JP" sz="2400" dirty="0">
                <a:latin typeface="Lato" panose="020F0502020204030203" pitchFamily="34" charset="77"/>
              </a:rPr>
              <a:t>(</a:t>
            </a:r>
            <a:r>
              <a:rPr lang="en-US" altLang="ja-JP" sz="2400" i="1" dirty="0">
                <a:latin typeface="Lato" panose="020F0502020204030203" pitchFamily="34" charset="77"/>
              </a:rPr>
              <a:t>Q), </a:t>
            </a:r>
            <a:r>
              <a:rPr lang="en-US" altLang="ja-JP" sz="2400" i="1" dirty="0" err="1">
                <a:latin typeface="Lato" panose="020F0502020204030203" pitchFamily="34" charset="77"/>
              </a:rPr>
              <a:t>l</a:t>
            </a:r>
            <a:r>
              <a:rPr lang="en-US" altLang="ja-JP" sz="2400" i="1" baseline="-25000" dirty="0" err="1">
                <a:latin typeface="Lato" panose="020F0502020204030203" pitchFamily="34" charset="77"/>
              </a:rPr>
              <a:t>j</a:t>
            </a:r>
            <a:r>
              <a:rPr lang="en-US" altLang="ja-JP" sz="2400" i="1" dirty="0">
                <a:latin typeface="Lato" panose="020F0502020204030203" pitchFamily="34" charset="77"/>
              </a:rPr>
              <a:t> = </a:t>
            </a:r>
            <a:r>
              <a:rPr lang="en-US" altLang="ja-JP" sz="2400" b="1" dirty="0">
                <a:latin typeface="Lato" panose="020F0502020204030203" pitchFamily="34" charset="77"/>
              </a:rPr>
              <a:t>read</a:t>
            </a:r>
            <a:r>
              <a:rPr lang="en-US" altLang="ja-JP" sz="2400" dirty="0">
                <a:latin typeface="Lato" panose="020F0502020204030203" pitchFamily="34" charset="77"/>
              </a:rPr>
              <a:t>(</a:t>
            </a:r>
            <a:r>
              <a:rPr lang="en-US" altLang="ja-JP" sz="2400" i="1" dirty="0">
                <a:latin typeface="Lato" panose="020F0502020204030203" pitchFamily="34" charset="77"/>
              </a:rPr>
              <a:t>Q</a:t>
            </a:r>
            <a:r>
              <a:rPr lang="en-US" altLang="ja-JP" sz="2400" dirty="0">
                <a:latin typeface="Lato" panose="020F0502020204030203" pitchFamily="34" charset="77"/>
              </a:rPr>
              <a:t>).   They conflict</a:t>
            </a:r>
            <a:endParaRPr lang="en-US" altLang="ja-JP" sz="2400" dirty="0">
              <a:latin typeface="Lato" panose="020F0502020204030203" pitchFamily="34" charset="77"/>
            </a:endParaRPr>
          </a:p>
          <a:p>
            <a:pPr lvl="1"/>
            <a:r>
              <a:rPr lang="en-US" altLang="ja-JP" sz="2400" dirty="0">
                <a:latin typeface="Lato" panose="020F0502020204030203" pitchFamily="34" charset="77"/>
              </a:rPr>
              <a:t>4.   </a:t>
            </a:r>
            <a:r>
              <a:rPr lang="en-US" altLang="ja-JP" sz="2400" i="1" dirty="0">
                <a:latin typeface="Lato" panose="020F0502020204030203" pitchFamily="34" charset="77"/>
              </a:rPr>
              <a:t>l</a:t>
            </a:r>
            <a:r>
              <a:rPr lang="en-US" altLang="ja-JP" sz="2400" i="1" baseline="-25000" dirty="0">
                <a:latin typeface="Lato" panose="020F0502020204030203" pitchFamily="34" charset="77"/>
              </a:rPr>
              <a:t>i</a:t>
            </a:r>
            <a:r>
              <a:rPr lang="en-US" altLang="ja-JP" sz="2400" dirty="0">
                <a:latin typeface="Lato" panose="020F0502020204030203" pitchFamily="34" charset="77"/>
              </a:rPr>
              <a:t> = </a:t>
            </a:r>
            <a:r>
              <a:rPr lang="en-US" altLang="ja-JP" sz="2400" b="1" dirty="0">
                <a:latin typeface="Lato" panose="020F0502020204030203" pitchFamily="34" charset="77"/>
              </a:rPr>
              <a:t>write</a:t>
            </a:r>
            <a:r>
              <a:rPr lang="en-US" altLang="ja-JP" sz="2400" dirty="0">
                <a:latin typeface="Lato" panose="020F0502020204030203" pitchFamily="34" charset="77"/>
              </a:rPr>
              <a:t>(</a:t>
            </a:r>
            <a:r>
              <a:rPr lang="en-US" altLang="ja-JP" sz="2400" i="1" dirty="0">
                <a:latin typeface="Lato" panose="020F0502020204030203" pitchFamily="34" charset="77"/>
              </a:rPr>
              <a:t>Q), </a:t>
            </a:r>
            <a:r>
              <a:rPr lang="en-US" altLang="ja-JP" sz="2400" i="1" dirty="0" err="1">
                <a:latin typeface="Lato" panose="020F0502020204030203" pitchFamily="34" charset="77"/>
              </a:rPr>
              <a:t>l</a:t>
            </a:r>
            <a:r>
              <a:rPr lang="en-US" altLang="ja-JP" sz="2400" i="1" baseline="-25000" dirty="0" err="1">
                <a:latin typeface="Lato" panose="020F0502020204030203" pitchFamily="34" charset="77"/>
              </a:rPr>
              <a:t>j</a:t>
            </a:r>
            <a:r>
              <a:rPr lang="en-US" altLang="ja-JP" sz="2400" i="1" dirty="0">
                <a:latin typeface="Lato" panose="020F0502020204030203" pitchFamily="34" charset="77"/>
              </a:rPr>
              <a:t> = </a:t>
            </a:r>
            <a:r>
              <a:rPr lang="en-US" altLang="ja-JP" sz="2400" b="1" dirty="0">
                <a:latin typeface="Lato" panose="020F0502020204030203" pitchFamily="34" charset="77"/>
              </a:rPr>
              <a:t>write</a:t>
            </a:r>
            <a:r>
              <a:rPr lang="en-US" altLang="ja-JP" sz="2400" dirty="0">
                <a:latin typeface="Lato" panose="020F0502020204030203" pitchFamily="34" charset="77"/>
              </a:rPr>
              <a:t>(</a:t>
            </a:r>
            <a:r>
              <a:rPr lang="en-US" altLang="ja-JP" sz="2400" i="1" dirty="0">
                <a:latin typeface="Lato" panose="020F0502020204030203" pitchFamily="34" charset="77"/>
              </a:rPr>
              <a:t>Q</a:t>
            </a:r>
            <a:r>
              <a:rPr lang="en-US" altLang="ja-JP" sz="2400" dirty="0">
                <a:latin typeface="Lato" panose="020F0502020204030203" pitchFamily="34" charset="77"/>
              </a:rPr>
              <a:t>).  They conflict</a:t>
            </a:r>
            <a:endParaRPr lang="en-US" altLang="ja-JP" sz="2400" dirty="0">
              <a:latin typeface="Lato" panose="020F0502020204030203" pitchFamily="34" charset="77"/>
            </a:endParaRPr>
          </a:p>
          <a:p>
            <a:endParaRPr lang="en-US" altLang="en-US" sz="2800" dirty="0">
              <a:latin typeface="Lato" panose="020F0502020204030203" pitchFamily="34" charset="77"/>
            </a:endParaRPr>
          </a:p>
          <a:p>
            <a:r>
              <a:rPr lang="en-US" altLang="en-US" sz="2800" dirty="0">
                <a:latin typeface="Lato" panose="020F0502020204030203" pitchFamily="34" charset="77"/>
              </a:rPr>
              <a:t>Intuitively, </a:t>
            </a:r>
            <a:r>
              <a:rPr lang="en-US" altLang="en-US" sz="2800" dirty="0">
                <a:solidFill>
                  <a:srgbClr val="A2424F"/>
                </a:solidFill>
                <a:latin typeface="Lato" panose="020F0502020204030203" pitchFamily="34" charset="77"/>
              </a:rPr>
              <a:t>a conflict</a:t>
            </a:r>
            <a:r>
              <a:rPr lang="en-US" altLang="en-US" sz="2800" dirty="0">
                <a:latin typeface="Lato" panose="020F0502020204030203" pitchFamily="34" charset="77"/>
              </a:rPr>
              <a:t> between </a:t>
            </a:r>
            <a:r>
              <a:rPr lang="en-US" altLang="en-US" sz="2800" i="1" dirty="0">
                <a:latin typeface="Lato" panose="020F0502020204030203" pitchFamily="34" charset="77"/>
              </a:rPr>
              <a:t>l</a:t>
            </a:r>
            <a:r>
              <a:rPr lang="en-US" altLang="en-US" sz="2800" i="1" baseline="-25000" dirty="0">
                <a:latin typeface="Lato" panose="020F0502020204030203" pitchFamily="34" charset="77"/>
              </a:rPr>
              <a:t>i</a:t>
            </a:r>
            <a:r>
              <a:rPr lang="en-US" altLang="en-US" sz="2800" i="1" dirty="0">
                <a:latin typeface="Lato" panose="020F0502020204030203" pitchFamily="34" charset="77"/>
              </a:rPr>
              <a:t> </a:t>
            </a:r>
            <a:r>
              <a:rPr lang="en-US" altLang="en-US" sz="2800" dirty="0">
                <a:latin typeface="Lato" panose="020F0502020204030203" pitchFamily="34" charset="77"/>
              </a:rPr>
              <a:t>and </a:t>
            </a:r>
            <a:r>
              <a:rPr lang="en-US" altLang="en-US" sz="2800" i="1" dirty="0" err="1">
                <a:latin typeface="Lato" panose="020F0502020204030203" pitchFamily="34" charset="77"/>
              </a:rPr>
              <a:t>l</a:t>
            </a:r>
            <a:r>
              <a:rPr lang="en-US" altLang="en-US" sz="2800" i="1" baseline="-25000" dirty="0" err="1">
                <a:latin typeface="Lato" panose="020F0502020204030203" pitchFamily="34" charset="77"/>
              </a:rPr>
              <a:t>j</a:t>
            </a:r>
            <a:r>
              <a:rPr lang="en-US" altLang="en-US" sz="2800" dirty="0">
                <a:latin typeface="Lato" panose="020F0502020204030203" pitchFamily="34" charset="77"/>
              </a:rPr>
              <a:t> </a:t>
            </a:r>
            <a:r>
              <a:rPr lang="en-US" altLang="en-US" sz="2800" u="sng" dirty="0">
                <a:latin typeface="Lato" panose="020F0502020204030203" pitchFamily="34" charset="77"/>
              </a:rPr>
              <a:t>forces a (logical) </a:t>
            </a:r>
            <a:r>
              <a:rPr lang="en-US" altLang="en-US" sz="2800" u="sng" dirty="0">
                <a:solidFill>
                  <a:srgbClr val="A2424F"/>
                </a:solidFill>
                <a:latin typeface="Lato" panose="020F0502020204030203" pitchFamily="34" charset="77"/>
              </a:rPr>
              <a:t>temporal order</a:t>
            </a:r>
            <a:r>
              <a:rPr lang="en-US" altLang="en-US" sz="2800" dirty="0">
                <a:latin typeface="Lato" panose="020F0502020204030203" pitchFamily="34" charset="77"/>
              </a:rPr>
              <a:t> between them.  </a:t>
            </a:r>
            <a:endParaRPr lang="en-US" altLang="en-US" sz="2800" dirty="0">
              <a:latin typeface="Lato" panose="020F0502020204030203" pitchFamily="34" charset="77"/>
            </a:endParaRPr>
          </a:p>
          <a:p>
            <a:pPr lvl="1"/>
            <a:r>
              <a:rPr lang="en-US" altLang="en-US" sz="2400" dirty="0">
                <a:solidFill>
                  <a:srgbClr val="1A1A1A"/>
                </a:solidFill>
                <a:latin typeface="Lato" panose="020F0502020204030203" pitchFamily="34" charset="77"/>
              </a:rPr>
              <a:t>If </a:t>
            </a:r>
            <a:r>
              <a:rPr lang="en-US" altLang="en-US" sz="2400" i="1" dirty="0">
                <a:solidFill>
                  <a:srgbClr val="1A1A1A"/>
                </a:solidFill>
                <a:latin typeface="Lato" panose="020F0502020204030203" pitchFamily="34" charset="77"/>
              </a:rPr>
              <a:t>l</a:t>
            </a:r>
            <a:r>
              <a:rPr lang="en-US" altLang="en-US" sz="2400" i="1" baseline="-25000" dirty="0">
                <a:solidFill>
                  <a:srgbClr val="1A1A1A"/>
                </a:solidFill>
                <a:latin typeface="Lato" panose="020F0502020204030203" pitchFamily="34" charset="77"/>
              </a:rPr>
              <a:t>i</a:t>
            </a:r>
            <a:r>
              <a:rPr lang="en-US" altLang="en-US" sz="2400" dirty="0">
                <a:solidFill>
                  <a:srgbClr val="1A1A1A"/>
                </a:solidFill>
                <a:latin typeface="Lato" panose="020F0502020204030203" pitchFamily="34" charset="77"/>
              </a:rPr>
              <a:t> and </a:t>
            </a:r>
            <a:r>
              <a:rPr lang="en-US" altLang="en-US" sz="2400" i="1" dirty="0" err="1">
                <a:solidFill>
                  <a:srgbClr val="1A1A1A"/>
                </a:solidFill>
                <a:latin typeface="Lato" panose="020F0502020204030203" pitchFamily="34" charset="77"/>
              </a:rPr>
              <a:t>l</a:t>
            </a:r>
            <a:r>
              <a:rPr lang="en-US" altLang="en-US" sz="2400" i="1" baseline="-25000" dirty="0" err="1">
                <a:solidFill>
                  <a:srgbClr val="1A1A1A"/>
                </a:solidFill>
                <a:latin typeface="Lato" panose="020F0502020204030203" pitchFamily="34" charset="77"/>
              </a:rPr>
              <a:t>j</a:t>
            </a:r>
            <a:r>
              <a:rPr lang="en-US" altLang="en-US" sz="2400" dirty="0">
                <a:solidFill>
                  <a:srgbClr val="1A1A1A"/>
                </a:solidFill>
                <a:latin typeface="Lato" panose="020F0502020204030203" pitchFamily="34" charset="77"/>
              </a:rPr>
              <a:t> are consecutive in a schedule and they do not conflict, their results would </a:t>
            </a:r>
            <a:r>
              <a:rPr lang="en-US" altLang="en-US" sz="2400" u="sng" dirty="0">
                <a:solidFill>
                  <a:srgbClr val="1A1A1A"/>
                </a:solidFill>
                <a:latin typeface="Lato" panose="020F0502020204030203" pitchFamily="34" charset="77"/>
              </a:rPr>
              <a:t>remain the same</a:t>
            </a:r>
            <a:r>
              <a:rPr lang="en-US" altLang="en-US" sz="2400" dirty="0">
                <a:solidFill>
                  <a:srgbClr val="1A1A1A"/>
                </a:solidFill>
                <a:latin typeface="Lato" panose="020F0502020204030203" pitchFamily="34" charset="77"/>
              </a:rPr>
              <a:t> even if they had been interchanged in the schedule.</a:t>
            </a:r>
            <a:endParaRPr lang="en-US" altLang="en-US" sz="2400" dirty="0">
              <a:solidFill>
                <a:srgbClr val="1A1A1A"/>
              </a:solidFill>
              <a:latin typeface="Lato" panose="020F0502020204030203" pitchFamily="34" charset="77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Conflicting Instructions 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222500" algn="l"/>
                <a:tab pos="2568575" algn="l"/>
                <a:tab pos="3319145" algn="l"/>
                <a:tab pos="3594100" algn="l"/>
              </a:tabLst>
            </a:pPr>
            <a:r>
              <a:rPr lang="en-US" altLang="en-US" dirty="0">
                <a:latin typeface="Lato" panose="020F0502020204030203" pitchFamily="34" charset="77"/>
              </a:rPr>
              <a:t>If a schedule </a:t>
            </a:r>
            <a:r>
              <a:rPr lang="en-US" altLang="en-US" i="1" dirty="0">
                <a:latin typeface="Lato" panose="020F0502020204030203" pitchFamily="34" charset="77"/>
              </a:rPr>
              <a:t>S</a:t>
            </a:r>
            <a:r>
              <a:rPr lang="en-US" altLang="en-US" dirty="0">
                <a:latin typeface="Lato" panose="020F0502020204030203" pitchFamily="34" charset="77"/>
              </a:rPr>
              <a:t> can be </a:t>
            </a:r>
            <a:r>
              <a:rPr lang="en-US" altLang="en-US" u="sng" dirty="0">
                <a:latin typeface="Lato" panose="020F0502020204030203" pitchFamily="34" charset="77"/>
              </a:rPr>
              <a:t>transformed</a:t>
            </a:r>
            <a:r>
              <a:rPr lang="en-US" altLang="en-US" dirty="0">
                <a:latin typeface="Lato" panose="020F0502020204030203" pitchFamily="34" charset="77"/>
              </a:rPr>
              <a:t> into a schedule </a:t>
            </a:r>
            <a:r>
              <a:rPr lang="en-US" altLang="en-US" i="1" dirty="0">
                <a:latin typeface="Lato" panose="020F0502020204030203" pitchFamily="34" charset="77"/>
              </a:rPr>
              <a:t>S’ </a:t>
            </a:r>
            <a:r>
              <a:rPr lang="en-US" altLang="en-US" dirty="0">
                <a:latin typeface="Lato" panose="020F0502020204030203" pitchFamily="34" charset="77"/>
              </a:rPr>
              <a:t>by </a:t>
            </a:r>
            <a:r>
              <a:rPr lang="en-US" altLang="en-US" u="sng" dirty="0">
                <a:latin typeface="Lato" panose="020F0502020204030203" pitchFamily="34" charset="77"/>
              </a:rPr>
              <a:t>a series of swaps</a:t>
            </a:r>
            <a:r>
              <a:rPr lang="en-US" altLang="en-US" dirty="0">
                <a:latin typeface="Lato" panose="020F0502020204030203" pitchFamily="34" charset="77"/>
              </a:rPr>
              <a:t> of non-conflicting instructions, we say that </a:t>
            </a:r>
            <a:r>
              <a:rPr lang="en-US" altLang="en-US" i="1" dirty="0">
                <a:latin typeface="Lato" panose="020F0502020204030203" pitchFamily="34" charset="77"/>
              </a:rPr>
              <a:t>S</a:t>
            </a:r>
            <a:r>
              <a:rPr lang="en-US" altLang="en-US" dirty="0">
                <a:latin typeface="Lato" panose="020F0502020204030203" pitchFamily="34" charset="77"/>
              </a:rPr>
              <a:t> and </a:t>
            </a:r>
            <a:r>
              <a:rPr lang="en-US" altLang="en-US" i="1" dirty="0">
                <a:latin typeface="Lato" panose="020F0502020204030203" pitchFamily="34" charset="77"/>
              </a:rPr>
              <a:t>S’ </a:t>
            </a:r>
            <a:r>
              <a:rPr lang="en-US" altLang="en-US" dirty="0">
                <a:latin typeface="Lato" panose="020F0502020204030203" pitchFamily="34" charset="77"/>
              </a:rPr>
              <a:t>are </a:t>
            </a:r>
            <a:r>
              <a:rPr lang="en-US" altLang="en-US" b="1" dirty="0">
                <a:solidFill>
                  <a:srgbClr val="A2424F"/>
                </a:solidFill>
                <a:latin typeface="Lato" panose="020F0502020204030203" pitchFamily="34" charset="77"/>
              </a:rPr>
              <a:t>conflict</a:t>
            </a:r>
            <a:r>
              <a:rPr lang="en-US" altLang="en-US" b="1" dirty="0">
                <a:solidFill>
                  <a:srgbClr val="000099"/>
                </a:solidFill>
                <a:latin typeface="Lato" panose="020F0502020204030203" pitchFamily="34" charset="77"/>
              </a:rPr>
              <a:t> </a:t>
            </a:r>
            <a:r>
              <a:rPr lang="en-US" altLang="en-US" b="1" dirty="0">
                <a:solidFill>
                  <a:srgbClr val="A2424F"/>
                </a:solidFill>
                <a:latin typeface="Lato" panose="020F0502020204030203" pitchFamily="34" charset="77"/>
              </a:rPr>
              <a:t>equivalent</a:t>
            </a:r>
            <a:endParaRPr lang="en-US" altLang="en-US" dirty="0">
              <a:latin typeface="Lato" panose="020F0502020204030203" pitchFamily="34" charset="77"/>
            </a:endParaRPr>
          </a:p>
          <a:p>
            <a:pPr>
              <a:tabLst>
                <a:tab pos="2222500" algn="l"/>
                <a:tab pos="2568575" algn="l"/>
                <a:tab pos="3319145" algn="l"/>
                <a:tab pos="3594100" algn="l"/>
              </a:tabLst>
            </a:pPr>
            <a:endParaRPr lang="en-US" altLang="en-US" dirty="0">
              <a:latin typeface="Lato" panose="020F0502020204030203" pitchFamily="34" charset="77"/>
            </a:endParaRPr>
          </a:p>
          <a:p>
            <a:pPr>
              <a:tabLst>
                <a:tab pos="2222500" algn="l"/>
                <a:tab pos="2568575" algn="l"/>
                <a:tab pos="3319145" algn="l"/>
                <a:tab pos="3594100" algn="l"/>
              </a:tabLst>
            </a:pPr>
            <a:r>
              <a:rPr lang="en-US" altLang="en-US" dirty="0">
                <a:latin typeface="Lato" panose="020F0502020204030203" pitchFamily="34" charset="77"/>
              </a:rPr>
              <a:t>We say that a schedule </a:t>
            </a:r>
            <a:r>
              <a:rPr lang="en-US" altLang="en-US" i="1" dirty="0">
                <a:solidFill>
                  <a:srgbClr val="A2424F"/>
                </a:solidFill>
                <a:latin typeface="Lato" panose="020F0502020204030203" pitchFamily="34" charset="77"/>
              </a:rPr>
              <a:t>S</a:t>
            </a:r>
            <a:r>
              <a:rPr lang="en-US" altLang="en-US" dirty="0">
                <a:latin typeface="Lato" panose="020F0502020204030203" pitchFamily="34" charset="77"/>
              </a:rPr>
              <a:t> is </a:t>
            </a:r>
            <a:r>
              <a:rPr lang="en-US" altLang="en-US" b="1" dirty="0">
                <a:solidFill>
                  <a:srgbClr val="A2424F"/>
                </a:solidFill>
                <a:latin typeface="Lato" panose="020F0502020204030203" pitchFamily="34" charset="77"/>
              </a:rPr>
              <a:t>conflict</a:t>
            </a:r>
            <a:r>
              <a:rPr lang="en-US" altLang="en-US" b="1" dirty="0">
                <a:solidFill>
                  <a:srgbClr val="000099"/>
                </a:solidFill>
                <a:latin typeface="Lato" panose="020F0502020204030203" pitchFamily="34" charset="77"/>
              </a:rPr>
              <a:t> </a:t>
            </a:r>
            <a:r>
              <a:rPr lang="en-US" altLang="en-US" b="1" dirty="0">
                <a:solidFill>
                  <a:srgbClr val="A2424F"/>
                </a:solidFill>
                <a:latin typeface="Lato" panose="020F0502020204030203" pitchFamily="34" charset="77"/>
              </a:rPr>
              <a:t>serializable</a:t>
            </a:r>
            <a:r>
              <a:rPr lang="en-US" altLang="en-US" dirty="0">
                <a:latin typeface="Lato" panose="020F0502020204030203" pitchFamily="34" charset="77"/>
              </a:rPr>
              <a:t> if it is </a:t>
            </a:r>
            <a:r>
              <a:rPr lang="en-US" altLang="en-US" u="sng" dirty="0">
                <a:latin typeface="Lato" panose="020F0502020204030203" pitchFamily="34" charset="77"/>
              </a:rPr>
              <a:t>conflict equivalent</a:t>
            </a:r>
            <a:r>
              <a:rPr lang="en-US" altLang="en-US" dirty="0">
                <a:latin typeface="Lato" panose="020F0502020204030203" pitchFamily="34" charset="77"/>
              </a:rPr>
              <a:t> to a serial schedule</a:t>
            </a:r>
            <a:endParaRPr lang="en-US" altLang="en-US" dirty="0">
              <a:latin typeface="Lato" panose="020F0502020204030203" pitchFamily="34" charset="77"/>
            </a:endParaRPr>
          </a:p>
          <a:p>
            <a:endParaRPr lang="en-US" dirty="0">
              <a:latin typeface="Lato" panose="020F0502020204030203" pitchFamily="34" charset="77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Serializability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Schedule 3 can be transformed into Schedule 6, a serial schedule where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follows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endParaRPr lang="en-US" altLang="en-US" baseline="-25000" dirty="0"/>
          </a:p>
          <a:p>
            <a:pPr lvl="1"/>
            <a:r>
              <a:rPr lang="en-US" altLang="en-US" dirty="0"/>
              <a:t>… by series of swaps of </a:t>
            </a:r>
            <a:r>
              <a:rPr lang="en-US" altLang="en-US" dirty="0">
                <a:solidFill>
                  <a:srgbClr val="A2424F"/>
                </a:solidFill>
              </a:rPr>
              <a:t>non-conflicting instructions</a:t>
            </a:r>
            <a:endParaRPr lang="en-US" altLang="en-US" dirty="0">
              <a:solidFill>
                <a:srgbClr val="A2424F"/>
              </a:solidFill>
            </a:endParaRPr>
          </a:p>
          <a:p>
            <a:pPr lvl="1"/>
            <a:r>
              <a:rPr lang="en-US" altLang="en-US" dirty="0"/>
              <a:t>Therefore, </a:t>
            </a:r>
            <a:r>
              <a:rPr lang="en-US" altLang="en-US" dirty="0">
                <a:solidFill>
                  <a:srgbClr val="A2424F"/>
                </a:solidFill>
              </a:rPr>
              <a:t>Schedule 3</a:t>
            </a:r>
            <a:r>
              <a:rPr lang="en-US" altLang="en-US" dirty="0"/>
              <a:t> is </a:t>
            </a:r>
            <a:r>
              <a:rPr lang="en-US" altLang="en-US" i="1" dirty="0">
                <a:solidFill>
                  <a:srgbClr val="A2424F"/>
                </a:solidFill>
              </a:rPr>
              <a:t>conflict serializable</a:t>
            </a:r>
            <a:r>
              <a:rPr lang="en-US" altLang="en-US" dirty="0"/>
              <a:t>.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Serializability</a:t>
            </a:r>
            <a:endParaRPr lang="en-US" dirty="0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6705096" y="7216369"/>
            <a:ext cx="122020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700" dirty="0">
                <a:latin typeface="Lato" panose="020F0502020204030203" pitchFamily="34" charset="77"/>
              </a:rPr>
              <a:t>Schedule 3</a:t>
            </a:r>
            <a:endParaRPr lang="en-US" altLang="en-US" sz="1700" dirty="0">
              <a:latin typeface="Lato" panose="020F0502020204030203" pitchFamily="34" charset="77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0932584" y="7216370"/>
            <a:ext cx="122020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700" dirty="0">
                <a:latin typeface="Lato" panose="020F0502020204030203" pitchFamily="34" charset="77"/>
              </a:rPr>
              <a:t>Schedule 6</a:t>
            </a:r>
            <a:endParaRPr lang="en-US" altLang="en-US" sz="1700" dirty="0">
              <a:latin typeface="Lato" panose="020F0502020204030203" pitchFamily="34" charset="77"/>
            </a:endParaRPr>
          </a:p>
        </p:txBody>
      </p:sp>
      <p:pic>
        <p:nvPicPr>
          <p:cNvPr id="6" name="Picture 1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208" y="4134645"/>
            <a:ext cx="3455984" cy="27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091" y="4114800"/>
            <a:ext cx="3537195" cy="25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eft Brace 7"/>
          <p:cNvSpPr/>
          <p:nvPr/>
        </p:nvSpPr>
        <p:spPr bwMode="auto">
          <a:xfrm>
            <a:off x="5230495" y="5162550"/>
            <a:ext cx="353060" cy="1228725"/>
          </a:xfrm>
          <a:prstGeom prst="leftBrace">
            <a:avLst>
              <a:gd name="adj1" fmla="val 64859"/>
              <a:gd name="adj2" fmla="val 50000"/>
            </a:avLst>
          </a:prstGeom>
          <a:noFill/>
          <a:ln w="38100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2318" y="5195290"/>
            <a:ext cx="4020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A2424F"/>
                </a:solidFill>
                <a:latin typeface="Lato" panose="020F0502020204030203" pitchFamily="34" charset="77"/>
              </a:rPr>
              <a:t>Operations on different data</a:t>
            </a:r>
            <a:endParaRPr lang="en-US" sz="2400" dirty="0">
              <a:solidFill>
                <a:srgbClr val="A2424F"/>
              </a:solidFill>
              <a:latin typeface="Lato" panose="020F050202020403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F0502020204030203" pitchFamily="34" charset="77"/>
              </a:rPr>
              <a:t>… and hence swappable in temporal order</a:t>
            </a:r>
            <a:endParaRPr lang="en-US" sz="2400" dirty="0">
              <a:latin typeface="Lato" panose="020F0502020204030203" pitchFamily="34" charset="7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222500" algn="l"/>
                <a:tab pos="2568575" algn="l"/>
                <a:tab pos="3319145" algn="l"/>
                <a:tab pos="3594100" algn="l"/>
              </a:tabLst>
            </a:pPr>
            <a:r>
              <a:rPr lang="en-US" altLang="en-US" dirty="0"/>
              <a:t>Example of a schedule that is not conflict serializable: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 lvl="1">
              <a:tabLst>
                <a:tab pos="2222500" algn="l"/>
                <a:tab pos="2568575" algn="l"/>
                <a:tab pos="3319145" algn="l"/>
                <a:tab pos="3594100" algn="l"/>
              </a:tabLst>
            </a:pPr>
            <a:endParaRPr lang="en-US" altLang="en-US" dirty="0"/>
          </a:p>
          <a:p>
            <a:pPr lvl="1">
              <a:tabLst>
                <a:tab pos="2222500" algn="l"/>
                <a:tab pos="2568575" algn="l"/>
                <a:tab pos="3319145" algn="l"/>
                <a:tab pos="3594100" algn="l"/>
              </a:tabLst>
            </a:pPr>
            <a:r>
              <a:rPr lang="en-US" altLang="en-US" dirty="0"/>
              <a:t>We are unable to swap instructions in the above schedule to obtain either the serial schedule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 &gt;, or the serial schedule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 &gt;.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Serializability</a:t>
            </a:r>
            <a:endParaRPr 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504" y="3048000"/>
            <a:ext cx="4075391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Let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S’</a:t>
            </a:r>
            <a:r>
              <a:rPr lang="en-IN" dirty="0"/>
              <a:t> </a:t>
            </a:r>
            <a:r>
              <a:rPr lang="en-US" dirty="0"/>
              <a:t>be two schedules with the same set of transactions. 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S’ </a:t>
            </a:r>
            <a:r>
              <a:rPr lang="en-US" dirty="0"/>
              <a:t>are </a:t>
            </a:r>
            <a:r>
              <a:rPr lang="en-US" b="1" dirty="0">
                <a:solidFill>
                  <a:srgbClr val="A2424F"/>
                </a:solidFill>
              </a:rPr>
              <a:t>view</a:t>
            </a:r>
            <a:r>
              <a:rPr lang="en-US" b="1" dirty="0">
                <a:solidFill>
                  <a:srgbClr val="000099"/>
                </a:solidFill>
              </a:rPr>
              <a:t> </a:t>
            </a:r>
            <a:r>
              <a:rPr lang="en-US" b="1" dirty="0">
                <a:solidFill>
                  <a:srgbClr val="A2424F"/>
                </a:solidFill>
              </a:rPr>
              <a:t>equivalent</a:t>
            </a:r>
            <a:r>
              <a:rPr lang="en-US" i="1" dirty="0"/>
              <a:t> </a:t>
            </a:r>
            <a:r>
              <a:rPr lang="en-US" dirty="0"/>
              <a:t>if the following three conditions are met, for each data item </a:t>
            </a:r>
            <a:r>
              <a:rPr lang="en-US" i="1" dirty="0"/>
              <a:t>Q,</a:t>
            </a:r>
            <a:endParaRPr lang="en-US" i="1" dirty="0"/>
          </a:p>
          <a:p>
            <a:pPr lvl="1">
              <a:defRPr/>
            </a:pPr>
            <a:r>
              <a:rPr lang="en-US" dirty="0"/>
              <a:t>If in schedule S, transaction </a:t>
            </a:r>
            <a:r>
              <a:rPr lang="en-US" i="1" dirty="0" err="1"/>
              <a:t>T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reads the initial value of </a:t>
            </a:r>
            <a:r>
              <a:rPr lang="en-US" i="1" dirty="0"/>
              <a:t>Q</a:t>
            </a:r>
            <a:r>
              <a:rPr lang="en-US" dirty="0"/>
              <a:t>, then in schedule </a:t>
            </a:r>
            <a:r>
              <a:rPr lang="en-US" i="1" dirty="0"/>
              <a:t>S</a:t>
            </a:r>
            <a:r>
              <a:rPr lang="en-IN" i="1" dirty="0"/>
              <a:t>’</a:t>
            </a:r>
            <a:r>
              <a:rPr lang="en-US" altLang="ja-JP" dirty="0"/>
              <a:t> also transaction </a:t>
            </a:r>
            <a:r>
              <a:rPr lang="en-US" altLang="ja-JP" i="1" dirty="0" err="1"/>
              <a:t>T</a:t>
            </a:r>
            <a:r>
              <a:rPr lang="en-US" altLang="ja-JP" i="1" baseline="-25000" dirty="0" err="1"/>
              <a:t>i</a:t>
            </a:r>
            <a:r>
              <a:rPr lang="en-US" altLang="ja-JP" i="1" dirty="0"/>
              <a:t> </a:t>
            </a:r>
            <a:r>
              <a:rPr lang="en-US" altLang="ja-JP" dirty="0"/>
              <a:t> must read the initial value of </a:t>
            </a:r>
            <a:r>
              <a:rPr lang="en-US" altLang="ja-JP" i="1" dirty="0"/>
              <a:t>Q.</a:t>
            </a:r>
            <a:endParaRPr lang="en-US" altLang="ja-JP" i="1" dirty="0"/>
          </a:p>
          <a:p>
            <a:pPr lvl="1">
              <a:defRPr/>
            </a:pPr>
            <a:r>
              <a:rPr lang="en-US" dirty="0"/>
              <a:t>If in schedule S transaction </a:t>
            </a:r>
            <a:r>
              <a:rPr lang="en-US" i="1" dirty="0" err="1"/>
              <a:t>T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executes </a:t>
            </a:r>
            <a:r>
              <a:rPr lang="en-US" b="1" dirty="0"/>
              <a:t>read</a:t>
            </a:r>
            <a:r>
              <a:rPr lang="en-US" dirty="0"/>
              <a:t>(</a:t>
            </a:r>
            <a:r>
              <a:rPr lang="en-US" i="1" dirty="0"/>
              <a:t>Q)</a:t>
            </a:r>
            <a:r>
              <a:rPr lang="en-US" dirty="0"/>
              <a:t>, and that value was produced by transaction 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dirty="0"/>
              <a:t> </a:t>
            </a:r>
            <a:r>
              <a:rPr lang="en-US" i="1" dirty="0"/>
              <a:t> </a:t>
            </a:r>
            <a:r>
              <a:rPr lang="en-US" dirty="0"/>
              <a:t>(if any), then in schedule </a:t>
            </a:r>
            <a:r>
              <a:rPr lang="en-US" i="1" dirty="0"/>
              <a:t>S</a:t>
            </a:r>
            <a:r>
              <a:rPr lang="en-IN" i="1" dirty="0"/>
              <a:t>’</a:t>
            </a:r>
            <a:r>
              <a:rPr lang="en-US" altLang="ja-JP" dirty="0"/>
              <a:t> also transaction </a:t>
            </a:r>
            <a:r>
              <a:rPr lang="en-US" altLang="ja-JP" i="1" dirty="0" err="1"/>
              <a:t>T</a:t>
            </a:r>
            <a:r>
              <a:rPr lang="en-US" altLang="ja-JP" i="1" baseline="-25000" dirty="0" err="1"/>
              <a:t>i</a:t>
            </a:r>
            <a:r>
              <a:rPr lang="en-US" altLang="ja-JP" dirty="0"/>
              <a:t> must read the value of </a:t>
            </a:r>
            <a:r>
              <a:rPr lang="en-US" altLang="ja-JP" i="1" dirty="0"/>
              <a:t>Q</a:t>
            </a:r>
            <a:r>
              <a:rPr lang="en-US" altLang="ja-JP" dirty="0"/>
              <a:t> that was produced by the same </a:t>
            </a:r>
            <a:r>
              <a:rPr lang="en-US" altLang="ja-JP" b="1" dirty="0"/>
              <a:t>write</a:t>
            </a:r>
            <a:r>
              <a:rPr lang="en-US" altLang="ja-JP" dirty="0"/>
              <a:t>(Q) operation of transaction </a:t>
            </a:r>
            <a:r>
              <a:rPr lang="en-US" altLang="ja-JP" i="1" dirty="0" err="1"/>
              <a:t>T</a:t>
            </a:r>
            <a:r>
              <a:rPr lang="en-US" altLang="ja-JP" i="1" baseline="-25000" dirty="0" err="1"/>
              <a:t>j</a:t>
            </a:r>
            <a:r>
              <a:rPr lang="en-US" altLang="ja-JP" dirty="0"/>
              <a:t> .</a:t>
            </a:r>
            <a:endParaRPr lang="en-US" altLang="ja-JP" dirty="0"/>
          </a:p>
          <a:p>
            <a:pPr lvl="1">
              <a:defRPr/>
            </a:pPr>
            <a:r>
              <a:rPr lang="en-US" dirty="0"/>
              <a:t>The transaction (if any) that performs the final </a:t>
            </a:r>
            <a:r>
              <a:rPr lang="en-US" b="1" dirty="0"/>
              <a:t>write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operation in schedule </a:t>
            </a:r>
            <a:r>
              <a:rPr lang="en-US" i="1" dirty="0"/>
              <a:t>S </a:t>
            </a:r>
            <a:r>
              <a:rPr lang="en-US" dirty="0"/>
              <a:t>must also perform the final</a:t>
            </a:r>
            <a:r>
              <a:rPr lang="en-US" i="1" dirty="0"/>
              <a:t> </a:t>
            </a:r>
            <a:r>
              <a:rPr lang="en-US" b="1" dirty="0"/>
              <a:t>write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operation in schedule </a:t>
            </a:r>
            <a:r>
              <a:rPr lang="en-US" i="1" dirty="0"/>
              <a:t>S</a:t>
            </a:r>
            <a:r>
              <a:rPr lang="en-IN" altLang="ja-JP" i="1" dirty="0"/>
              <a:t>’</a:t>
            </a:r>
            <a:r>
              <a:rPr lang="en-US" altLang="ja-JP" i="1" dirty="0"/>
              <a:t>.</a:t>
            </a:r>
            <a:endParaRPr lang="en-US" altLang="ja-JP" i="1" dirty="0"/>
          </a:p>
          <a:p>
            <a:pPr marL="346075" indent="-346075">
              <a:defRPr/>
            </a:pPr>
            <a:r>
              <a:rPr lang="en-US" dirty="0"/>
              <a:t>As can be seen, view equivalence is also based purely on </a:t>
            </a:r>
            <a:r>
              <a:rPr lang="en-US" b="1" dirty="0"/>
              <a:t>reads </a:t>
            </a:r>
            <a:r>
              <a:rPr lang="en-US" dirty="0"/>
              <a:t>and </a:t>
            </a:r>
            <a:r>
              <a:rPr lang="en-US" b="1" dirty="0"/>
              <a:t>writes</a:t>
            </a:r>
            <a:r>
              <a:rPr lang="en-US" dirty="0"/>
              <a:t> alone.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 View Serializability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890395" algn="l"/>
                <a:tab pos="2338070" algn="l"/>
                <a:tab pos="2914650" algn="l"/>
                <a:tab pos="3203575" algn="l"/>
                <a:tab pos="3881120" algn="l"/>
                <a:tab pos="4286250" algn="l"/>
              </a:tabLst>
            </a:pPr>
            <a:r>
              <a:rPr lang="en-US" altLang="en-US" sz="2400" dirty="0"/>
              <a:t>A schedule </a:t>
            </a:r>
            <a:r>
              <a:rPr lang="en-US" altLang="en-US" sz="2400" i="1" dirty="0"/>
              <a:t>S</a:t>
            </a:r>
            <a:r>
              <a:rPr lang="en-US" altLang="en-US" sz="2400" dirty="0"/>
              <a:t> is </a:t>
            </a:r>
            <a:r>
              <a:rPr lang="en-US" altLang="en-US" sz="2400" b="1" dirty="0">
                <a:solidFill>
                  <a:srgbClr val="A2424F"/>
                </a:solidFill>
              </a:rPr>
              <a:t>view serializable</a:t>
            </a:r>
            <a:r>
              <a:rPr lang="en-US" altLang="en-US" sz="2400" i="1" dirty="0"/>
              <a:t> </a:t>
            </a:r>
            <a:r>
              <a:rPr lang="en-US" altLang="en-US" sz="2400" dirty="0"/>
              <a:t>if it is view-equivalent to a serial schedule</a:t>
            </a:r>
            <a:endParaRPr lang="en-US" altLang="en-US" sz="2400" dirty="0"/>
          </a:p>
          <a:p>
            <a:pPr>
              <a:tabLst>
                <a:tab pos="1890395" algn="l"/>
                <a:tab pos="2338070" algn="l"/>
                <a:tab pos="2914650" algn="l"/>
                <a:tab pos="3203575" algn="l"/>
                <a:tab pos="3881120" algn="l"/>
                <a:tab pos="4286250" algn="l"/>
              </a:tabLst>
            </a:pPr>
            <a:r>
              <a:rPr lang="en-US" altLang="en-US" sz="2400" dirty="0">
                <a:solidFill>
                  <a:srgbClr val="A2424F"/>
                </a:solidFill>
              </a:rPr>
              <a:t>Every conflict serializable schedule is also view serializable</a:t>
            </a:r>
            <a:endParaRPr lang="en-US" altLang="en-US" sz="2400" dirty="0">
              <a:solidFill>
                <a:srgbClr val="A2424F"/>
              </a:solidFill>
            </a:endParaRPr>
          </a:p>
          <a:p>
            <a:pPr>
              <a:tabLst>
                <a:tab pos="1890395" algn="l"/>
                <a:tab pos="2338070" algn="l"/>
                <a:tab pos="2914650" algn="l"/>
                <a:tab pos="3203575" algn="l"/>
                <a:tab pos="3881120" algn="l"/>
                <a:tab pos="4286250" algn="l"/>
              </a:tabLst>
            </a:pPr>
            <a:endParaRPr lang="en-US" altLang="en-US" sz="2400" dirty="0"/>
          </a:p>
          <a:p>
            <a:pPr>
              <a:tabLst>
                <a:tab pos="1890395" algn="l"/>
                <a:tab pos="2338070" algn="l"/>
                <a:tab pos="2914650" algn="l"/>
                <a:tab pos="3203575" algn="l"/>
                <a:tab pos="3881120" algn="l"/>
                <a:tab pos="4286250" algn="l"/>
              </a:tabLst>
            </a:pPr>
            <a:r>
              <a:rPr lang="en-US" altLang="en-US" sz="2400" dirty="0"/>
              <a:t>Below is a schedule which is view-serializable but </a:t>
            </a:r>
            <a:r>
              <a:rPr lang="en-US" altLang="en-US" sz="2400" i="1" dirty="0">
                <a:solidFill>
                  <a:srgbClr val="A2424F"/>
                </a:solidFill>
              </a:rPr>
              <a:t>not </a:t>
            </a:r>
            <a:r>
              <a:rPr lang="en-US" altLang="en-US" sz="2400" dirty="0"/>
              <a:t>conflict serializable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buFont typeface="Monotype Sorts" charset="2"/>
              <a:buNone/>
              <a:tabLst>
                <a:tab pos="1890395" algn="l"/>
                <a:tab pos="2338070" algn="l"/>
                <a:tab pos="2914650" algn="l"/>
                <a:tab pos="3203575" algn="l"/>
                <a:tab pos="3881120" algn="l"/>
                <a:tab pos="4286250" algn="l"/>
              </a:tabLst>
            </a:pPr>
            <a:r>
              <a:rPr lang="en-US" altLang="en-US" sz="2400" dirty="0"/>
              <a:t>		</a:t>
            </a:r>
            <a:endParaRPr lang="en-US" altLang="en-US" sz="2400" dirty="0"/>
          </a:p>
          <a:p>
            <a:pPr>
              <a:buFont typeface="Monotype Sorts" charset="2"/>
              <a:buNone/>
              <a:tabLst>
                <a:tab pos="1890395" algn="l"/>
                <a:tab pos="2338070" algn="l"/>
                <a:tab pos="2914650" algn="l"/>
                <a:tab pos="3203575" algn="l"/>
                <a:tab pos="3881120" algn="l"/>
                <a:tab pos="4286250" algn="l"/>
              </a:tabLst>
            </a:pPr>
            <a:endParaRPr lang="en-US" altLang="en-US" sz="2400" dirty="0"/>
          </a:p>
          <a:p>
            <a:pPr>
              <a:tabLst>
                <a:tab pos="1890395" algn="l"/>
                <a:tab pos="2338070" algn="l"/>
                <a:tab pos="2914650" algn="l"/>
                <a:tab pos="3203575" algn="l"/>
                <a:tab pos="3881120" algn="l"/>
                <a:tab pos="4286250" algn="l"/>
              </a:tabLst>
            </a:pPr>
            <a:endParaRPr lang="en-US" altLang="en-US" sz="2400" dirty="0"/>
          </a:p>
          <a:p>
            <a:pPr>
              <a:buFont typeface="Monotype Sorts" charset="2"/>
              <a:buNone/>
              <a:tabLst>
                <a:tab pos="1890395" algn="l"/>
                <a:tab pos="2338070" algn="l"/>
                <a:tab pos="2914650" algn="l"/>
                <a:tab pos="3203575" algn="l"/>
                <a:tab pos="3881120" algn="l"/>
                <a:tab pos="4286250" algn="l"/>
              </a:tabLst>
            </a:pPr>
            <a:endParaRPr lang="en-US" altLang="en-US" sz="2400" dirty="0"/>
          </a:p>
          <a:p>
            <a:pPr>
              <a:buFont typeface="Monotype Sorts" charset="2"/>
              <a:buNone/>
              <a:tabLst>
                <a:tab pos="1890395" algn="l"/>
                <a:tab pos="2338070" algn="l"/>
                <a:tab pos="2914650" algn="l"/>
                <a:tab pos="3203575" algn="l"/>
                <a:tab pos="3881120" algn="l"/>
                <a:tab pos="4286250" algn="l"/>
              </a:tabLst>
            </a:pPr>
            <a:endParaRPr lang="en-US" altLang="en-US" sz="2400" dirty="0"/>
          </a:p>
          <a:p>
            <a:pPr>
              <a:tabLst>
                <a:tab pos="1890395" algn="l"/>
                <a:tab pos="2338070" algn="l"/>
                <a:tab pos="2914650" algn="l"/>
                <a:tab pos="3203575" algn="l"/>
                <a:tab pos="3881120" algn="l"/>
                <a:tab pos="4286250" algn="l"/>
              </a:tabLst>
            </a:pPr>
            <a:r>
              <a:rPr lang="en-US" altLang="en-US" sz="2400" dirty="0"/>
              <a:t>What serial schedule is above equivalent to?</a:t>
            </a:r>
            <a:endParaRPr lang="en-US" altLang="en-US" sz="2400" dirty="0"/>
          </a:p>
          <a:p>
            <a:pPr>
              <a:tabLst>
                <a:tab pos="1890395" algn="l"/>
                <a:tab pos="2338070" algn="l"/>
                <a:tab pos="2914650" algn="l"/>
                <a:tab pos="3203575" algn="l"/>
                <a:tab pos="3881120" algn="l"/>
                <a:tab pos="4286250" algn="l"/>
              </a:tabLst>
            </a:pPr>
            <a:r>
              <a:rPr lang="en-US" altLang="en-US" sz="2400" dirty="0"/>
              <a:t>Every view-serializable schedule that is not conflict serializable has </a:t>
            </a:r>
            <a:r>
              <a:rPr lang="en-US" altLang="en-US" sz="2400" b="1" u="sng" dirty="0">
                <a:solidFill>
                  <a:srgbClr val="A2424F"/>
                </a:solidFill>
              </a:rPr>
              <a:t>blind writes</a:t>
            </a:r>
            <a:endParaRPr lang="en-US" altLang="en-US" sz="2400" b="1" u="sng" dirty="0">
              <a:solidFill>
                <a:srgbClr val="A2424F"/>
              </a:solidFill>
            </a:endParaRPr>
          </a:p>
          <a:p>
            <a:pPr lvl="1">
              <a:tabLst>
                <a:tab pos="1890395" algn="l"/>
                <a:tab pos="2338070" algn="l"/>
                <a:tab pos="2914650" algn="l"/>
                <a:tab pos="3203575" algn="l"/>
                <a:tab pos="3881120" algn="l"/>
                <a:tab pos="4286250" algn="l"/>
              </a:tabLst>
            </a:pPr>
            <a:r>
              <a:rPr lang="en-US" altLang="en-US" sz="2000" b="1" dirty="0">
                <a:solidFill>
                  <a:srgbClr val="A2424F"/>
                </a:solidFill>
              </a:rPr>
              <a:t>Blind write</a:t>
            </a:r>
            <a:r>
              <a:rPr lang="en-US" altLang="en-US" sz="2000" b="1" dirty="0">
                <a:solidFill>
                  <a:srgbClr val="000099"/>
                </a:solidFill>
              </a:rPr>
              <a:t>: </a:t>
            </a:r>
            <a:r>
              <a:rPr lang="en-US" altLang="en-US" sz="2000" dirty="0">
                <a:solidFill>
                  <a:srgbClr val="1A1A1A"/>
                </a:solidFill>
              </a:rPr>
              <a:t>Write operations </a:t>
            </a:r>
            <a:r>
              <a:rPr lang="en-US" altLang="en-US" sz="2000" u="sng" dirty="0">
                <a:solidFill>
                  <a:srgbClr val="1A1A1A"/>
                </a:solidFill>
              </a:rPr>
              <a:t>without</a:t>
            </a:r>
            <a:r>
              <a:rPr lang="en-US" altLang="en-US" sz="2000" dirty="0">
                <a:solidFill>
                  <a:srgbClr val="1A1A1A"/>
                </a:solidFill>
              </a:rPr>
              <a:t> reading it before</a:t>
            </a:r>
            <a:endParaRPr lang="en-US" altLang="en-US" sz="2000" dirty="0">
              <a:solidFill>
                <a:srgbClr val="1A1A1A"/>
              </a:solidFill>
            </a:endParaRP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 View Serializability</a:t>
            </a:r>
            <a:endParaRPr lang="en-US" dirty="0"/>
          </a:p>
        </p:txBody>
      </p:sp>
      <p:pic>
        <p:nvPicPr>
          <p:cNvPr id="4" name="Picture 4" descr="New PDF from Images Output-1.pd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429" y="4114800"/>
            <a:ext cx="4638937" cy="208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86800" y="4495800"/>
            <a:ext cx="5181600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A2424F"/>
                </a:solidFill>
                <a:latin typeface="Lato" panose="020F0502020204030203" pitchFamily="34" charset="77"/>
              </a:rPr>
              <a:t>Overwrites values from T27 and T28</a:t>
            </a:r>
            <a:endParaRPr lang="en-US" sz="2400" dirty="0">
              <a:solidFill>
                <a:srgbClr val="A2424F"/>
              </a:solidFill>
              <a:latin typeface="Lato" panose="020F050202020403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F0502020204030203" pitchFamily="34" charset="77"/>
              </a:rPr>
              <a:t>… and hence, swapping write(Q) in T27 and T28 will not affect the resulting value of Q</a:t>
            </a:r>
            <a:endParaRPr lang="en-US" sz="2400" dirty="0">
              <a:latin typeface="Lato" panose="020F0502020204030203" pitchFamily="34" charset="77"/>
            </a:endParaRP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 bwMode="auto">
          <a:xfrm flipV="1">
            <a:off x="8305800" y="5280630"/>
            <a:ext cx="381000" cy="51057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" name="Left Brace 9"/>
          <p:cNvSpPr/>
          <p:nvPr/>
        </p:nvSpPr>
        <p:spPr bwMode="auto">
          <a:xfrm>
            <a:off x="3651893" y="5143500"/>
            <a:ext cx="280639" cy="647700"/>
          </a:xfrm>
          <a:prstGeom prst="leftBrace">
            <a:avLst>
              <a:gd name="adj1" fmla="val 22767"/>
              <a:gd name="adj2" fmla="val 50000"/>
            </a:avLst>
          </a:prstGeom>
          <a:noFill/>
          <a:ln w="38100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6225" y="4153362"/>
            <a:ext cx="3185234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A2424F"/>
                </a:solidFill>
                <a:latin typeface="Lato" panose="020F0502020204030203" pitchFamily="34" charset="77"/>
              </a:rPr>
              <a:t>Two “blind writes” in T27 and T28</a:t>
            </a:r>
            <a:endParaRPr lang="en-US" sz="2400" dirty="0">
              <a:solidFill>
                <a:srgbClr val="A2424F"/>
              </a:solidFill>
              <a:latin typeface="Lato" panose="020F050202020403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F0502020204030203" pitchFamily="34" charset="77"/>
              </a:rPr>
              <a:t>Since the written values were not used anywhere else</a:t>
            </a:r>
            <a:endParaRPr lang="en-US" sz="2400" dirty="0">
              <a:latin typeface="Lato" panose="020F0502020204030203" pitchFamily="34" charset="7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81200"/>
            <a:ext cx="13182600" cy="5334000"/>
          </a:xfrm>
        </p:spPr>
        <p:txBody>
          <a:bodyPr/>
          <a:lstStyle/>
          <a:p>
            <a:r>
              <a:rPr lang="en-US" dirty="0"/>
              <a:t>Consider some schedule of a set of transactions 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, ..., T</a:t>
            </a:r>
            <a:r>
              <a:rPr lang="en-US" baseline="-25000" dirty="0"/>
              <a:t>n</a:t>
            </a:r>
            <a:endParaRPr lang="en-US" baseline="-25000" dirty="0"/>
          </a:p>
          <a:p>
            <a:endParaRPr lang="en-US" dirty="0">
              <a:solidFill>
                <a:srgbClr val="A2424F"/>
              </a:solidFill>
            </a:endParaRPr>
          </a:p>
          <a:p>
            <a:r>
              <a:rPr lang="en-US" dirty="0">
                <a:solidFill>
                  <a:srgbClr val="A2424F"/>
                </a:solidFill>
              </a:rPr>
              <a:t>Precedence graph</a:t>
            </a:r>
            <a:endParaRPr lang="en-US" dirty="0">
              <a:solidFill>
                <a:srgbClr val="A2424F"/>
              </a:solidFill>
            </a:endParaRPr>
          </a:p>
          <a:p>
            <a:pPr lvl="1"/>
            <a:r>
              <a:rPr lang="en-US" dirty="0"/>
              <a:t>A </a:t>
            </a:r>
            <a:r>
              <a:rPr lang="en-US" u="sng" dirty="0"/>
              <a:t>directed graph</a:t>
            </a:r>
            <a:r>
              <a:rPr lang="en-US" dirty="0"/>
              <a:t> where the vertices are the transactions (names of the transactions)</a:t>
            </a:r>
            <a:endParaRPr lang="en-US" dirty="0"/>
          </a:p>
          <a:p>
            <a:pPr lvl="1"/>
            <a:r>
              <a:rPr lang="en-US" dirty="0"/>
              <a:t>We draw an arc from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to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if the two transactions </a:t>
            </a:r>
            <a:r>
              <a:rPr lang="en-US" b="1" dirty="0">
                <a:solidFill>
                  <a:srgbClr val="A2424F"/>
                </a:solidFill>
              </a:rPr>
              <a:t>conflict</a:t>
            </a:r>
            <a:endParaRPr lang="en-US" b="1" dirty="0">
              <a:solidFill>
                <a:srgbClr val="A2424F"/>
              </a:solidFill>
            </a:endParaRPr>
          </a:p>
          <a:p>
            <a:pPr lvl="2"/>
            <a:r>
              <a:rPr lang="en-US" dirty="0"/>
              <a:t>which means, in the schedule S,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b="1" u="sng" dirty="0">
                <a:solidFill>
                  <a:srgbClr val="A2424F"/>
                </a:solidFill>
              </a:rPr>
              <a:t>must</a:t>
            </a:r>
            <a:r>
              <a:rPr lang="en-US" dirty="0"/>
              <a:t> appear earlier than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endParaRPr lang="en-US" baseline="-25000" dirty="0"/>
          </a:p>
          <a:p>
            <a:pPr lvl="1"/>
            <a:r>
              <a:rPr lang="en-US" dirty="0"/>
              <a:t>We may label the arc by the item that was accessed.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Serializability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382000" y="5689600"/>
            <a:ext cx="6087035" cy="2209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sz="2400" b="1" dirty="0">
                <a:solidFill>
                  <a:srgbClr val="A2424F"/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Conflict – At least one of the following situations exists for a data item Q:</a:t>
            </a:r>
            <a:endParaRPr lang="en-US" sz="2400" b="1" dirty="0">
              <a:solidFill>
                <a:srgbClr val="A2424F"/>
              </a:solidFill>
              <a:latin typeface="Lato" panose="020F0502020204030203" pitchFamily="34" charset="77"/>
              <a:cs typeface="MS PGothic" panose="020B060007020508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ato" panose="020F0502020204030203" pitchFamily="34" charset="77"/>
                <a:cs typeface="MS PGothic" panose="020B0600070205080204" pitchFamily="34" charset="-128"/>
              </a:rPr>
              <a:t>T</a:t>
            </a:r>
            <a:r>
              <a:rPr kumimoji="0" lang="en-US" sz="2400" b="1" i="0" u="none" strike="noStrike" cap="none" normalizeH="0" baseline="-2500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ato" panose="020F0502020204030203" pitchFamily="34" charset="77"/>
                <a:cs typeface="MS PGothic" panose="020B0600070205080204" pitchFamily="34" charset="-128"/>
              </a:rPr>
              <a:t>i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: write(Q) -&gt;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T</a:t>
            </a:r>
            <a:r>
              <a:rPr lang="en-US" sz="2400" b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j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: read(Q)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77"/>
              <a:cs typeface="MS PGothic" panose="020B060007020508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T</a:t>
            </a:r>
            <a:r>
              <a:rPr lang="en-US" sz="2400" b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i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: read(Q) -&gt;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T</a:t>
            </a:r>
            <a:r>
              <a:rPr lang="en-US" sz="2400" b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j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: write(Q)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77"/>
              <a:cs typeface="MS PGothic" panose="020B060007020508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T</a:t>
            </a:r>
            <a:r>
              <a:rPr lang="en-US" sz="2400" b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i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: write(Q) -&gt;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T</a:t>
            </a:r>
            <a:r>
              <a:rPr lang="en-US" sz="2400" b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j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: write(Q)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77"/>
              <a:cs typeface="MS PGothic" panose="020B060007020508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Lato" panose="020F0502020204030203" pitchFamily="34" charset="77"/>
              <a:cs typeface="MS PGothic" panose="020B0600070205080204" pitchFamily="34" charset="-128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10210800" y="4318000"/>
            <a:ext cx="2133600" cy="12573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A2424F"/>
                </a:solidFill>
              </a:rPr>
              <a:t>transaction</a:t>
            </a:r>
            <a:r>
              <a:rPr lang="en-US" dirty="0"/>
              <a:t> is a unit of program execution that accesses and  possibly updates various data items</a:t>
            </a:r>
            <a:endParaRPr lang="en-US" dirty="0"/>
          </a:p>
          <a:p>
            <a:pPr lvl="1"/>
            <a:r>
              <a:rPr lang="en-US" dirty="0"/>
              <a:t>A classical example in database: money transfer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in Computer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48100" y="3657600"/>
            <a:ext cx="6934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rgbClr val="A2424F"/>
                </a:solidFill>
                <a:latin typeface="Lato" panose="020F0502020204030203" pitchFamily="34" charset="77"/>
              </a:rPr>
              <a:t>E.g., transaction to transfer CNY</a:t>
            </a:r>
            <a:r>
              <a:rPr lang="zh-CN" altLang="en-US" sz="2000" dirty="0">
                <a:solidFill>
                  <a:srgbClr val="A2424F"/>
                </a:solidFill>
                <a:latin typeface="Lato" panose="020F0502020204030203" pitchFamily="34" charset="77"/>
              </a:rPr>
              <a:t> </a:t>
            </a:r>
            <a:r>
              <a:rPr lang="en-US" altLang="en-US" sz="2000" dirty="0">
                <a:solidFill>
                  <a:srgbClr val="A2424F"/>
                </a:solidFill>
                <a:latin typeface="Lato" panose="020F0502020204030203" pitchFamily="34" charset="77"/>
              </a:rPr>
              <a:t>¥50 from account A to account B:</a:t>
            </a:r>
            <a:endParaRPr lang="en-US" altLang="en-US" sz="2000" dirty="0">
              <a:solidFill>
                <a:srgbClr val="A2424F"/>
              </a:solidFill>
              <a:latin typeface="Lato" panose="020F0502020204030203" pitchFamily="34" charset="77"/>
            </a:endParaRPr>
          </a:p>
          <a:p>
            <a:pPr lvl="1">
              <a:buFont typeface="Monotype Sorts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1.	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Monotype Sorts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2.	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A –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Monotype Sorts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3.	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Monotype Sorts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4.	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Monotype Sorts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5.	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B +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Monotype Sorts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6.	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endParaRPr lang="en-US" alt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Serializability</a:t>
            </a:r>
            <a:endParaRPr lang="en-US" dirty="0"/>
          </a:p>
        </p:txBody>
      </p:sp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03" y="2133600"/>
            <a:ext cx="3409453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877" y="2133600"/>
            <a:ext cx="3429537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05629" y="67056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77"/>
              </a:rPr>
              <a:t>Schedule</a:t>
            </a:r>
            <a:r>
              <a:rPr lang="zh-CN" altLang="en-US" sz="2400" dirty="0">
                <a:latin typeface="Lato" panose="020F0502020204030203" pitchFamily="34" charset="77"/>
              </a:rPr>
              <a:t> </a:t>
            </a:r>
            <a:r>
              <a:rPr lang="en-US" altLang="zh-CN" sz="2400" dirty="0">
                <a:latin typeface="Lato" panose="020F0502020204030203" pitchFamily="34" charset="77"/>
              </a:rPr>
              <a:t>1</a:t>
            </a:r>
            <a:endParaRPr lang="en-US" sz="2400" dirty="0">
              <a:latin typeface="Lato" panose="020F0502020204030203" pitchFamily="34" charset="7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35631" y="67056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77"/>
              </a:rPr>
              <a:t>Schedule</a:t>
            </a:r>
            <a:r>
              <a:rPr lang="zh-CN" altLang="en-US" sz="2400" dirty="0">
                <a:latin typeface="Lato" panose="020F0502020204030203" pitchFamily="34" charset="77"/>
              </a:rPr>
              <a:t> </a:t>
            </a:r>
            <a:r>
              <a:rPr lang="en-US" altLang="zh-CN" sz="2400" dirty="0">
                <a:latin typeface="Lato" panose="020F0502020204030203" pitchFamily="34" charset="77"/>
              </a:rPr>
              <a:t>2</a:t>
            </a:r>
            <a:endParaRPr lang="en-US" sz="2400" dirty="0">
              <a:latin typeface="Lato" panose="020F0502020204030203" pitchFamily="34" charset="77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805219" y="2667000"/>
            <a:ext cx="914400" cy="914400"/>
          </a:xfrm>
          <a:prstGeom prst="ellipse">
            <a:avLst/>
          </a:prstGeom>
          <a:solidFill>
            <a:srgbClr val="C5E7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T</a:t>
            </a:r>
            <a:r>
              <a:rPr kumimoji="0" lang="en-US" sz="2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1</a:t>
            </a:r>
            <a:endParaRPr kumimoji="0" lang="en-US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805219" y="4648201"/>
            <a:ext cx="914400" cy="914400"/>
          </a:xfrm>
          <a:prstGeom prst="ellipse">
            <a:avLst/>
          </a:prstGeom>
          <a:solidFill>
            <a:srgbClr val="C5E7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T</a:t>
            </a:r>
            <a:r>
              <a:rPr lang="en-US" sz="2400" baseline="-25000" dirty="0">
                <a:cs typeface="MS PGothic" panose="020B0600070205080204" pitchFamily="34" charset="-128"/>
              </a:rPr>
              <a:t>2</a:t>
            </a:r>
            <a:endParaRPr kumimoji="0" lang="en-US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cxnSp>
        <p:nvCxnSpPr>
          <p:cNvPr id="11" name="Straight Arrow Connector 10"/>
          <p:cNvCxnSpPr>
            <a:stCxn id="9" idx="4"/>
            <a:endCxn id="10" idx="0"/>
          </p:cNvCxnSpPr>
          <p:nvPr/>
        </p:nvCxnSpPr>
        <p:spPr bwMode="auto">
          <a:xfrm>
            <a:off x="5262419" y="3581400"/>
            <a:ext cx="0" cy="10668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4" name="Oval 13"/>
          <p:cNvSpPr/>
          <p:nvPr/>
        </p:nvSpPr>
        <p:spPr bwMode="auto">
          <a:xfrm>
            <a:off x="12300877" y="2667000"/>
            <a:ext cx="914400" cy="914400"/>
          </a:xfrm>
          <a:prstGeom prst="ellipse">
            <a:avLst/>
          </a:prstGeom>
          <a:solidFill>
            <a:srgbClr val="C5E7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T</a:t>
            </a:r>
            <a:r>
              <a:rPr kumimoji="0" lang="en-US" sz="2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1</a:t>
            </a:r>
            <a:endParaRPr kumimoji="0" lang="en-US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2300877" y="4648201"/>
            <a:ext cx="914400" cy="914400"/>
          </a:xfrm>
          <a:prstGeom prst="ellipse">
            <a:avLst/>
          </a:prstGeom>
          <a:solidFill>
            <a:srgbClr val="C5E7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T</a:t>
            </a:r>
            <a:r>
              <a:rPr lang="en-US" sz="2400" baseline="-25000" dirty="0">
                <a:cs typeface="MS PGothic" panose="020B0600070205080204" pitchFamily="34" charset="-128"/>
              </a:rPr>
              <a:t>2</a:t>
            </a:r>
            <a:endParaRPr kumimoji="0" lang="en-US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cxnSp>
        <p:nvCxnSpPr>
          <p:cNvPr id="16" name="Straight Arrow Connector 15"/>
          <p:cNvCxnSpPr>
            <a:stCxn id="15" idx="0"/>
            <a:endCxn id="14" idx="4"/>
          </p:cNvCxnSpPr>
          <p:nvPr/>
        </p:nvCxnSpPr>
        <p:spPr bwMode="auto">
          <a:xfrm flipV="1">
            <a:off x="12758077" y="3581400"/>
            <a:ext cx="0" cy="10668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Serializability</a:t>
            </a:r>
            <a:endParaRPr lang="en-US" dirty="0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981200"/>
            <a:ext cx="4038600" cy="5042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086100"/>
            <a:ext cx="3277346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24300" y="7248378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77"/>
              </a:rPr>
              <a:t>Schedule</a:t>
            </a:r>
            <a:r>
              <a:rPr lang="zh-CN" altLang="en-US" sz="2400" dirty="0">
                <a:latin typeface="Lato" panose="020F0502020204030203" pitchFamily="34" charset="77"/>
              </a:rPr>
              <a:t> </a:t>
            </a:r>
            <a:r>
              <a:rPr lang="en-US" altLang="zh-CN" sz="2400" dirty="0">
                <a:latin typeface="Lato" panose="020F0502020204030203" pitchFamily="34" charset="77"/>
              </a:rPr>
              <a:t>4</a:t>
            </a:r>
            <a:endParaRPr lang="en-US" sz="2400" dirty="0">
              <a:latin typeface="Lato" panose="020F0502020204030203" pitchFamily="34" charset="77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81200"/>
            <a:ext cx="9067800" cy="5334000"/>
          </a:xfrm>
        </p:spPr>
        <p:txBody>
          <a:bodyPr/>
          <a:lstStyle/>
          <a:p>
            <a:r>
              <a:rPr lang="en-US" dirty="0"/>
              <a:t>A schedule is </a:t>
            </a:r>
            <a:r>
              <a:rPr lang="en-US" u="sng" dirty="0"/>
              <a:t>conflict serializable</a:t>
            </a:r>
            <a:r>
              <a:rPr lang="en-US" dirty="0"/>
              <a:t> if and only if its precedence graph is </a:t>
            </a:r>
            <a:r>
              <a:rPr lang="en-US" dirty="0">
                <a:solidFill>
                  <a:srgbClr val="A2424F"/>
                </a:solidFill>
              </a:rPr>
              <a:t>acyclic</a:t>
            </a:r>
            <a:endParaRPr lang="en-US" dirty="0">
              <a:solidFill>
                <a:srgbClr val="A2424F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precedence graph is acyclic, the </a:t>
            </a:r>
            <a:r>
              <a:rPr lang="en-US" u="sng" dirty="0"/>
              <a:t>serializability order</a:t>
            </a:r>
            <a:r>
              <a:rPr lang="en-US" dirty="0"/>
              <a:t> can be obtained by a </a:t>
            </a:r>
            <a:r>
              <a:rPr lang="en-US" i="1" dirty="0">
                <a:solidFill>
                  <a:srgbClr val="A2424F"/>
                </a:solidFill>
              </a:rPr>
              <a:t>topological sorting</a:t>
            </a:r>
            <a:r>
              <a:rPr lang="en-US" dirty="0"/>
              <a:t> of the graph</a:t>
            </a:r>
            <a:endParaRPr lang="en-US" dirty="0"/>
          </a:p>
          <a:p>
            <a:pPr lvl="1"/>
            <a:r>
              <a:rPr lang="en-US" dirty="0"/>
              <a:t>E.g., The topological order of (a) can be (b) and (c)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Serializability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295400" y="3657600"/>
            <a:ext cx="6553200" cy="9232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sz="2400" b="1" dirty="0">
                <a:solidFill>
                  <a:srgbClr val="A2424F"/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Cycle-detection: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You will learn it in you DSAA course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.  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77"/>
              <a:cs typeface="MS PGothic" panose="020B0600070205080204" pitchFamily="34" charset="-128"/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77"/>
              <a:cs typeface="MS PGothic" panose="020B060007020508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Lato" panose="020F0502020204030203" pitchFamily="34" charset="77"/>
              <a:cs typeface="MS PGothic" panose="020B0600070205080204" pitchFamily="34" charset="-128"/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859" y="1041400"/>
            <a:ext cx="3657600" cy="661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Need to address the effect of transaction failures on concurrently running transactions</a:t>
            </a:r>
            <a:endParaRPr lang="en-US" sz="2800" dirty="0"/>
          </a:p>
          <a:p>
            <a:pPr>
              <a:tabLst>
                <a:tab pos="2395220" algn="l"/>
                <a:tab pos="2857500" algn="l"/>
                <a:tab pos="3549650" algn="l"/>
                <a:tab pos="3997325" algn="l"/>
              </a:tabLst>
            </a:pPr>
            <a:r>
              <a:rPr lang="en-US" altLang="en-US" sz="2800" b="1" dirty="0">
                <a:solidFill>
                  <a:srgbClr val="A2424F"/>
                </a:solidFill>
                <a:latin typeface="Lato" panose="020F0502020204030203" pitchFamily="34" charset="77"/>
              </a:rPr>
              <a:t>Recoverable</a:t>
            </a:r>
            <a:r>
              <a:rPr lang="en-US" altLang="en-US" sz="2800" b="1" i="1" dirty="0">
                <a:solidFill>
                  <a:srgbClr val="A2424F"/>
                </a:solidFill>
                <a:latin typeface="Lato" panose="020F0502020204030203" pitchFamily="34" charset="77"/>
              </a:rPr>
              <a:t> </a:t>
            </a:r>
            <a:r>
              <a:rPr lang="en-US" altLang="en-US" sz="2800" b="1" dirty="0">
                <a:solidFill>
                  <a:srgbClr val="A2424F"/>
                </a:solidFill>
                <a:latin typeface="Lato" panose="020F0502020204030203" pitchFamily="34" charset="77"/>
              </a:rPr>
              <a:t>schedule</a:t>
            </a:r>
            <a:r>
              <a:rPr lang="en-US" altLang="en-US" sz="2800" dirty="0">
                <a:latin typeface="Lato" panose="020F0502020204030203" pitchFamily="34" charset="77"/>
              </a:rPr>
              <a:t> — if a transaction </a:t>
            </a:r>
            <a:r>
              <a:rPr lang="en-US" altLang="en-US" sz="2800" i="1" dirty="0" err="1">
                <a:latin typeface="Lato" panose="020F0502020204030203" pitchFamily="34" charset="77"/>
              </a:rPr>
              <a:t>T</a:t>
            </a:r>
            <a:r>
              <a:rPr lang="en-US" altLang="en-US" sz="2800" i="1" baseline="-25000" dirty="0" err="1">
                <a:latin typeface="Lato" panose="020F0502020204030203" pitchFamily="34" charset="77"/>
              </a:rPr>
              <a:t>j</a:t>
            </a:r>
            <a:r>
              <a:rPr lang="en-US" altLang="en-US" sz="2800" dirty="0">
                <a:latin typeface="Lato" panose="020F0502020204030203" pitchFamily="34" charset="77"/>
              </a:rPr>
              <a:t> reads a data item previously written by a transaction </a:t>
            </a:r>
            <a:r>
              <a:rPr lang="en-US" altLang="en-US" sz="2800" i="1" dirty="0" err="1">
                <a:latin typeface="Lato" panose="020F0502020204030203" pitchFamily="34" charset="77"/>
              </a:rPr>
              <a:t>T</a:t>
            </a:r>
            <a:r>
              <a:rPr lang="en-US" altLang="en-US" sz="2800" i="1" baseline="-25000" dirty="0" err="1">
                <a:latin typeface="Lato" panose="020F0502020204030203" pitchFamily="34" charset="77"/>
              </a:rPr>
              <a:t>i</a:t>
            </a:r>
            <a:r>
              <a:rPr lang="en-US" altLang="en-US" sz="2800" i="1" baseline="-25000" dirty="0">
                <a:latin typeface="Lato" panose="020F0502020204030203" pitchFamily="34" charset="77"/>
              </a:rPr>
              <a:t> </a:t>
            </a:r>
            <a:r>
              <a:rPr lang="en-US" altLang="en-US" sz="2800" dirty="0">
                <a:latin typeface="Lato" panose="020F0502020204030203" pitchFamily="34" charset="77"/>
              </a:rPr>
              <a:t>, then the commit operation of </a:t>
            </a:r>
            <a:r>
              <a:rPr lang="en-US" altLang="en-US" sz="2800" i="1" dirty="0" err="1">
                <a:latin typeface="Lato" panose="020F0502020204030203" pitchFamily="34" charset="77"/>
              </a:rPr>
              <a:t>T</a:t>
            </a:r>
            <a:r>
              <a:rPr lang="en-US" altLang="en-US" sz="2800" i="1" baseline="-25000" dirty="0" err="1">
                <a:latin typeface="Lato" panose="020F0502020204030203" pitchFamily="34" charset="77"/>
              </a:rPr>
              <a:t>i</a:t>
            </a:r>
            <a:r>
              <a:rPr lang="en-US" altLang="en-US" sz="2800" i="1" dirty="0">
                <a:latin typeface="Lato" panose="020F0502020204030203" pitchFamily="34" charset="77"/>
              </a:rPr>
              <a:t> </a:t>
            </a:r>
            <a:r>
              <a:rPr lang="en-US" altLang="en-US" sz="2800" dirty="0">
                <a:latin typeface="Lato" panose="020F0502020204030203" pitchFamily="34" charset="77"/>
              </a:rPr>
              <a:t> appears before the commit operation of </a:t>
            </a:r>
            <a:r>
              <a:rPr lang="en-US" altLang="en-US" sz="2800" i="1" dirty="0" err="1">
                <a:latin typeface="Lato" panose="020F0502020204030203" pitchFamily="34" charset="77"/>
              </a:rPr>
              <a:t>T</a:t>
            </a:r>
            <a:r>
              <a:rPr lang="en-US" altLang="en-US" sz="2800" i="1" baseline="-25000" dirty="0" err="1">
                <a:latin typeface="Lato" panose="020F0502020204030203" pitchFamily="34" charset="77"/>
              </a:rPr>
              <a:t>j</a:t>
            </a:r>
            <a:r>
              <a:rPr lang="en-US" altLang="en-US" sz="2800" i="1" dirty="0">
                <a:latin typeface="Lato" panose="020F0502020204030203" pitchFamily="34" charset="77"/>
              </a:rPr>
              <a:t>.</a:t>
            </a:r>
            <a:endParaRPr lang="en-US" altLang="en-US" sz="2800" dirty="0">
              <a:latin typeface="Lato" panose="020F0502020204030203" pitchFamily="34" charset="77"/>
            </a:endParaRPr>
          </a:p>
          <a:p>
            <a:pPr>
              <a:tabLst>
                <a:tab pos="2395220" algn="l"/>
                <a:tab pos="2857500" algn="l"/>
                <a:tab pos="3549650" algn="l"/>
                <a:tab pos="3997325" algn="l"/>
              </a:tabLst>
            </a:pPr>
            <a:r>
              <a:rPr lang="en-US" altLang="en-US" sz="2800" dirty="0">
                <a:latin typeface="Lato" panose="020F0502020204030203" pitchFamily="34" charset="77"/>
              </a:rPr>
              <a:t>The following schedule is </a:t>
            </a:r>
            <a:r>
              <a:rPr lang="en-US" altLang="en-US" sz="2800" dirty="0">
                <a:solidFill>
                  <a:srgbClr val="A2424F"/>
                </a:solidFill>
                <a:latin typeface="Lato" panose="020F0502020204030203" pitchFamily="34" charset="77"/>
              </a:rPr>
              <a:t>not </a:t>
            </a:r>
            <a:r>
              <a:rPr lang="en-US" altLang="en-US" sz="2800" dirty="0">
                <a:latin typeface="Lato" panose="020F0502020204030203" pitchFamily="34" charset="77"/>
              </a:rPr>
              <a:t>recoverable</a:t>
            </a:r>
            <a:br>
              <a:rPr lang="en-US" altLang="en-US" sz="2800" dirty="0">
                <a:latin typeface="Lato" panose="020F0502020204030203" pitchFamily="34" charset="77"/>
              </a:rPr>
            </a:br>
            <a:r>
              <a:rPr lang="en-US" altLang="en-US" sz="2800" dirty="0">
                <a:latin typeface="Lato" panose="020F0502020204030203" pitchFamily="34" charset="77"/>
              </a:rPr>
              <a:t>		</a:t>
            </a:r>
            <a:endParaRPr lang="en-US" altLang="en-US" sz="2800" dirty="0">
              <a:latin typeface="Lato" panose="020F0502020204030203" pitchFamily="34" charset="77"/>
            </a:endParaRPr>
          </a:p>
          <a:p>
            <a:pPr>
              <a:tabLst>
                <a:tab pos="2395220" algn="l"/>
                <a:tab pos="2857500" algn="l"/>
                <a:tab pos="3549650" algn="l"/>
                <a:tab pos="3997325" algn="l"/>
              </a:tabLst>
            </a:pPr>
            <a:endParaRPr lang="en-US" altLang="en-US" sz="2800" dirty="0">
              <a:latin typeface="Lato" panose="020F0502020204030203" pitchFamily="34" charset="77"/>
            </a:endParaRPr>
          </a:p>
          <a:p>
            <a:pPr marL="0" indent="0">
              <a:buNone/>
              <a:tabLst>
                <a:tab pos="2395220" algn="l"/>
                <a:tab pos="2857500" algn="l"/>
                <a:tab pos="3549650" algn="l"/>
                <a:tab pos="3997325" algn="l"/>
              </a:tabLst>
            </a:pPr>
            <a:endParaRPr lang="en-US" altLang="en-US" sz="2800" dirty="0">
              <a:latin typeface="Lato" panose="020F0502020204030203" pitchFamily="34" charset="77"/>
            </a:endParaRPr>
          </a:p>
          <a:p>
            <a:pPr lvl="1">
              <a:tabLst>
                <a:tab pos="2395220" algn="l"/>
                <a:tab pos="2857500" algn="l"/>
                <a:tab pos="3549650" algn="l"/>
                <a:tab pos="3997325" algn="l"/>
              </a:tabLst>
            </a:pPr>
            <a:endParaRPr lang="en-US" altLang="en-US" sz="2400" dirty="0">
              <a:latin typeface="Lato" panose="020F0502020204030203" pitchFamily="34" charset="77"/>
            </a:endParaRPr>
          </a:p>
          <a:p>
            <a:pPr lvl="1">
              <a:tabLst>
                <a:tab pos="2395220" algn="l"/>
                <a:tab pos="2857500" algn="l"/>
                <a:tab pos="3549650" algn="l"/>
                <a:tab pos="3997325" algn="l"/>
              </a:tabLst>
            </a:pPr>
            <a:r>
              <a:rPr lang="en-US" altLang="en-US" sz="2400" dirty="0">
                <a:latin typeface="Lato" panose="020F0502020204030203" pitchFamily="34" charset="77"/>
              </a:rPr>
              <a:t>If </a:t>
            </a:r>
            <a:r>
              <a:rPr lang="en-US" altLang="en-US" sz="2400" i="1" dirty="0">
                <a:latin typeface="Lato" panose="020F0502020204030203" pitchFamily="34" charset="77"/>
              </a:rPr>
              <a:t>T</a:t>
            </a:r>
            <a:r>
              <a:rPr lang="en-US" altLang="en-US" sz="2400" baseline="-25000" dirty="0">
                <a:latin typeface="Lato" panose="020F0502020204030203" pitchFamily="34" charset="77"/>
              </a:rPr>
              <a:t>8</a:t>
            </a:r>
            <a:r>
              <a:rPr lang="en-US" altLang="en-US" sz="2400" dirty="0">
                <a:latin typeface="Lato" panose="020F0502020204030203" pitchFamily="34" charset="77"/>
              </a:rPr>
              <a:t> should abort, </a:t>
            </a:r>
            <a:r>
              <a:rPr lang="en-US" altLang="en-US" sz="2400" i="1" dirty="0">
                <a:latin typeface="Lato" panose="020F0502020204030203" pitchFamily="34" charset="77"/>
              </a:rPr>
              <a:t>T</a:t>
            </a:r>
            <a:r>
              <a:rPr lang="en-US" altLang="en-US" sz="2400" baseline="-25000" dirty="0">
                <a:latin typeface="Lato" panose="020F0502020204030203" pitchFamily="34" charset="77"/>
              </a:rPr>
              <a:t>9</a:t>
            </a:r>
            <a:r>
              <a:rPr lang="en-US" altLang="en-US" sz="2400" dirty="0">
                <a:latin typeface="Lato" panose="020F0502020204030203" pitchFamily="34" charset="77"/>
              </a:rPr>
              <a:t> would have read (and possibly shown to the user) an inconsistent database state.  Hence, database must ensure that schedules are recoverable.</a:t>
            </a:r>
            <a:endParaRPr lang="en-US" altLang="en-US" sz="2400" dirty="0">
              <a:latin typeface="Lato" panose="020F0502020204030203" pitchFamily="34" charset="77"/>
            </a:endParaRP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Recoverable Schedules</a:t>
            </a:r>
            <a:endParaRPr lang="en-US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4230117"/>
            <a:ext cx="3886200" cy="201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applications are willing to live with </a:t>
            </a:r>
            <a:r>
              <a:rPr lang="en-US" dirty="0">
                <a:solidFill>
                  <a:srgbClr val="A2424F"/>
                </a:solidFill>
              </a:rPr>
              <a:t>weak levels of consistency</a:t>
            </a:r>
            <a:r>
              <a:rPr lang="en-US" dirty="0"/>
              <a:t>, </a:t>
            </a:r>
            <a:r>
              <a:rPr lang="en-US" u="sng" dirty="0"/>
              <a:t>allowing schedules that are not serializable</a:t>
            </a:r>
            <a:endParaRPr lang="en-US" u="sng" dirty="0"/>
          </a:p>
          <a:p>
            <a:pPr lvl="1"/>
            <a:r>
              <a:rPr lang="en-US" dirty="0"/>
              <a:t>E.g., a read-only transaction that wants to get an </a:t>
            </a:r>
            <a:r>
              <a:rPr lang="en-US" u="sng" dirty="0"/>
              <a:t>approximate</a:t>
            </a:r>
            <a:r>
              <a:rPr lang="en-US" dirty="0"/>
              <a:t> total balance of all accounts </a:t>
            </a:r>
            <a:endParaRPr lang="en-US" dirty="0"/>
          </a:p>
          <a:p>
            <a:pPr lvl="2"/>
            <a:r>
              <a:rPr lang="en-US" dirty="0"/>
              <a:t>Such transactions do not need to be serializable with respect to other transactions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Purpose: </a:t>
            </a:r>
            <a:r>
              <a:rPr lang="en-US" dirty="0">
                <a:solidFill>
                  <a:srgbClr val="A2424F"/>
                </a:solidFill>
              </a:rPr>
              <a:t>Trade-off</a:t>
            </a:r>
            <a:r>
              <a:rPr lang="en-US" dirty="0"/>
              <a:t> between accuracy and performance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Levels of Consistency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A2424F"/>
                </a:solidFill>
              </a:rPr>
              <a:t>Serializable (Strongest)</a:t>
            </a:r>
            <a:endParaRPr lang="en-US" sz="2800" dirty="0">
              <a:solidFill>
                <a:srgbClr val="A2424F"/>
              </a:solidFill>
            </a:endParaRPr>
          </a:p>
          <a:p>
            <a:pPr lvl="1"/>
            <a:r>
              <a:rPr lang="en-US" sz="2400" dirty="0"/>
              <a:t>Default</a:t>
            </a:r>
            <a:endParaRPr lang="en-US" sz="2400" dirty="0"/>
          </a:p>
          <a:p>
            <a:r>
              <a:rPr lang="en-US" sz="2800" dirty="0">
                <a:solidFill>
                  <a:srgbClr val="A2424F"/>
                </a:solidFill>
              </a:rPr>
              <a:t>Repeatable read</a:t>
            </a:r>
            <a:r>
              <a:rPr lang="en-US" sz="2800" dirty="0"/>
              <a:t> — only committed records to be read. </a:t>
            </a:r>
            <a:endParaRPr lang="en-US" sz="2800" dirty="0"/>
          </a:p>
          <a:p>
            <a:pPr lvl="1"/>
            <a:r>
              <a:rPr lang="en-US" sz="2400" dirty="0"/>
              <a:t>Repeated reads of same record must return same value.</a:t>
            </a:r>
            <a:endParaRPr lang="en-US" sz="2400" dirty="0"/>
          </a:p>
          <a:p>
            <a:pPr lvl="1"/>
            <a:r>
              <a:rPr lang="en-US" sz="2400" dirty="0"/>
              <a:t>However, a transaction may not be serializable – it may find some records inserted by a transaction but not find others.</a:t>
            </a:r>
            <a:endParaRPr lang="en-US" sz="2400" dirty="0"/>
          </a:p>
          <a:p>
            <a:r>
              <a:rPr lang="en-US" sz="2800" dirty="0">
                <a:solidFill>
                  <a:srgbClr val="A2424F"/>
                </a:solidFill>
              </a:rPr>
              <a:t>Read committed</a:t>
            </a:r>
            <a:r>
              <a:rPr lang="en-US" sz="2800" dirty="0"/>
              <a:t> — only committed records can be read.</a:t>
            </a:r>
            <a:endParaRPr lang="en-US" sz="2800" dirty="0"/>
          </a:p>
          <a:p>
            <a:pPr lvl="1"/>
            <a:r>
              <a:rPr lang="en-US" sz="2400" dirty="0"/>
              <a:t>Successive reads of record may return different (but committed) values.</a:t>
            </a:r>
            <a:endParaRPr lang="en-US" sz="2400" dirty="0"/>
          </a:p>
          <a:p>
            <a:r>
              <a:rPr lang="en-US" sz="2800" dirty="0">
                <a:solidFill>
                  <a:srgbClr val="A2424F"/>
                </a:solidFill>
              </a:rPr>
              <a:t>Read uncommitted (Weakest)</a:t>
            </a:r>
            <a:r>
              <a:rPr lang="en-US" sz="2800" dirty="0"/>
              <a:t> — even uncommitted records may be read. 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Consistency (in SQL-92)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Lower degrees of consistency can be useful for </a:t>
            </a:r>
            <a:r>
              <a:rPr lang="en-US" sz="2800" u="sng" dirty="0"/>
              <a:t>gathering approximate</a:t>
            </a:r>
            <a:br>
              <a:rPr lang="en-US" sz="2800" u="sng" dirty="0"/>
            </a:br>
            <a:r>
              <a:rPr lang="en-US" sz="2800" u="sng" dirty="0"/>
              <a:t>information</a:t>
            </a:r>
            <a:r>
              <a:rPr lang="en-US" sz="2800" dirty="0"/>
              <a:t> about the database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>
                <a:solidFill>
                  <a:srgbClr val="A2424F"/>
                </a:solidFill>
              </a:rPr>
              <a:t>Warning</a:t>
            </a:r>
            <a:r>
              <a:rPr lang="en-US" sz="2800" dirty="0"/>
              <a:t>: some database systems do not ensure serializable schedules by default</a:t>
            </a:r>
            <a:endParaRPr lang="en-US" sz="2800" dirty="0"/>
          </a:p>
          <a:p>
            <a:pPr lvl="1"/>
            <a:r>
              <a:rPr lang="en-US" sz="2400" dirty="0"/>
              <a:t>E.g., Oracle (and PostgreSQL prior to version 9) by default support a level of consistency called </a:t>
            </a:r>
            <a:r>
              <a:rPr lang="en-US" sz="2400" dirty="0">
                <a:solidFill>
                  <a:srgbClr val="A2424F"/>
                </a:solidFill>
              </a:rPr>
              <a:t>snapshot isolation</a:t>
            </a:r>
            <a:r>
              <a:rPr lang="en-US" sz="2400" dirty="0"/>
              <a:t> (not part of the SQL standard)</a:t>
            </a:r>
            <a:endParaRPr lang="en-US" sz="2400" dirty="0"/>
          </a:p>
          <a:p>
            <a:pPr lvl="1"/>
            <a:endParaRPr lang="en-US" sz="2400" dirty="0"/>
          </a:p>
          <a:p>
            <a:r>
              <a:rPr lang="en-US" sz="2800" dirty="0">
                <a:solidFill>
                  <a:srgbClr val="A2424F"/>
                </a:solidFill>
              </a:rPr>
              <a:t>Warning 2</a:t>
            </a:r>
            <a:r>
              <a:rPr lang="en-US" sz="2800" dirty="0"/>
              <a:t>: All SQL-92 consistency levels infer that dirty writes are prohibited</a:t>
            </a:r>
            <a:endParaRPr lang="en-US" sz="2800" dirty="0"/>
          </a:p>
          <a:p>
            <a:pPr lvl="1"/>
            <a:r>
              <a:rPr lang="en-US" sz="2400" dirty="0">
                <a:solidFill>
                  <a:srgbClr val="A2424F"/>
                </a:solidFill>
              </a:rPr>
              <a:t>Dirty write</a:t>
            </a:r>
            <a:r>
              <a:rPr lang="en-US" sz="2400" dirty="0">
                <a:solidFill>
                  <a:srgbClr val="1A1A1A"/>
                </a:solidFill>
              </a:rPr>
              <a:t> - when one transaction </a:t>
            </a:r>
            <a:r>
              <a:rPr lang="en-US" sz="2400" u="sng" dirty="0">
                <a:solidFill>
                  <a:srgbClr val="1A1A1A"/>
                </a:solidFill>
              </a:rPr>
              <a:t>overwrites a value</a:t>
            </a:r>
            <a:r>
              <a:rPr lang="en-US" sz="2400" dirty="0">
                <a:solidFill>
                  <a:srgbClr val="1A1A1A"/>
                </a:solidFill>
              </a:rPr>
              <a:t> that has previously been </a:t>
            </a:r>
            <a:r>
              <a:rPr lang="en-US" sz="2400" u="sng" dirty="0">
                <a:solidFill>
                  <a:srgbClr val="1A1A1A"/>
                </a:solidFill>
              </a:rPr>
              <a:t>written by another still in-flight transaction</a:t>
            </a:r>
            <a:endParaRPr lang="en-US" sz="2400" u="sng" dirty="0">
              <a:solidFill>
                <a:srgbClr val="1A1A1A"/>
              </a:solidFill>
            </a:endParaRP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Consistency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BEGIN, COMMIT, ROLLBACK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Transactions in PostgreSQL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0" y="2525807"/>
            <a:ext cx="10515600" cy="479810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A2424F"/>
                </a:solidFill>
              </a:rPr>
              <a:t>transaction</a:t>
            </a:r>
            <a:r>
              <a:rPr lang="en-US" dirty="0"/>
              <a:t> is </a:t>
            </a:r>
            <a:r>
              <a:rPr lang="en-US" u="sng" dirty="0"/>
              <a:t>a unit of program execution</a:t>
            </a:r>
            <a:r>
              <a:rPr lang="en-US" dirty="0"/>
              <a:t> that accesses and possibly updates various data items</a:t>
            </a:r>
            <a:endParaRPr lang="en-US" dirty="0"/>
          </a:p>
          <a:p>
            <a:pPr lvl="1"/>
            <a:r>
              <a:rPr lang="en-US" dirty="0"/>
              <a:t>A classical example in database: money transfer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Two main issues to deal with:</a:t>
            </a:r>
            <a:endParaRPr lang="en-US" dirty="0"/>
          </a:p>
          <a:p>
            <a:pPr lvl="2"/>
            <a:r>
              <a:rPr lang="en-US" b="1" dirty="0">
                <a:solidFill>
                  <a:srgbClr val="A2424F"/>
                </a:solidFill>
              </a:rPr>
              <a:t>Failures </a:t>
            </a:r>
            <a:r>
              <a:rPr lang="en-US" dirty="0"/>
              <a:t>of various kinds, such as hardware failures and system crashes</a:t>
            </a:r>
            <a:endParaRPr lang="en-US" dirty="0"/>
          </a:p>
          <a:p>
            <a:pPr lvl="2"/>
            <a:r>
              <a:rPr lang="en-US" b="1" dirty="0">
                <a:solidFill>
                  <a:srgbClr val="A2424F"/>
                </a:solidFill>
              </a:rPr>
              <a:t>Concurrent execution</a:t>
            </a:r>
            <a:r>
              <a:rPr lang="en-US" dirty="0"/>
              <a:t> of multiple transactions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in Computer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24250" y="3657600"/>
            <a:ext cx="75819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rgbClr val="A2424F"/>
                </a:solidFill>
                <a:latin typeface="Lato" panose="020F0502020204030203" pitchFamily="34" charset="77"/>
              </a:rPr>
              <a:t>E.g., transaction to transfer CNY ¥50 from account A to account B:</a:t>
            </a:r>
            <a:endParaRPr lang="en-US" altLang="en-US" sz="2000" dirty="0">
              <a:solidFill>
                <a:srgbClr val="A2424F"/>
              </a:solidFill>
              <a:latin typeface="Lato" panose="020F0502020204030203" pitchFamily="34" charset="77"/>
            </a:endParaRPr>
          </a:p>
          <a:p>
            <a:pPr lvl="1">
              <a:buFont typeface="Monotype Sorts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1.	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Monotype Sorts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2.	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A –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Monotype Sorts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3.	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Monotype Sorts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4.	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Monotype Sorts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5.	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B +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Monotype Sorts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6.	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endParaRPr lang="en-US" alt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19800" y="1981200"/>
            <a:ext cx="8297545" cy="565594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to perform such Transactions?</a:t>
            </a:r>
            <a:endParaRPr lang="en-US" altLang="zh-CN"/>
          </a:p>
        </p:txBody>
      </p:sp>
      <p:sp>
        <p:nvSpPr>
          <p:cNvPr id="6" name="Content Placeholder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1981200"/>
            <a:ext cx="4139565" cy="533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30622" tIns="65311" rIns="130622" bIns="65311" numCol="1" anchor="t" anchorCtr="0" compatLnSpc="1"/>
          <a:lstStyle>
            <a:lvl1pPr marL="335280" indent="-335280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A2424F"/>
              </a:buClr>
              <a:buSzPct val="80000"/>
              <a:buChar char="•"/>
              <a:defRPr sz="3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7705" indent="-35242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chemeClr val="bg1">
                  <a:lumMod val="65000"/>
                </a:schemeClr>
              </a:buClr>
              <a:buSzPct val="90000"/>
              <a:buFont typeface="Times" panose="02020603050405020304" pitchFamily="18" charset="0"/>
              <a:buChar char="•"/>
              <a:defRPr sz="26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63195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F3A999"/>
              </a:buClr>
              <a:buSzPct val="90000"/>
              <a:buChar char="•"/>
              <a:defRPr sz="24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28473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–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93878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»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59219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6pPr>
            <a:lvl7pPr marL="424497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7pPr>
            <a:lvl8pPr marL="489839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8pPr>
            <a:lvl9pPr marL="555117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9pPr>
          </a:lstStyle>
          <a:p>
            <a:pPr marL="1306195" lvl="2" indent="0">
              <a:buNone/>
            </a:pP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57200" y="2362200"/>
            <a:ext cx="529082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The </a:t>
            </a:r>
            <a:r>
              <a:rPr lang="zh-CN" altLang="en-US" sz="2800" b="1">
                <a:solidFill>
                  <a:srgbClr val="A2424F"/>
                </a:solidFill>
              </a:rPr>
              <a:t>BEGIN </a:t>
            </a:r>
            <a:r>
              <a:rPr lang="zh-CN" altLang="en-US" sz="2800"/>
              <a:t>statement starts the transaction.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The </a:t>
            </a:r>
            <a:r>
              <a:rPr lang="zh-CN" altLang="en-US" sz="2800" b="1">
                <a:solidFill>
                  <a:srgbClr val="A2424F"/>
                </a:solidFill>
              </a:rPr>
              <a:t>UPDATE </a:t>
            </a:r>
            <a:r>
              <a:rPr lang="zh-CN" altLang="en-US" sz="2800"/>
              <a:t>statements implicitly include the reading and writing of the account balances.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The </a:t>
            </a:r>
            <a:r>
              <a:rPr lang="zh-CN" altLang="en-US" sz="2800" b="1">
                <a:solidFill>
                  <a:srgbClr val="A2424F"/>
                </a:solidFill>
              </a:rPr>
              <a:t>COMMIT </a:t>
            </a:r>
            <a:r>
              <a:rPr lang="zh-CN" altLang="en-US" sz="2800"/>
              <a:t>statement finalizes the transaction, making all changes permanent.</a:t>
            </a:r>
            <a:endParaRPr lang="zh-CN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 </a:t>
            </a:r>
            <a:r>
              <a:rPr lang="en-US" dirty="0">
                <a:solidFill>
                  <a:srgbClr val="A2424F"/>
                </a:solidFill>
              </a:rPr>
              <a:t>transaction</a:t>
            </a:r>
            <a:r>
              <a:rPr lang="en-US" dirty="0"/>
              <a:t> is a unit of program execution that accesses and possibly updates various data items</a:t>
            </a:r>
            <a:endParaRPr lang="en-US" dirty="0"/>
          </a:p>
          <a:p>
            <a:pPr lvl="1"/>
            <a:r>
              <a:rPr lang="en-US" dirty="0"/>
              <a:t>To preserve the integrity of data the database system must ensure: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How it works? -- ACID Properties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52400" y="3657601"/>
            <a:ext cx="7010400" cy="111610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sz="3200" b="1" dirty="0">
                <a:solidFill>
                  <a:srgbClr val="A2424F"/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A</a:t>
            </a:r>
            <a:r>
              <a:rPr lang="en-US" sz="2400" b="1" dirty="0">
                <a:solidFill>
                  <a:srgbClr val="A2424F"/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tomicity:</a:t>
            </a:r>
            <a:r>
              <a:rPr lang="en-US" sz="2400" dirty="0">
                <a:latin typeface="Lato" panose="020F0502020204030203" pitchFamily="34" charset="77"/>
                <a:cs typeface="MS PGothic" panose="020B0600070205080204" pitchFamily="34" charset="-128"/>
              </a:rPr>
              <a:t> Either </a:t>
            </a:r>
            <a:r>
              <a:rPr lang="en-US" sz="2400" u="sng" dirty="0">
                <a:latin typeface="Lato" panose="020F0502020204030203" pitchFamily="34" charset="77"/>
                <a:cs typeface="MS PGothic" panose="020B0600070205080204" pitchFamily="34" charset="-128"/>
              </a:rPr>
              <a:t>all operations</a:t>
            </a:r>
            <a:r>
              <a:rPr lang="en-US" sz="2400" dirty="0">
                <a:latin typeface="Lato" panose="020F0502020204030203" pitchFamily="34" charset="77"/>
                <a:cs typeface="MS PGothic" panose="020B0600070205080204" pitchFamily="34" charset="-128"/>
              </a:rPr>
              <a:t> of the transaction are properly reflected in the database, or </a:t>
            </a:r>
            <a:r>
              <a:rPr lang="en-US" sz="2400" u="sng" dirty="0">
                <a:latin typeface="Lato" panose="020F0502020204030203" pitchFamily="34" charset="77"/>
                <a:cs typeface="MS PGothic" panose="020B0600070205080204" pitchFamily="34" charset="-128"/>
              </a:rPr>
              <a:t>none are</a:t>
            </a:r>
            <a:r>
              <a:rPr lang="en-US" sz="2400" dirty="0">
                <a:latin typeface="Lato" panose="020F0502020204030203" pitchFamily="34" charset="77"/>
                <a:cs typeface="MS PGothic" panose="020B0600070205080204" pitchFamily="34" charset="-128"/>
              </a:rPr>
              <a:t>.</a:t>
            </a:r>
            <a:endParaRPr lang="en-US" sz="2400" dirty="0">
              <a:latin typeface="Lato" panose="020F0502020204030203" pitchFamily="34" charset="77"/>
              <a:cs typeface="MS PGothic" panose="020B0600070205080204" pitchFamily="34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77"/>
              <a:cs typeface="MS PGothic" panose="020B0600070205080204" pitchFamily="34" charset="-128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7239000" y="3657600"/>
            <a:ext cx="7239000" cy="111610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sz="3200" b="1" dirty="0">
                <a:solidFill>
                  <a:srgbClr val="A2424F"/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C</a:t>
            </a:r>
            <a:r>
              <a:rPr lang="en-US" sz="2400" b="1" dirty="0">
                <a:solidFill>
                  <a:srgbClr val="A2424F"/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onsistency:</a:t>
            </a:r>
            <a:r>
              <a:rPr lang="en-US" sz="2400" dirty="0">
                <a:latin typeface="Lato" panose="020F0502020204030203" pitchFamily="34" charset="77"/>
                <a:cs typeface="MS PGothic" panose="020B0600070205080204" pitchFamily="34" charset="-128"/>
              </a:rPr>
              <a:t> Execution of a transaction in isolation preserves the </a:t>
            </a:r>
            <a:r>
              <a:rPr lang="en-US" sz="2400" u="sng" dirty="0">
                <a:latin typeface="Lato" panose="020F0502020204030203" pitchFamily="34" charset="77"/>
                <a:cs typeface="MS PGothic" panose="020B0600070205080204" pitchFamily="34" charset="-128"/>
              </a:rPr>
              <a:t>consistency of the database</a:t>
            </a:r>
            <a:r>
              <a:rPr lang="en-US" sz="2400" dirty="0">
                <a:latin typeface="Lato" panose="020F0502020204030203" pitchFamily="34" charset="77"/>
                <a:cs typeface="MS PGothic" panose="020B0600070205080204" pitchFamily="34" charset="-128"/>
              </a:rPr>
              <a:t>.</a:t>
            </a:r>
            <a:endParaRPr lang="en-US" sz="2400" dirty="0">
              <a:latin typeface="Lato" panose="020F0502020204030203" pitchFamily="34" charset="77"/>
              <a:cs typeface="MS PGothic" panose="020B0600070205080204" pitchFamily="34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77"/>
              <a:cs typeface="MS PGothic" panose="020B0600070205080204" pitchFamily="34" charset="-128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9829800" y="4876800"/>
            <a:ext cx="4648200" cy="3037915"/>
          </a:xfrm>
          <a:prstGeom prst="roundRect">
            <a:avLst>
              <a:gd name="adj" fmla="val 937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sz="3200" b="1" dirty="0">
                <a:solidFill>
                  <a:srgbClr val="A2424F"/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D</a:t>
            </a:r>
            <a:r>
              <a:rPr lang="en-US" sz="2400" b="1" dirty="0">
                <a:solidFill>
                  <a:srgbClr val="A2424F"/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urability:</a:t>
            </a:r>
            <a:r>
              <a:rPr lang="en-US" sz="2400" dirty="0">
                <a:latin typeface="Lato" panose="020F0502020204030203" pitchFamily="34" charset="77"/>
                <a:cs typeface="MS PGothic" panose="020B0600070205080204" pitchFamily="34" charset="-128"/>
              </a:rPr>
              <a:t> After a transaction completes successfully, the </a:t>
            </a:r>
            <a:r>
              <a:rPr lang="en-US" sz="2400" u="sng" dirty="0">
                <a:latin typeface="Lato" panose="020F0502020204030203" pitchFamily="34" charset="77"/>
                <a:cs typeface="MS PGothic" panose="020B0600070205080204" pitchFamily="34" charset="-128"/>
              </a:rPr>
              <a:t>changes</a:t>
            </a:r>
            <a:r>
              <a:rPr lang="en-US" sz="2400" dirty="0">
                <a:latin typeface="Lato" panose="020F0502020204030203" pitchFamily="34" charset="77"/>
                <a:cs typeface="MS PGothic" panose="020B0600070205080204" pitchFamily="34" charset="-128"/>
              </a:rPr>
              <a:t> it has made to the database </a:t>
            </a:r>
            <a:r>
              <a:rPr lang="en-US" sz="2400" u="sng" dirty="0">
                <a:latin typeface="Lato" panose="020F0502020204030203" pitchFamily="34" charset="77"/>
                <a:cs typeface="MS PGothic" panose="020B0600070205080204" pitchFamily="34" charset="-128"/>
              </a:rPr>
              <a:t>persist</a:t>
            </a:r>
            <a:r>
              <a:rPr lang="en-US" sz="2400" dirty="0">
                <a:latin typeface="Lato" panose="020F0502020204030203" pitchFamily="34" charset="77"/>
                <a:cs typeface="MS PGothic" panose="020B0600070205080204" pitchFamily="34" charset="-128"/>
              </a:rPr>
              <a:t>, even if there are system failures.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77"/>
              <a:cs typeface="MS PGothic" panose="020B0600070205080204" pitchFamily="34" charset="-128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52399" y="4876800"/>
            <a:ext cx="9525001" cy="3037915"/>
          </a:xfrm>
          <a:prstGeom prst="roundRect">
            <a:avLst>
              <a:gd name="adj" fmla="val 9372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sz="3200" b="1" dirty="0">
                <a:solidFill>
                  <a:srgbClr val="A2424F"/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I</a:t>
            </a:r>
            <a:r>
              <a:rPr lang="en-US" sz="2400" b="1" dirty="0">
                <a:solidFill>
                  <a:srgbClr val="A2424F"/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solation:</a:t>
            </a:r>
            <a:r>
              <a:rPr lang="en-US" sz="2400" dirty="0">
                <a:latin typeface="Lato" panose="020F0502020204030203" pitchFamily="34" charset="77"/>
                <a:cs typeface="MS PGothic" panose="020B0600070205080204" pitchFamily="34" charset="-128"/>
              </a:rPr>
              <a:t> Although multiple transactions may execute concurrently, each transaction must be </a:t>
            </a:r>
            <a:r>
              <a:rPr lang="en-US" sz="2400" u="sng" dirty="0">
                <a:latin typeface="Lato" panose="020F0502020204030203" pitchFamily="34" charset="77"/>
                <a:cs typeface="MS PGothic" panose="020B0600070205080204" pitchFamily="34" charset="-128"/>
              </a:rPr>
              <a:t>unaware of other concurrently executing transactions</a:t>
            </a:r>
            <a:r>
              <a:rPr lang="en-US" sz="2400" dirty="0">
                <a:latin typeface="Lato" panose="020F0502020204030203" pitchFamily="34" charset="77"/>
                <a:cs typeface="MS PGothic" panose="020B0600070205080204" pitchFamily="34" charset="-128"/>
              </a:rPr>
              <a:t>.  Intermediate transaction results must be hidden from other concurrently executed transactions.</a:t>
            </a:r>
            <a:endParaRPr lang="en-US" sz="2400" dirty="0">
              <a:latin typeface="Lato" panose="020F0502020204030203" pitchFamily="34" charset="77"/>
              <a:cs typeface="MS PGothic" panose="020B060007020508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1086B9"/>
                </a:solidFill>
                <a:latin typeface="Lato" panose="020F0502020204030203" pitchFamily="34" charset="77"/>
              </a:rPr>
              <a:t>That is, for every pair of transactions </a:t>
            </a:r>
            <a:r>
              <a:rPr lang="en-US" altLang="en-US" sz="2400" i="1" dirty="0" err="1">
                <a:solidFill>
                  <a:srgbClr val="1086B9"/>
                </a:solidFill>
                <a:latin typeface="Lato" panose="020F0502020204030203" pitchFamily="34" charset="77"/>
              </a:rPr>
              <a:t>T</a:t>
            </a:r>
            <a:r>
              <a:rPr lang="en-US" altLang="en-US" sz="2400" i="1" baseline="-25000" dirty="0" err="1">
                <a:solidFill>
                  <a:srgbClr val="1086B9"/>
                </a:solidFill>
                <a:latin typeface="Lato" panose="020F0502020204030203" pitchFamily="34" charset="77"/>
              </a:rPr>
              <a:t>i</a:t>
            </a:r>
            <a:r>
              <a:rPr lang="en-US" altLang="en-US" sz="2400" i="1" dirty="0">
                <a:solidFill>
                  <a:srgbClr val="1086B9"/>
                </a:solidFill>
                <a:latin typeface="Lato" panose="020F0502020204030203" pitchFamily="34" charset="77"/>
              </a:rPr>
              <a:t> </a:t>
            </a:r>
            <a:r>
              <a:rPr lang="en-US" altLang="en-US" sz="2400" dirty="0">
                <a:solidFill>
                  <a:srgbClr val="1086B9"/>
                </a:solidFill>
                <a:latin typeface="Lato" panose="020F0502020204030203" pitchFamily="34" charset="77"/>
              </a:rPr>
              <a:t>and </a:t>
            </a:r>
            <a:r>
              <a:rPr lang="en-US" altLang="en-US" sz="2400" i="1" dirty="0" err="1">
                <a:solidFill>
                  <a:srgbClr val="1086B9"/>
                </a:solidFill>
                <a:latin typeface="Lato" panose="020F0502020204030203" pitchFamily="34" charset="77"/>
              </a:rPr>
              <a:t>T</a:t>
            </a:r>
            <a:r>
              <a:rPr lang="en-US" altLang="en-US" sz="2400" i="1" baseline="-25000" dirty="0" err="1">
                <a:solidFill>
                  <a:srgbClr val="1086B9"/>
                </a:solidFill>
                <a:latin typeface="Lato" panose="020F0502020204030203" pitchFamily="34" charset="77"/>
              </a:rPr>
              <a:t>j</a:t>
            </a:r>
            <a:r>
              <a:rPr lang="en-US" altLang="en-US" sz="2400" i="1" dirty="0">
                <a:solidFill>
                  <a:srgbClr val="1086B9"/>
                </a:solidFill>
                <a:latin typeface="Lato" panose="020F0502020204030203" pitchFamily="34" charset="77"/>
              </a:rPr>
              <a:t>, </a:t>
            </a:r>
            <a:r>
              <a:rPr lang="en-US" altLang="en-US" sz="2400" dirty="0">
                <a:solidFill>
                  <a:srgbClr val="1086B9"/>
                </a:solidFill>
                <a:latin typeface="Lato" panose="020F0502020204030203" pitchFamily="34" charset="77"/>
              </a:rPr>
              <a:t>it appears to </a:t>
            </a:r>
            <a:r>
              <a:rPr lang="en-US" altLang="en-US" sz="2400" i="1" dirty="0" err="1">
                <a:solidFill>
                  <a:srgbClr val="1086B9"/>
                </a:solidFill>
                <a:latin typeface="Lato" panose="020F0502020204030203" pitchFamily="34" charset="77"/>
              </a:rPr>
              <a:t>T</a:t>
            </a:r>
            <a:r>
              <a:rPr lang="en-US" altLang="en-US" sz="2400" i="1" baseline="-25000" dirty="0" err="1">
                <a:solidFill>
                  <a:srgbClr val="1086B9"/>
                </a:solidFill>
                <a:latin typeface="Lato" panose="020F0502020204030203" pitchFamily="34" charset="77"/>
              </a:rPr>
              <a:t>i</a:t>
            </a:r>
            <a:r>
              <a:rPr lang="en-US" altLang="en-US" sz="2400" i="1" dirty="0">
                <a:solidFill>
                  <a:srgbClr val="1086B9"/>
                </a:solidFill>
                <a:latin typeface="Lato" panose="020F0502020204030203" pitchFamily="34" charset="77"/>
              </a:rPr>
              <a:t> </a:t>
            </a:r>
            <a:r>
              <a:rPr lang="en-US" altLang="en-US" sz="2400" dirty="0">
                <a:solidFill>
                  <a:srgbClr val="1086B9"/>
                </a:solidFill>
                <a:latin typeface="Lato" panose="020F0502020204030203" pitchFamily="34" charset="77"/>
              </a:rPr>
              <a:t>that either </a:t>
            </a:r>
            <a:r>
              <a:rPr lang="en-US" altLang="en-US" sz="2400" i="1" dirty="0" err="1">
                <a:solidFill>
                  <a:srgbClr val="1086B9"/>
                </a:solidFill>
                <a:latin typeface="Lato" panose="020F0502020204030203" pitchFamily="34" charset="77"/>
              </a:rPr>
              <a:t>T</a:t>
            </a:r>
            <a:r>
              <a:rPr lang="en-US" altLang="en-US" sz="2400" i="1" baseline="-25000" dirty="0" err="1">
                <a:solidFill>
                  <a:srgbClr val="1086B9"/>
                </a:solidFill>
                <a:latin typeface="Lato" panose="020F0502020204030203" pitchFamily="34" charset="77"/>
              </a:rPr>
              <a:t>j</a:t>
            </a:r>
            <a:r>
              <a:rPr lang="en-US" altLang="en-US" sz="2400" i="1" dirty="0">
                <a:solidFill>
                  <a:srgbClr val="1086B9"/>
                </a:solidFill>
                <a:latin typeface="Lato" panose="020F0502020204030203" pitchFamily="34" charset="77"/>
              </a:rPr>
              <a:t>, </a:t>
            </a:r>
            <a:r>
              <a:rPr lang="en-US" altLang="en-US" sz="2400" dirty="0">
                <a:solidFill>
                  <a:srgbClr val="1086B9"/>
                </a:solidFill>
                <a:latin typeface="Lato" panose="020F0502020204030203" pitchFamily="34" charset="77"/>
              </a:rPr>
              <a:t>finished execution before </a:t>
            </a:r>
            <a:r>
              <a:rPr lang="en-US" altLang="en-US" sz="2400" i="1" dirty="0" err="1">
                <a:solidFill>
                  <a:srgbClr val="1086B9"/>
                </a:solidFill>
                <a:latin typeface="Lato" panose="020F0502020204030203" pitchFamily="34" charset="77"/>
              </a:rPr>
              <a:t>T</a:t>
            </a:r>
            <a:r>
              <a:rPr lang="en-US" altLang="en-US" sz="2400" i="1" baseline="-25000" dirty="0" err="1">
                <a:solidFill>
                  <a:srgbClr val="1086B9"/>
                </a:solidFill>
                <a:latin typeface="Lato" panose="020F0502020204030203" pitchFamily="34" charset="77"/>
              </a:rPr>
              <a:t>i</a:t>
            </a:r>
            <a:r>
              <a:rPr lang="en-US" altLang="en-US" sz="2400" dirty="0">
                <a:solidFill>
                  <a:srgbClr val="1086B9"/>
                </a:solidFill>
                <a:latin typeface="Lato" panose="020F0502020204030203" pitchFamily="34" charset="77"/>
              </a:rPr>
              <a:t> started, or </a:t>
            </a:r>
            <a:r>
              <a:rPr lang="en-US" altLang="en-US" sz="2400" i="1" dirty="0" err="1">
                <a:solidFill>
                  <a:srgbClr val="1086B9"/>
                </a:solidFill>
                <a:latin typeface="Lato" panose="020F0502020204030203" pitchFamily="34" charset="77"/>
              </a:rPr>
              <a:t>T</a:t>
            </a:r>
            <a:r>
              <a:rPr lang="en-US" altLang="en-US" sz="2400" i="1" baseline="-25000" dirty="0" err="1">
                <a:solidFill>
                  <a:srgbClr val="1086B9"/>
                </a:solidFill>
                <a:latin typeface="Lato" panose="020F0502020204030203" pitchFamily="34" charset="77"/>
              </a:rPr>
              <a:t>j</a:t>
            </a:r>
            <a:r>
              <a:rPr lang="en-US" altLang="en-US" sz="2400" dirty="0">
                <a:solidFill>
                  <a:srgbClr val="1086B9"/>
                </a:solidFill>
                <a:latin typeface="Lato" panose="020F0502020204030203" pitchFamily="34" charset="77"/>
              </a:rPr>
              <a:t> started execution after </a:t>
            </a:r>
            <a:r>
              <a:rPr lang="en-US" altLang="en-US" sz="2400" i="1" dirty="0" err="1">
                <a:solidFill>
                  <a:srgbClr val="1086B9"/>
                </a:solidFill>
                <a:latin typeface="Lato" panose="020F0502020204030203" pitchFamily="34" charset="77"/>
              </a:rPr>
              <a:t>T</a:t>
            </a:r>
            <a:r>
              <a:rPr lang="en-US" altLang="en-US" sz="2400" i="1" baseline="-25000" dirty="0" err="1">
                <a:solidFill>
                  <a:srgbClr val="1086B9"/>
                </a:solidFill>
                <a:latin typeface="Lato" panose="020F0502020204030203" pitchFamily="34" charset="77"/>
              </a:rPr>
              <a:t>i</a:t>
            </a:r>
            <a:r>
              <a:rPr lang="en-US" altLang="en-US" sz="2400" dirty="0">
                <a:solidFill>
                  <a:srgbClr val="1086B9"/>
                </a:solidFill>
                <a:latin typeface="Lato" panose="020F0502020204030203" pitchFamily="34" charset="77"/>
              </a:rPr>
              <a:t> finished.</a:t>
            </a:r>
            <a:endParaRPr lang="en-US" altLang="en-US" sz="2400" dirty="0">
              <a:solidFill>
                <a:srgbClr val="1086B9"/>
              </a:solidFill>
              <a:latin typeface="Lato" panose="020F05020202040302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Lato" panose="020F0502020204030203" pitchFamily="34" charset="77"/>
              <a:cs typeface="MS PGothic" panose="020B0600070205080204" pitchFamily="34" charset="-128"/>
            </a:endParaRPr>
          </a:p>
          <a:p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77"/>
              <a:cs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rgbClr val="A2424F"/>
                </a:solidFill>
              </a:rPr>
              <a:t>A</a:t>
            </a:r>
            <a:r>
              <a:rPr lang="en-US" dirty="0"/>
              <a:t>tomicity Requirement</a:t>
            </a:r>
            <a:endParaRPr lang="en-US" dirty="0"/>
          </a:p>
          <a:p>
            <a:pPr lvl="1"/>
            <a:r>
              <a:rPr lang="en-US" dirty="0"/>
              <a:t>If the </a:t>
            </a:r>
            <a:r>
              <a:rPr lang="en-US" dirty="0">
                <a:solidFill>
                  <a:srgbClr val="A2424F"/>
                </a:solidFill>
              </a:rPr>
              <a:t>transaction</a:t>
            </a:r>
            <a:r>
              <a:rPr lang="en-US" dirty="0"/>
              <a:t> </a:t>
            </a: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fails</a:t>
            </a:r>
            <a:r>
              <a:rPr lang="en-US" dirty="0"/>
              <a:t> after step 3 and before step 6, </a:t>
            </a:r>
            <a:r>
              <a:rPr lang="en-US" dirty="0">
                <a:solidFill>
                  <a:srgbClr val="A2424F"/>
                </a:solidFill>
              </a:rPr>
              <a:t>money will be “lost”</a:t>
            </a:r>
            <a:r>
              <a:rPr lang="en-US" dirty="0"/>
              <a:t> leading to an </a:t>
            </a:r>
            <a:r>
              <a:rPr lang="en-US" dirty="0">
                <a:solidFill>
                  <a:srgbClr val="A2424F"/>
                </a:solidFill>
              </a:rPr>
              <a:t>inconsistent database state</a:t>
            </a:r>
            <a:endParaRPr lang="en-US" dirty="0">
              <a:solidFill>
                <a:srgbClr val="A2424F"/>
              </a:solidFill>
            </a:endParaRPr>
          </a:p>
          <a:p>
            <a:pPr lvl="2"/>
            <a:r>
              <a:rPr lang="en-US" dirty="0"/>
              <a:t>Failure could be due to software or hardware</a:t>
            </a:r>
            <a:endParaRPr lang="en-US" dirty="0"/>
          </a:p>
          <a:p>
            <a:pPr lvl="1"/>
            <a:r>
              <a:rPr lang="en-US" dirty="0"/>
              <a:t>The system should ensure that </a:t>
            </a:r>
            <a:r>
              <a:rPr lang="en-US" u="sng" dirty="0"/>
              <a:t>updates of a partially executed transaction are not reflected in the database</a:t>
            </a:r>
            <a:endParaRPr lang="en-US" u="sng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in Transactions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24250" y="5125015"/>
            <a:ext cx="75819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rgbClr val="A2424F"/>
                </a:solidFill>
                <a:latin typeface="Lato" panose="020F0502020204030203" pitchFamily="34" charset="77"/>
              </a:rPr>
              <a:t>e.g., transaction to transfer CNY ¥50 from account A to account B:</a:t>
            </a:r>
            <a:endParaRPr lang="en-US" altLang="en-US" sz="2000" dirty="0">
              <a:solidFill>
                <a:srgbClr val="A2424F"/>
              </a:solidFill>
              <a:latin typeface="Lato" panose="020F0502020204030203" pitchFamily="34" charset="77"/>
            </a:endParaRPr>
          </a:p>
          <a:p>
            <a:pPr lvl="1">
              <a:buFont typeface="Monotype Sorts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1.	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Monotype Sorts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2.	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A –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Monotype Sorts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3.	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Monotype Sorts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4.	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Monotype Sorts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5.	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B +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Monotype Sorts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6.	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endParaRPr lang="en-US" alt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rgbClr val="A2424F"/>
                </a:solidFill>
              </a:rPr>
              <a:t>C</a:t>
            </a:r>
            <a:r>
              <a:rPr lang="en-US" dirty="0"/>
              <a:t>onsistency Requirement</a:t>
            </a:r>
            <a:endParaRPr lang="en-US" dirty="0"/>
          </a:p>
          <a:p>
            <a:pPr lvl="1"/>
            <a:r>
              <a:rPr lang="en-US" dirty="0"/>
              <a:t>Explicitly specified integrity constraints such as primary keys and foreign keys</a:t>
            </a:r>
            <a:endParaRPr lang="en-US" dirty="0"/>
          </a:p>
          <a:p>
            <a:pPr lvl="1"/>
            <a:r>
              <a:rPr lang="en-US" dirty="0"/>
              <a:t>Implicit integrity constraints</a:t>
            </a:r>
            <a:endParaRPr lang="en-US" dirty="0"/>
          </a:p>
          <a:p>
            <a:pPr lvl="2"/>
            <a:r>
              <a:rPr lang="en-US" dirty="0"/>
              <a:t>e.g., sum of balances of all accounts</a:t>
            </a:r>
            <a:endParaRPr lang="en-US" dirty="0"/>
          </a:p>
          <a:p>
            <a:pPr lvl="3"/>
            <a:r>
              <a:rPr lang="en-US" dirty="0"/>
              <a:t>In the example: The sum of A and B is unchanged by the execution of the transaction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in Transactions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6137" y="4648200"/>
            <a:ext cx="76039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rgbClr val="A2424F"/>
                </a:solidFill>
                <a:latin typeface="Lato" panose="020F0502020204030203" pitchFamily="34" charset="77"/>
              </a:rPr>
              <a:t>E.g., transaction to transfer CNY ¥50 from account A to account B:</a:t>
            </a:r>
            <a:endParaRPr lang="en-US" altLang="en-US" sz="2000" dirty="0">
              <a:solidFill>
                <a:srgbClr val="A2424F"/>
              </a:solidFill>
              <a:latin typeface="Lato" panose="020F0502020204030203" pitchFamily="34" charset="77"/>
            </a:endParaRPr>
          </a:p>
          <a:p>
            <a:pPr lvl="1">
              <a:buFont typeface="Monotype Sorts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1.	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Monotype Sorts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2.	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A –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Monotype Sorts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3.	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Monotype Sorts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4.	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Monotype Sorts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5.	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B +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Monotype Sorts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6.	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endParaRPr lang="en-US" alt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7400" y="4648200"/>
            <a:ext cx="2060925" cy="2895600"/>
          </a:xfrm>
          <a:prstGeom prst="rect">
            <a:avLst/>
          </a:prstGeom>
        </p:spPr>
      </p:pic>
      <p:sp>
        <p:nvSpPr>
          <p:cNvPr id="7" name="&quot;No&quot; Symbol 6"/>
          <p:cNvSpPr/>
          <p:nvPr/>
        </p:nvSpPr>
        <p:spPr bwMode="auto">
          <a:xfrm>
            <a:off x="11371250" y="6858000"/>
            <a:ext cx="914400" cy="914400"/>
          </a:xfrm>
          <a:prstGeom prst="noSmoking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commondata" val="eyJoZGlkIjoiNTljMjcxNDE3ODlmNjcwNTZiNTE5MGYxMDFlOTYyMzkifQ=="/>
</p:tagLst>
</file>

<file path=ppt/theme/theme1.xml><?xml version="1.0" encoding="utf-8"?>
<a:theme xmlns:a="http://schemas.openxmlformats.org/drawingml/2006/main" name="Blank Presentation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  <a:cs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  <a:cs typeface="MS PGothic" panose="020B0600070205080204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14050</Words>
  <Application>WPS 演示</Application>
  <PresentationFormat>Custom</PresentationFormat>
  <Paragraphs>423</Paragraphs>
  <Slides>36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9" baseType="lpstr">
      <vt:lpstr>Arial</vt:lpstr>
      <vt:lpstr>宋体</vt:lpstr>
      <vt:lpstr>Wingdings</vt:lpstr>
      <vt:lpstr>MS PGothic</vt:lpstr>
      <vt:lpstr>Tahoma</vt:lpstr>
      <vt:lpstr>Times</vt:lpstr>
      <vt:lpstr>Times New Roman</vt:lpstr>
      <vt:lpstr>Lato Black</vt:lpstr>
      <vt:lpstr>Segoe Print</vt:lpstr>
      <vt:lpstr>Montserrat</vt:lpstr>
      <vt:lpstr>Sitka Text</vt:lpstr>
      <vt:lpstr>Lato</vt:lpstr>
      <vt:lpstr>Calibri</vt:lpstr>
      <vt:lpstr>Lato</vt:lpstr>
      <vt:lpstr>Lato</vt:lpstr>
      <vt:lpstr>Monotype Sorts</vt:lpstr>
      <vt:lpstr>Consolas</vt:lpstr>
      <vt:lpstr>Wingdings</vt:lpstr>
      <vt:lpstr>微软雅黑</vt:lpstr>
      <vt:lpstr>Arial Unicode MS</vt:lpstr>
      <vt:lpstr>等线</vt:lpstr>
      <vt:lpstr>Helvetica</vt:lpstr>
      <vt:lpstr>Blank Presentation</vt:lpstr>
      <vt:lpstr> Principles of Database Systems (CS307) Lecture 13: Transaction</vt:lpstr>
      <vt:lpstr>Transaction in Real Life</vt:lpstr>
      <vt:lpstr>Transaction in Computer</vt:lpstr>
      <vt:lpstr>An Example of Transactions in PostgreSQL</vt:lpstr>
      <vt:lpstr>Transaction in Computer</vt:lpstr>
      <vt:lpstr>How to perform such Transactions?</vt:lpstr>
      <vt:lpstr>How it works? -- ACID Properties</vt:lpstr>
      <vt:lpstr>Requirements in Transactions</vt:lpstr>
      <vt:lpstr>Requirements in Transactions</vt:lpstr>
      <vt:lpstr>Requirements in Transactions</vt:lpstr>
      <vt:lpstr>Requirements in Transactions</vt:lpstr>
      <vt:lpstr>Requirements in Transactions -- ACID</vt:lpstr>
      <vt:lpstr>Why ACID properties work?</vt:lpstr>
      <vt:lpstr>Transaction State</vt:lpstr>
      <vt:lpstr>Concurrent Executions</vt:lpstr>
      <vt:lpstr>Schedules</vt:lpstr>
      <vt:lpstr>Schedule 1</vt:lpstr>
      <vt:lpstr>Schedule 2</vt:lpstr>
      <vt:lpstr>Schedule 3</vt:lpstr>
      <vt:lpstr>Schedule 4</vt:lpstr>
      <vt:lpstr>Serializability</vt:lpstr>
      <vt:lpstr>Simplified View of Transactions</vt:lpstr>
      <vt:lpstr>Conflicting Instructions </vt:lpstr>
      <vt:lpstr>Conflict Serializability</vt:lpstr>
      <vt:lpstr>Conflict Serializability</vt:lpstr>
      <vt:lpstr>Conflict Serializability</vt:lpstr>
      <vt:lpstr>* View Serializability</vt:lpstr>
      <vt:lpstr>* View Serializability</vt:lpstr>
      <vt:lpstr>Testing for Serializability</vt:lpstr>
      <vt:lpstr>Testing for Serializability</vt:lpstr>
      <vt:lpstr>Testing for Serializability</vt:lpstr>
      <vt:lpstr>Testing for Serializability</vt:lpstr>
      <vt:lpstr>Recoverable Schedules</vt:lpstr>
      <vt:lpstr>Weak Levels of Consistency</vt:lpstr>
      <vt:lpstr>Levels of Consistency (in SQL-92)</vt:lpstr>
      <vt:lpstr>Levels of Consistency</vt:lpstr>
    </vt:vector>
  </TitlesOfParts>
  <Company>Melissa Kingman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Kingman</dc:creator>
  <cp:lastModifiedBy>Kurumi狂三</cp:lastModifiedBy>
  <cp:revision>3626</cp:revision>
  <dcterms:created xsi:type="dcterms:W3CDTF">2008-06-27T17:43:00Z</dcterms:created>
  <dcterms:modified xsi:type="dcterms:W3CDTF">2024-01-09T13:38:47Z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E767265C3630435085E93C1CD1C68E51_12</vt:lpwstr>
  </property>
</Properties>
</file>