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78" r:id="rId2"/>
    <p:sldId id="1073" r:id="rId3"/>
    <p:sldId id="1031" r:id="rId4"/>
    <p:sldId id="1032" r:id="rId5"/>
    <p:sldId id="1033" r:id="rId6"/>
    <p:sldId id="1037" r:id="rId7"/>
    <p:sldId id="1038" r:id="rId8"/>
    <p:sldId id="1034" r:id="rId9"/>
    <p:sldId id="1039" r:id="rId10"/>
    <p:sldId id="1072" r:id="rId11"/>
    <p:sldId id="1035" r:id="rId12"/>
    <p:sldId id="1040" r:id="rId13"/>
    <p:sldId id="1036" r:id="rId14"/>
    <p:sldId id="1041" r:id="rId15"/>
    <p:sldId id="1042" r:id="rId16"/>
    <p:sldId id="1043" r:id="rId17"/>
    <p:sldId id="800" r:id="rId18"/>
    <p:sldId id="1044" r:id="rId19"/>
    <p:sldId id="1045" r:id="rId20"/>
    <p:sldId id="1074" r:id="rId21"/>
    <p:sldId id="1052" r:id="rId22"/>
    <p:sldId id="1046" r:id="rId23"/>
    <p:sldId id="1053" r:id="rId24"/>
    <p:sldId id="1054" r:id="rId25"/>
    <p:sldId id="1057" r:id="rId26"/>
    <p:sldId id="1077" r:id="rId27"/>
    <p:sldId id="1058" r:id="rId28"/>
    <p:sldId id="1055" r:id="rId29"/>
    <p:sldId id="1059" r:id="rId30"/>
    <p:sldId id="1056" r:id="rId31"/>
    <p:sldId id="1048" r:id="rId32"/>
    <p:sldId id="1078" r:id="rId33"/>
    <p:sldId id="1060" r:id="rId34"/>
    <p:sldId id="1049" r:id="rId35"/>
    <p:sldId id="1076" r:id="rId36"/>
    <p:sldId id="1050" r:id="rId37"/>
    <p:sldId id="1051" r:id="rId38"/>
    <p:sldId id="1062" r:id="rId39"/>
    <p:sldId id="1063" r:id="rId40"/>
    <p:sldId id="1064" r:id="rId41"/>
    <p:sldId id="1065" r:id="rId42"/>
    <p:sldId id="1066" r:id="rId43"/>
    <p:sldId id="1068" r:id="rId44"/>
    <p:sldId id="1069" r:id="rId45"/>
    <p:sldId id="1071" r:id="rId46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52780" indent="-19558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611755" indent="-78295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8">
          <p15:clr>
            <a:srgbClr val="A4A3A4"/>
          </p15:clr>
        </p15:guide>
        <p15:guide id="2" pos="528">
          <p15:clr>
            <a:srgbClr val="A4A3A4"/>
          </p15:clr>
        </p15:guide>
        <p15:guide id="3" pos="8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24F"/>
    <a:srgbClr val="1086B9"/>
    <a:srgbClr val="C5E7F1"/>
    <a:srgbClr val="FFFFFF"/>
    <a:srgbClr val="DAFDD3"/>
    <a:srgbClr val="AADEBA"/>
    <a:srgbClr val="F3A999"/>
    <a:srgbClr val="98CFA8"/>
    <a:srgbClr val="F2F2F2"/>
    <a:srgbClr val="FCF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85B2B-B615-4A3F-96D3-4C213141F830}" v="1" dt="2023-12-04T07:20:02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9" autoAdjust="0"/>
    <p:restoredTop sz="92784" autoAdjust="0"/>
  </p:normalViewPr>
  <p:slideViewPr>
    <p:cSldViewPr>
      <p:cViewPr varScale="1">
        <p:scale>
          <a:sx n="81" d="100"/>
          <a:sy n="81" d="100"/>
        </p:scale>
        <p:origin x="67" y="197"/>
      </p:cViewPr>
      <p:guideLst>
        <p:guide orient="horz" pos="2418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 Cheng" userId="dbeed8448c6bb12c" providerId="LiveId" clId="{1C785B2B-B615-4A3F-96D3-4C213141F830}"/>
    <pc:docChg chg="modSld">
      <pc:chgData name="Ran Cheng" userId="dbeed8448c6bb12c" providerId="LiveId" clId="{1C785B2B-B615-4A3F-96D3-4C213141F830}" dt="2023-12-04T07:22:00.811" v="20" actId="207"/>
      <pc:docMkLst>
        <pc:docMk/>
      </pc:docMkLst>
      <pc:sldChg chg="modSp mod">
        <pc:chgData name="Ran Cheng" userId="dbeed8448c6bb12c" providerId="LiveId" clId="{1C785B2B-B615-4A3F-96D3-4C213141F830}" dt="2023-12-04T07:20:05.399" v="16" actId="20577"/>
        <pc:sldMkLst>
          <pc:docMk/>
          <pc:sldMk cId="0" sldId="478"/>
        </pc:sldMkLst>
        <pc:spChg chg="mod">
          <ac:chgData name="Ran Cheng" userId="dbeed8448c6bb12c" providerId="LiveId" clId="{1C785B2B-B615-4A3F-96D3-4C213141F830}" dt="2023-12-04T07:20:05.399" v="16" actId="20577"/>
          <ac:spMkLst>
            <pc:docMk/>
            <pc:sldMk cId="0" sldId="478"/>
            <ac:spMk id="8193" creationId="{00000000-0000-0000-0000-000000000000}"/>
          </ac:spMkLst>
        </pc:spChg>
        <pc:spChg chg="mod">
          <ac:chgData name="Ran Cheng" userId="dbeed8448c6bb12c" providerId="LiveId" clId="{1C785B2B-B615-4A3F-96D3-4C213141F830}" dt="2023-12-04T07:20:03.477" v="15" actId="20577"/>
          <ac:spMkLst>
            <pc:docMk/>
            <pc:sldMk cId="0" sldId="478"/>
            <ac:spMk id="8194" creationId="{00000000-0000-0000-0000-000000000000}"/>
          </ac:spMkLst>
        </pc:spChg>
      </pc:sldChg>
      <pc:sldChg chg="modSp mod">
        <pc:chgData name="Ran Cheng" userId="dbeed8448c6bb12c" providerId="LiveId" clId="{1C785B2B-B615-4A3F-96D3-4C213141F830}" dt="2023-12-04T07:20:33" v="17" actId="207"/>
        <pc:sldMkLst>
          <pc:docMk/>
          <pc:sldMk cId="1970912304" sldId="1032"/>
        </pc:sldMkLst>
        <pc:spChg chg="mod">
          <ac:chgData name="Ran Cheng" userId="dbeed8448c6bb12c" providerId="LiveId" clId="{1C785B2B-B615-4A3F-96D3-4C213141F830}" dt="2023-12-04T07:20:33" v="17" actId="207"/>
          <ac:spMkLst>
            <pc:docMk/>
            <pc:sldMk cId="1970912304" sldId="1032"/>
            <ac:spMk id="2" creationId="{D7D9EF4F-858D-A6A8-7709-7FA35822D3DC}"/>
          </ac:spMkLst>
        </pc:spChg>
      </pc:sldChg>
      <pc:sldChg chg="modSp mod">
        <pc:chgData name="Ran Cheng" userId="dbeed8448c6bb12c" providerId="LiveId" clId="{1C785B2B-B615-4A3F-96D3-4C213141F830}" dt="2023-12-04T07:21:21.190" v="19" actId="207"/>
        <pc:sldMkLst>
          <pc:docMk/>
          <pc:sldMk cId="2911372355" sldId="1034"/>
        </pc:sldMkLst>
        <pc:spChg chg="mod">
          <ac:chgData name="Ran Cheng" userId="dbeed8448c6bb12c" providerId="LiveId" clId="{1C785B2B-B615-4A3F-96D3-4C213141F830}" dt="2023-12-04T07:21:21.190" v="19" actId="207"/>
          <ac:spMkLst>
            <pc:docMk/>
            <pc:sldMk cId="2911372355" sldId="1034"/>
            <ac:spMk id="2" creationId="{195F466B-A4D9-A826-EE98-6CEC6A277029}"/>
          </ac:spMkLst>
        </pc:spChg>
      </pc:sldChg>
      <pc:sldChg chg="modSp mod">
        <pc:chgData name="Ran Cheng" userId="dbeed8448c6bb12c" providerId="LiveId" clId="{1C785B2B-B615-4A3F-96D3-4C213141F830}" dt="2023-12-04T07:22:00.811" v="20" actId="207"/>
        <pc:sldMkLst>
          <pc:docMk/>
          <pc:sldMk cId="57349369" sldId="1036"/>
        </pc:sldMkLst>
        <pc:spChg chg="mod">
          <ac:chgData name="Ran Cheng" userId="dbeed8448c6bb12c" providerId="LiveId" clId="{1C785B2B-B615-4A3F-96D3-4C213141F830}" dt="2023-12-04T07:22:00.811" v="20" actId="207"/>
          <ac:spMkLst>
            <pc:docMk/>
            <pc:sldMk cId="57349369" sldId="1036"/>
            <ac:spMk id="2" creationId="{D45EE87E-BF00-EBEF-2307-001D2841EF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67086C5-CEC5-47F0-83F0-856B364B431D}" type="datetimeFigureOut">
              <a:rPr lang="en-US" altLang="en-US"/>
              <a:t>12/4/2023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0E07255-940D-4BDF-BD2F-B73D8A194996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34487-1A6A-4FE7-847E-D06598E2322B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D99C-A557-43A7-946E-F176689ED4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5900" indent="-215900">
              <a:lnSpc>
                <a:spcPct val="100000"/>
              </a:lnSpc>
            </a:pPr>
            <a:r>
              <a:rPr lang="en-US" altLang="zh-CN" dirty="0">
                <a:sym typeface="+mn-ea"/>
              </a:rPr>
              <a:t>In this chapter, I will introduce how to retrieve data from one table. Just from one table. I will introduce how to retrieve data from multiple table in next chapter.</a:t>
            </a:r>
            <a:endParaRPr lang="en-US" altLang="zh-CN" dirty="0"/>
          </a:p>
          <a:p>
            <a:pPr marL="215900" indent="-215900">
              <a:lnSpc>
                <a:spcPct val="100000"/>
              </a:lnSpc>
            </a:pPr>
            <a:endParaRPr lang="zh-CN" altLang="en-US" dirty="0"/>
          </a:p>
          <a:p>
            <a:pPr marL="215900" indent="-215900"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69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2D99C-A557-43A7-946E-F176689ED4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3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A2424F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>
                <a:latin typeface="Montserrat" panose="0200050500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A2424F"/>
              </a:buClr>
              <a:defRPr>
                <a:latin typeface="Lato" panose="020F0502020204030203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defRPr>
                <a:latin typeface="Lato" panose="020F0502020204030203" pitchFamily="34" charset="0"/>
              </a:defRPr>
            </a:lvl2pPr>
            <a:lvl3pPr>
              <a:buClr>
                <a:srgbClr val="F3A999"/>
              </a:buCl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chemeClr val="accent3">
                <a:alpha val="43921"/>
              </a:schemeClr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A2424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6736" y="7751742"/>
            <a:ext cx="2966725" cy="438150"/>
          </a:xfrm>
          <a:prstGeom prst="rect">
            <a:avLst/>
          </a:prstGeom>
        </p:spPr>
        <p:txBody>
          <a:bodyPr/>
          <a:lstStyle/>
          <a:p>
            <a:fld id="{71870A07-625F-4141-A252-1CF739E29EFB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3422" y="7885676"/>
            <a:ext cx="5787365" cy="3042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55970" y="7864752"/>
            <a:ext cx="1574430" cy="304216"/>
          </a:xfrm>
        </p:spPr>
        <p:txBody>
          <a:bodyPr/>
          <a:lstStyle/>
          <a:p>
            <a:fld id="{BFD3BF4F-535B-4E63-8066-DB812B206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2424F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5pPr>
      <a:lvl6pPr marL="65341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130619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9596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261239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35280" indent="-335280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705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anose="02020603050405020304" pitchFamily="18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755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730" indent="-325755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780" indent="-325755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9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497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9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17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ctrTitle"/>
          </p:nvPr>
        </p:nvSpPr>
        <p:spPr>
          <a:xfrm>
            <a:off x="914400" y="2144056"/>
            <a:ext cx="12801600" cy="1739900"/>
          </a:xfrm>
        </p:spPr>
        <p:txBody>
          <a:bodyPr/>
          <a:lstStyle/>
          <a:p>
            <a:pPr algn="ctr"/>
            <a:br>
              <a:rPr lang="en-US" altLang="en-US" sz="4000" b="1" dirty="0">
                <a:latin typeface="Lato" panose="020F0502020204030203" pitchFamily="34" charset="0"/>
              </a:rPr>
            </a:br>
            <a:r>
              <a:rPr lang="en-US" altLang="en-US" sz="4000" b="1" dirty="0">
                <a:latin typeface="Lato" panose="020F0502020204030203" pitchFamily="34" charset="0"/>
              </a:rPr>
              <a:t>Principles of Database Systems (</a:t>
            </a:r>
            <a: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  <a:t>CS307)</a:t>
            </a:r>
            <a:br>
              <a:rPr lang="en-US" altLang="en-US" sz="4000" b="1" dirty="0">
                <a:solidFill>
                  <a:srgbClr val="A2424F"/>
                </a:solidFill>
                <a:latin typeface="Lato" panose="020F0502020204030203" pitchFamily="34" charset="0"/>
              </a:rPr>
            </a:br>
            <a:r>
              <a:rPr lang="en-US" altLang="en-US" sz="3200" dirty="0">
                <a:latin typeface="Lato" panose="020F0502020204030203" pitchFamily="34" charset="0"/>
              </a:rPr>
              <a:t>Lecture </a:t>
            </a:r>
            <a:r>
              <a:rPr lang="en-US" altLang="zh-CN" sz="3200" dirty="0">
                <a:latin typeface="Lato" panose="020F0502020204030203" pitchFamily="34" charset="0"/>
              </a:rPr>
              <a:t>13</a:t>
            </a:r>
            <a:r>
              <a:rPr lang="en-US" altLang="en-US" sz="3200" dirty="0">
                <a:latin typeface="Lato" panose="020F0502020204030203" pitchFamily="34" charset="0"/>
              </a:rPr>
              <a:t>: Indexing</a:t>
            </a:r>
            <a:endParaRPr lang="en-US" altLang="en-US" sz="4000" b="1" dirty="0">
              <a:solidFill>
                <a:srgbClr val="A2424F"/>
              </a:solidFill>
              <a:latin typeface="Lato" panose="020F0502020204030203" pitchFamily="34" charset="0"/>
            </a:endParaRPr>
          </a:p>
        </p:txBody>
      </p:sp>
      <p:sp>
        <p:nvSpPr>
          <p:cNvPr id="8194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562100" y="4233206"/>
            <a:ext cx="11506200" cy="1981200"/>
          </a:xfrm>
        </p:spPr>
        <p:txBody>
          <a:bodyPr/>
          <a:lstStyle/>
          <a:p>
            <a:pPr algn="ctr">
              <a:lnSpc>
                <a:spcPct val="100000"/>
              </a:lnSpc>
              <a:spcAft>
                <a:spcPts val="200"/>
              </a:spcAft>
            </a:pPr>
            <a:r>
              <a:rPr lang="en-US" altLang="zh-CN" sz="3200" b="1" spc="-1" dirty="0">
                <a:latin typeface="Lato" panose="020F0502020204030203"/>
                <a:ea typeface="MS PGothic" panose="020B0600070205080204" pitchFamily="34" charset="-128"/>
              </a:rPr>
              <a:t>Ran Cheng</a:t>
            </a:r>
            <a:endParaRPr lang="de-DE" altLang="zh-CN" sz="1000" b="1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lnSpc>
                <a:spcPct val="100000"/>
              </a:lnSpc>
              <a:spcAft>
                <a:spcPts val="200"/>
              </a:spcAft>
            </a:pPr>
            <a:endParaRPr lang="de-DE" altLang="zh-CN" sz="2000" spc="-1" dirty="0">
              <a:latin typeface="Lato" panose="020F0502020204030203"/>
              <a:ea typeface="MS PGothic" panose="020B0600070205080204" pitchFamily="34" charset="-128"/>
            </a:endParaRP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Department of Computer Science and Engineering</a:t>
            </a:r>
          </a:p>
          <a:p>
            <a:pPr algn="ctr">
              <a:spcAft>
                <a:spcPts val="200"/>
              </a:spcAft>
            </a:pPr>
            <a:r>
              <a:rPr lang="de-DE" altLang="zh-CN" sz="2400" spc="-1" dirty="0">
                <a:latin typeface="Lato" panose="020F0502020204030203"/>
                <a:ea typeface="MS PGothic" panose="020B0600070205080204" pitchFamily="34" charset="-128"/>
              </a:rPr>
              <a:t>Southern University of Science and Technology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150" y="7543800"/>
            <a:ext cx="1070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Most contents are from slides made by Stéphane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Faroult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and the authors of Database System Concepts (7</a:t>
            </a:r>
            <a:r>
              <a:rPr lang="en-US" sz="1600" baseline="300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 Edition).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Their original slides have been modified to adapt to the schedule of CS307 at </a:t>
            </a:r>
            <a:r>
              <a:rPr lang="en-US" sz="1600" err="1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SUSTech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77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altLang="zh-CN" sz="5400" dirty="0"/>
              <a:t>Practical Use</a:t>
            </a:r>
            <a:endParaRPr lang="en-CN" sz="5400" dirty="0"/>
          </a:p>
        </p:txBody>
      </p:sp>
    </p:spTree>
    <p:extLst>
      <p:ext uri="{BB962C8B-B14F-4D97-AF65-F5344CB8AC3E}">
        <p14:creationId xmlns:p14="http://schemas.microsoft.com/office/powerpoint/2010/main" val="393854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3CE03D-AF6E-4C51-1BFD-9D48235D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A2424F"/>
                </a:solidFill>
              </a:rPr>
              <a:t>index</a:t>
            </a:r>
            <a:r>
              <a:rPr lang="en-US" dirty="0"/>
              <a:t> is a </a:t>
            </a:r>
            <a:r>
              <a:rPr lang="en-US" dirty="0">
                <a:solidFill>
                  <a:srgbClr val="A2424F"/>
                </a:solidFill>
              </a:rPr>
              <a:t>data structure</a:t>
            </a:r>
            <a:r>
              <a:rPr lang="en-US" dirty="0"/>
              <a:t> which </a:t>
            </a:r>
            <a:r>
              <a:rPr lang="en-US" u="sng" dirty="0"/>
              <a:t>improves the efficiency of retrieving data</a:t>
            </a:r>
            <a:r>
              <a:rPr lang="en-US" dirty="0"/>
              <a:t> with </a:t>
            </a:r>
            <a:r>
              <a:rPr lang="en-US" u="sng" dirty="0"/>
              <a:t>specific values</a:t>
            </a:r>
            <a:r>
              <a:rPr lang="en-US" dirty="0"/>
              <a:t> from a database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Usually, indexes </a:t>
            </a:r>
            <a:r>
              <a:rPr lang="en-US" dirty="0">
                <a:solidFill>
                  <a:srgbClr val="A2424F"/>
                </a:solidFill>
              </a:rPr>
              <a:t>locate a row</a:t>
            </a:r>
            <a:r>
              <a:rPr lang="en-US" dirty="0"/>
              <a:t> by a series of </a:t>
            </a:r>
            <a:r>
              <a:rPr lang="en-US" u="sng" dirty="0"/>
              <a:t>location indicators</a:t>
            </a:r>
          </a:p>
          <a:p>
            <a:pPr lvl="2"/>
            <a:r>
              <a:rPr lang="en-US" dirty="0"/>
              <a:t>E.g., (filename, block number, offset)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AA245B-66F4-B7D5-1FE8-E62050BD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Index in Databases</a:t>
            </a:r>
          </a:p>
        </p:txBody>
      </p:sp>
    </p:spTree>
    <p:extLst>
      <p:ext uri="{BB962C8B-B14F-4D97-AF65-F5344CB8AC3E}">
        <p14:creationId xmlns:p14="http://schemas.microsoft.com/office/powerpoint/2010/main" val="272645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3CE03D-AF6E-4C51-1BFD-9D48235D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A2424F"/>
                </a:solidFill>
              </a:rPr>
              <a:t>index</a:t>
            </a:r>
            <a:r>
              <a:rPr lang="en-US" dirty="0"/>
              <a:t> is a </a:t>
            </a:r>
            <a:r>
              <a:rPr lang="en-US" dirty="0">
                <a:solidFill>
                  <a:srgbClr val="A2424F"/>
                </a:solidFill>
              </a:rPr>
              <a:t>data structure</a:t>
            </a:r>
            <a:r>
              <a:rPr lang="en-US" dirty="0"/>
              <a:t> which </a:t>
            </a:r>
            <a:r>
              <a:rPr lang="en-US" u="sng" dirty="0"/>
              <a:t>improves the efficiency of retrieving data</a:t>
            </a:r>
            <a:r>
              <a:rPr lang="en-US" dirty="0"/>
              <a:t> with </a:t>
            </a:r>
            <a:r>
              <a:rPr lang="en-US" u="sng" dirty="0"/>
              <a:t>specific values</a:t>
            </a:r>
            <a:r>
              <a:rPr lang="en-US" dirty="0"/>
              <a:t> from a database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Usually, indexes locate a row by a series of location indicators</a:t>
            </a:r>
          </a:p>
          <a:p>
            <a:pPr lvl="2"/>
            <a:r>
              <a:rPr lang="en-US" dirty="0"/>
              <a:t>E.g., (filename, block number, offset)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A2424F"/>
                </a:solidFill>
              </a:rPr>
              <a:t>It</a:t>
            </a:r>
            <a:r>
              <a:rPr lang="zh-CN" altLang="en-US" dirty="0">
                <a:solidFill>
                  <a:srgbClr val="A2424F"/>
                </a:solidFill>
              </a:rPr>
              <a:t> </a:t>
            </a:r>
            <a:r>
              <a:rPr lang="en-US" altLang="zh-CN" dirty="0">
                <a:solidFill>
                  <a:srgbClr val="A2424F"/>
                </a:solidFill>
              </a:rPr>
              <a:t>is like indexes in books</a:t>
            </a:r>
          </a:p>
          <a:p>
            <a:pPr lvl="2"/>
            <a:r>
              <a:rPr lang="en-US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indicator: (page, row)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AA245B-66F4-B7D5-1FE8-E62050BD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Index in Databases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57BFA-FA3E-1283-DE1B-D1A62A70F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022752"/>
            <a:ext cx="1836451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DD3FB-1FFC-3D17-2FEA-2D67F4860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4953000"/>
            <a:ext cx="3904527" cy="1676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072916-271C-703C-808E-2AA8E679F964}"/>
              </a:ext>
            </a:extLst>
          </p:cNvPr>
          <p:cNvSpPr/>
          <p:nvPr/>
        </p:nvSpPr>
        <p:spPr bwMode="auto">
          <a:xfrm>
            <a:off x="8444753" y="6424246"/>
            <a:ext cx="668991" cy="279113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77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5EE87E-BF00-EBEF-2307-001D2841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Actually, we have been benefited from indexes off-the-shelf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pPr lvl="1"/>
            <a:r>
              <a:rPr lang="en-CN" dirty="0"/>
              <a:t>In PostgreSQL, indexes are built </a:t>
            </a:r>
            <a:r>
              <a:rPr lang="en-CN" u="sng" dirty="0"/>
              <a:t>automatically</a:t>
            </a:r>
            <a:r>
              <a:rPr lang="en-CN" dirty="0"/>
              <a:t> on columns with 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 key</a:t>
            </a:r>
            <a:r>
              <a:rPr lang="en-CN" dirty="0"/>
              <a:t>  or </a:t>
            </a:r>
            <a:r>
              <a:rPr lang="en-CN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CN" dirty="0">
                <a:solidFill>
                  <a:srgbClr val="A2424F"/>
                </a:solidFill>
              </a:rPr>
              <a:t>  constraints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059F66-7245-EC97-1929-DCAC4E5C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Index in Databases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25248-53B5-FA88-6ECD-E43002DF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2971800"/>
            <a:ext cx="6680200" cy="800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4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B0FDE7-E9FE-9A15-919E-10412618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 table with no index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6F8B8A-F96B-2A26-25D2-8DB284CB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on Using Indexes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B92A5-F88F-3B56-7950-09BB56E9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90800"/>
            <a:ext cx="7404100" cy="2260484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251B2201-2395-C886-F887-F63402890E5F}"/>
              </a:ext>
            </a:extLst>
          </p:cNvPr>
          <p:cNvSpPr/>
          <p:nvPr/>
        </p:nvSpPr>
        <p:spPr bwMode="auto">
          <a:xfrm>
            <a:off x="7961927" y="3378142"/>
            <a:ext cx="560745" cy="685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8DE375-596F-8303-1D6B-78D02424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133" y="1663642"/>
            <a:ext cx="444743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18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E45F4-8459-A108-1D2C-B9C04558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7924800" cy="5334000"/>
          </a:xfrm>
        </p:spPr>
        <p:txBody>
          <a:bodyPr/>
          <a:lstStyle/>
          <a:p>
            <a:r>
              <a:rPr lang="en-US" dirty="0"/>
              <a:t>Check the performance on retrieving data</a:t>
            </a:r>
          </a:p>
          <a:p>
            <a:pPr lvl="1"/>
            <a:r>
              <a:rPr lang="en-US" dirty="0"/>
              <a:t>Significant difference between queries on the two tables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1DB8F-0C48-2019-F750-297DFF38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on Using Indexes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DBAC5-F614-EF13-04C7-4EE3149B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204143"/>
            <a:ext cx="11625306" cy="20442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2788F-95A8-2266-25A8-F4D33122E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653" y="6349489"/>
            <a:ext cx="10839053" cy="15388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34D3D2-BBD3-12E9-5035-A9F6A9C9BF3B}"/>
              </a:ext>
            </a:extLst>
          </p:cNvPr>
          <p:cNvSpPr/>
          <p:nvPr/>
        </p:nvSpPr>
        <p:spPr bwMode="auto">
          <a:xfrm>
            <a:off x="2688453" y="5969288"/>
            <a:ext cx="2438400" cy="22933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8585EB-2B5B-FE2D-5375-25E89E628981}"/>
              </a:ext>
            </a:extLst>
          </p:cNvPr>
          <p:cNvSpPr/>
          <p:nvPr/>
        </p:nvSpPr>
        <p:spPr bwMode="auto">
          <a:xfrm>
            <a:off x="3453055" y="7626638"/>
            <a:ext cx="2438400" cy="22933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75F57-0A26-2A89-2FC2-85B971CDF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-92953"/>
            <a:ext cx="5673122" cy="4411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69109E-DA2D-2E2F-E86F-811671EF5FFB}"/>
              </a:ext>
            </a:extLst>
          </p:cNvPr>
          <p:cNvSpPr txBox="1"/>
          <p:nvPr/>
        </p:nvSpPr>
        <p:spPr>
          <a:xfrm>
            <a:off x="685800" y="4872328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Query 1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(on </a:t>
            </a:r>
            <a:r>
              <a:rPr lang="en-US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EB090-B804-50E6-CD1C-166A2CA79235}"/>
              </a:ext>
            </a:extLst>
          </p:cNvPr>
          <p:cNvSpPr txBox="1"/>
          <p:nvPr/>
        </p:nvSpPr>
        <p:spPr>
          <a:xfrm>
            <a:off x="186645" y="6763033"/>
            <a:ext cx="290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Query 2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(on </a:t>
            </a:r>
            <a:r>
              <a:rPr lang="en-US" sz="2000" dirty="0" err="1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movies_no_index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8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A1435D-5983-F685-8F76-5A2B9646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is no index on a column (or several columns), we can create one manually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B75AD2-8AEB-3AF3-CEE3-E70FE2C0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on Using Indexes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5DC3C3-BFB4-3C5C-6DA1-DEF47BF1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2819400"/>
            <a:ext cx="513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8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altLang="zh-CN" sz="5400" dirty="0"/>
              <a:t>Theoretical Aspects</a:t>
            </a:r>
            <a:endParaRPr lang="en-CN" sz="5400" dirty="0"/>
          </a:p>
        </p:txBody>
      </p:sp>
    </p:spTree>
    <p:extLst>
      <p:ext uri="{BB962C8B-B14F-4D97-AF65-F5344CB8AC3E}">
        <p14:creationId xmlns:p14="http://schemas.microsoft.com/office/powerpoint/2010/main" val="23522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E0F691-AB6D-1BE6-E49C-895E605F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In terms of storage structure, is the index completely separated with the data records?</a:t>
            </a:r>
          </a:p>
          <a:p>
            <a:pPr lvl="1"/>
            <a:r>
              <a:rPr lang="en-US" dirty="0"/>
              <a:t>No ⇒ </a:t>
            </a:r>
            <a:r>
              <a:rPr lang="en-US" b="1" dirty="0">
                <a:solidFill>
                  <a:srgbClr val="A2424F"/>
                </a:solidFill>
              </a:rPr>
              <a:t>Integrated index</a:t>
            </a:r>
          </a:p>
          <a:p>
            <a:pPr lvl="2"/>
            <a:r>
              <a:rPr lang="en-US" dirty="0"/>
              <a:t>PK index in a MySQL </a:t>
            </a:r>
            <a:r>
              <a:rPr lang="en-US" dirty="0" err="1"/>
              <a:t>InnoDB</a:t>
            </a:r>
            <a:r>
              <a:rPr lang="en-US" dirty="0"/>
              <a:t> database</a:t>
            </a:r>
          </a:p>
          <a:p>
            <a:pPr lvl="2"/>
            <a:r>
              <a:rPr lang="en-US" dirty="0"/>
              <a:t>PK index in a SQL Server database</a:t>
            </a:r>
          </a:p>
          <a:p>
            <a:pPr lvl="1"/>
            <a:r>
              <a:rPr lang="en-US" dirty="0"/>
              <a:t>Yes ⇒ </a:t>
            </a:r>
            <a:r>
              <a:rPr lang="en-US" b="1" dirty="0">
                <a:solidFill>
                  <a:srgbClr val="A2424F"/>
                </a:solidFill>
              </a:rPr>
              <a:t>External index</a:t>
            </a:r>
          </a:p>
          <a:p>
            <a:pPr lvl="2"/>
            <a:r>
              <a:rPr lang="en-US" dirty="0"/>
              <a:t>Indexes in a PostgreSQL database</a:t>
            </a:r>
          </a:p>
          <a:p>
            <a:pPr lvl="2"/>
            <a:r>
              <a:rPr lang="en-US" dirty="0"/>
              <a:t>Indexes in a MySQL </a:t>
            </a:r>
            <a:r>
              <a:rPr lang="en-US" dirty="0" err="1"/>
              <a:t>MyISAM</a:t>
            </a:r>
            <a:r>
              <a:rPr lang="en-US" dirty="0"/>
              <a:t> database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8410F0-B234-14ED-57D3-AE34EDE6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Taxonomy</a:t>
            </a:r>
          </a:p>
        </p:txBody>
      </p:sp>
    </p:spTree>
    <p:extLst>
      <p:ext uri="{BB962C8B-B14F-4D97-AF65-F5344CB8AC3E}">
        <p14:creationId xmlns:p14="http://schemas.microsoft.com/office/powerpoint/2010/main" val="391079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4A9AD-3211-4DA0-142C-116FCFB3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2) Does the index specify the order in which records are stored in the data file? </a:t>
            </a:r>
          </a:p>
          <a:p>
            <a:pPr lvl="1"/>
            <a:r>
              <a:rPr lang="en-US" dirty="0"/>
              <a:t>Yes ⇒ </a:t>
            </a:r>
            <a:r>
              <a:rPr lang="en-US" b="1" dirty="0">
                <a:solidFill>
                  <a:srgbClr val="A2424F"/>
                </a:solidFill>
              </a:rPr>
              <a:t>Clustered index</a:t>
            </a:r>
            <a:r>
              <a:rPr lang="en-US" dirty="0"/>
              <a:t> (a.k.a. primary index)</a:t>
            </a:r>
          </a:p>
          <a:p>
            <a:pPr lvl="1"/>
            <a:r>
              <a:rPr lang="en-US" dirty="0"/>
              <a:t>No ⇒ </a:t>
            </a:r>
            <a:r>
              <a:rPr lang="en-US" b="1" dirty="0">
                <a:solidFill>
                  <a:srgbClr val="A2424F"/>
                </a:solidFill>
              </a:rPr>
              <a:t>Non-clustered index</a:t>
            </a:r>
            <a:r>
              <a:rPr lang="en-US" dirty="0"/>
              <a:t> (a.k.a. secondary index)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6AD102-13EB-9DB0-F7CC-15596BD5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Taxonomy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CF255963-EC9F-D9AA-0447-E2170BDBB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699006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94749-AA67-75A9-C313-38CC06D2732E}"/>
              </a:ext>
            </a:extLst>
          </p:cNvPr>
          <p:cNvSpPr/>
          <p:nvPr/>
        </p:nvSpPr>
        <p:spPr>
          <a:xfrm>
            <a:off x="838200" y="5654247"/>
            <a:ext cx="57519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A</a:t>
            </a:r>
            <a:r>
              <a:rPr lang="zh-CN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secondary index on the column “salary”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Index record points to a 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bucket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that contains </a:t>
            </a:r>
            <a:r>
              <a:rPr lang="en-US" altLang="zh-CN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pointers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to all the actual records with that </a:t>
            </a:r>
            <a:r>
              <a:rPr lang="en-US" altLang="zh-CN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particular search-key value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Secondary indices have to be dense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E1E55F-376B-6390-05F2-30E8EF3C9D45}"/>
              </a:ext>
            </a:extLst>
          </p:cNvPr>
          <p:cNvSpPr/>
          <p:nvPr/>
        </p:nvSpPr>
        <p:spPr bwMode="auto">
          <a:xfrm>
            <a:off x="11887200" y="4267200"/>
            <a:ext cx="9144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A2424F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Salary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213FE-8859-61C7-9CA3-5389641BE7A4}"/>
              </a:ext>
            </a:extLst>
          </p:cNvPr>
          <p:cNvSpPr/>
          <p:nvPr/>
        </p:nvSpPr>
        <p:spPr bwMode="auto">
          <a:xfrm>
            <a:off x="12009904" y="4614746"/>
            <a:ext cx="668991" cy="2700454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18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4DFCF-986F-084A-A4CA-1827BEF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00"/>
            <a:ext cx="12954000" cy="1422400"/>
          </a:xfrm>
        </p:spPr>
        <p:txBody>
          <a:bodyPr>
            <a:normAutofit/>
          </a:bodyPr>
          <a:lstStyle/>
          <a:p>
            <a:r>
              <a:rPr lang="en-CN" altLang="zh-CN" sz="5400" dirty="0"/>
              <a:t>Intro</a:t>
            </a:r>
            <a:endParaRPr lang="en-CN" sz="5400" dirty="0"/>
          </a:p>
        </p:txBody>
      </p:sp>
    </p:spTree>
    <p:extLst>
      <p:ext uri="{BB962C8B-B14F-4D97-AF65-F5344CB8AC3E}">
        <p14:creationId xmlns:p14="http://schemas.microsoft.com/office/powerpoint/2010/main" val="334776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4A9AD-3211-4DA0-142C-116FCFB3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2) Does the index specify the order in which records are stored in the data file? </a:t>
            </a:r>
          </a:p>
          <a:p>
            <a:pPr lvl="1"/>
            <a:r>
              <a:rPr lang="en-US" dirty="0"/>
              <a:t>Yes ⇒ </a:t>
            </a:r>
            <a:r>
              <a:rPr lang="en-US" b="1" dirty="0">
                <a:solidFill>
                  <a:srgbClr val="A2424F"/>
                </a:solidFill>
              </a:rPr>
              <a:t>Clustered index</a:t>
            </a:r>
            <a:r>
              <a:rPr lang="en-US" dirty="0"/>
              <a:t> (a.k.a. primary index)</a:t>
            </a:r>
          </a:p>
          <a:p>
            <a:pPr lvl="1"/>
            <a:r>
              <a:rPr lang="en-US" dirty="0"/>
              <a:t>No ⇒ </a:t>
            </a:r>
            <a:r>
              <a:rPr lang="en-US" b="1" dirty="0">
                <a:solidFill>
                  <a:srgbClr val="A2424F"/>
                </a:solidFill>
              </a:rPr>
              <a:t>Non-clustered index</a:t>
            </a:r>
            <a:r>
              <a:rPr lang="en-US" dirty="0"/>
              <a:t> (a.k.a. secondary index)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6AD102-13EB-9DB0-F7CC-15596BD5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Taxonomy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CF255963-EC9F-D9AA-0447-E2170BDBB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699006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D94749-AA67-75A9-C313-38CC06D2732E}"/>
              </a:ext>
            </a:extLst>
          </p:cNvPr>
          <p:cNvSpPr/>
          <p:nvPr/>
        </p:nvSpPr>
        <p:spPr>
          <a:xfrm>
            <a:off x="838200" y="5654247"/>
            <a:ext cx="57519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A</a:t>
            </a:r>
            <a:r>
              <a:rPr lang="zh-CN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secondary index on the column “salary”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Index record points to a 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bucket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that contains </a:t>
            </a:r>
            <a:r>
              <a:rPr lang="en-US" altLang="zh-CN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pointers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to all the actual records with that </a:t>
            </a:r>
            <a:r>
              <a:rPr lang="en-US" altLang="zh-CN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particular search-key value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Secondary indices have to be dense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E1E55F-376B-6390-05F2-30E8EF3C9D45}"/>
              </a:ext>
            </a:extLst>
          </p:cNvPr>
          <p:cNvSpPr/>
          <p:nvPr/>
        </p:nvSpPr>
        <p:spPr bwMode="auto">
          <a:xfrm>
            <a:off x="11887200" y="4267200"/>
            <a:ext cx="9144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A2424F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Salary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213FE-8859-61C7-9CA3-5389641BE7A4}"/>
              </a:ext>
            </a:extLst>
          </p:cNvPr>
          <p:cNvSpPr/>
          <p:nvPr/>
        </p:nvSpPr>
        <p:spPr bwMode="auto">
          <a:xfrm>
            <a:off x="12009904" y="4614746"/>
            <a:ext cx="668991" cy="2700454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0AEE6-BD2A-A826-B65F-2FC2CDDEFDA0}"/>
              </a:ext>
            </a:extLst>
          </p:cNvPr>
          <p:cNvSpPr/>
          <p:nvPr/>
        </p:nvSpPr>
        <p:spPr bwMode="auto">
          <a:xfrm>
            <a:off x="9364171" y="6400801"/>
            <a:ext cx="3866920" cy="263236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824A7E-9BC5-6CE7-9948-959339F1EC14}"/>
              </a:ext>
            </a:extLst>
          </p:cNvPr>
          <p:cNvSpPr/>
          <p:nvPr/>
        </p:nvSpPr>
        <p:spPr bwMode="auto">
          <a:xfrm>
            <a:off x="8028709" y="5860760"/>
            <a:ext cx="668991" cy="540040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FA7099-8EE8-0C74-693B-68DB6BA6AB10}"/>
              </a:ext>
            </a:extLst>
          </p:cNvPr>
          <p:cNvSpPr/>
          <p:nvPr/>
        </p:nvSpPr>
        <p:spPr bwMode="auto">
          <a:xfrm>
            <a:off x="9364171" y="7065820"/>
            <a:ext cx="3866920" cy="263236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2471E6-FADC-6CEF-E563-482B560589EE}"/>
              </a:ext>
            </a:extLst>
          </p:cNvPr>
          <p:cNvSpPr/>
          <p:nvPr/>
        </p:nvSpPr>
        <p:spPr bwMode="auto">
          <a:xfrm>
            <a:off x="6601691" y="5846906"/>
            <a:ext cx="668991" cy="235239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1D9D8-06BF-C50D-3F8B-0E0741AA6CC9}"/>
              </a:ext>
            </a:extLst>
          </p:cNvPr>
          <p:cNvSpPr/>
          <p:nvPr/>
        </p:nvSpPr>
        <p:spPr>
          <a:xfrm>
            <a:off x="7851757" y="6400800"/>
            <a:ext cx="10228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A2424F"/>
                </a:solidFill>
                <a:latin typeface="Lato" panose="020F0502020204030203" pitchFamily="34" charset="77"/>
              </a:rPr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19215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39A691-7E7D-4325-295D-134F4C02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 Does every search key in the data file correspond to an index entry? </a:t>
            </a:r>
          </a:p>
          <a:p>
            <a:pPr lvl="1"/>
            <a:r>
              <a:rPr lang="en-US" dirty="0"/>
              <a:t>Yes ⇒ </a:t>
            </a:r>
            <a:r>
              <a:rPr lang="en-US" b="1" dirty="0">
                <a:solidFill>
                  <a:srgbClr val="A2424F"/>
                </a:solidFill>
              </a:rPr>
              <a:t>Dense Index </a:t>
            </a:r>
          </a:p>
          <a:p>
            <a:pPr lvl="1"/>
            <a:r>
              <a:rPr lang="en-US" dirty="0"/>
              <a:t>No ⇒ </a:t>
            </a:r>
            <a:r>
              <a:rPr lang="en-US" b="1" dirty="0">
                <a:solidFill>
                  <a:srgbClr val="A2424F"/>
                </a:solidFill>
              </a:rPr>
              <a:t>Sparse Index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F578DA-4D0F-144C-A4CC-02CB631F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Taxonomy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DE526C21-9659-C06A-7A6F-86BCE517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3" y="3953417"/>
            <a:ext cx="6700837" cy="32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886CB1BC-7B9A-010F-3BF4-0CD2DD2E8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370" y="3953417"/>
            <a:ext cx="6441940" cy="296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DE237-6C66-E8B0-B6D0-A3AC5F0126CF}"/>
              </a:ext>
            </a:extLst>
          </p:cNvPr>
          <p:cNvSpPr txBox="1"/>
          <p:nvPr/>
        </p:nvSpPr>
        <p:spPr>
          <a:xfrm>
            <a:off x="2514600" y="7315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Dense 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F1510-FD9C-9929-B356-E7AC59F5E554}"/>
              </a:ext>
            </a:extLst>
          </p:cNvPr>
          <p:cNvSpPr txBox="1"/>
          <p:nvPr/>
        </p:nvSpPr>
        <p:spPr>
          <a:xfrm>
            <a:off x="9874405" y="7315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Sparse Index</a:t>
            </a:r>
          </a:p>
        </p:txBody>
      </p:sp>
    </p:spTree>
    <p:extLst>
      <p:ext uri="{BB962C8B-B14F-4D97-AF65-F5344CB8AC3E}">
        <p14:creationId xmlns:p14="http://schemas.microsoft.com/office/powerpoint/2010/main" val="2419790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4F6C48-B83B-E35A-FAA1-1306A66D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4)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contain</a:t>
            </a:r>
            <a:r>
              <a:rPr lang="es-ES" dirty="0"/>
              <a:t> more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attribute</a:t>
            </a:r>
            <a:r>
              <a:rPr lang="es-ES" dirty="0"/>
              <a:t>? </a:t>
            </a:r>
          </a:p>
          <a:p>
            <a:pPr lvl="1"/>
            <a:r>
              <a:rPr lang="en-US" dirty="0"/>
              <a:t>Yes ⇒ </a:t>
            </a:r>
            <a:r>
              <a:rPr lang="en-US" b="1" dirty="0">
                <a:solidFill>
                  <a:srgbClr val="A2424F"/>
                </a:solidFill>
              </a:rPr>
              <a:t>Multi-key index</a:t>
            </a:r>
            <a:r>
              <a:rPr lang="en-US" dirty="0"/>
              <a:t> (Multi-column index)</a:t>
            </a:r>
          </a:p>
          <a:p>
            <a:pPr lvl="1"/>
            <a:r>
              <a:rPr lang="en-US" dirty="0"/>
              <a:t>No ⇒ </a:t>
            </a:r>
            <a:r>
              <a:rPr lang="en-US" b="1" dirty="0">
                <a:solidFill>
                  <a:srgbClr val="A2424F"/>
                </a:solidFill>
              </a:rPr>
              <a:t>Single-key index</a:t>
            </a:r>
            <a:r>
              <a:rPr lang="en-US" dirty="0"/>
              <a:t> (Single-column index)</a:t>
            </a:r>
          </a:p>
          <a:p>
            <a:pPr lvl="2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zh-CN" alt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mainly focus on single-key index for now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A51E48-8877-A1BB-F991-89C7CEAF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Taxonomy</a:t>
            </a:r>
          </a:p>
        </p:txBody>
      </p:sp>
    </p:spTree>
    <p:extLst>
      <p:ext uri="{BB962C8B-B14F-4D97-AF65-F5344CB8AC3E}">
        <p14:creationId xmlns:p14="http://schemas.microsoft.com/office/powerpoint/2010/main" val="1685285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91F05-B40A-1A4A-0834-C915B977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Structures for Indexes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en-US" altLang="zh-CN" dirty="0"/>
              <a:t>-tree, </a:t>
            </a:r>
            <a:r>
              <a:rPr lang="en-US" dirty="0"/>
              <a:t>B</a:t>
            </a:r>
            <a:r>
              <a:rPr lang="en-US" altLang="zh-CN" dirty="0"/>
              <a:t>+-tree</a:t>
            </a:r>
          </a:p>
          <a:p>
            <a:pPr lvl="2"/>
            <a:r>
              <a:rPr lang="en-US" dirty="0"/>
              <a:t>Very famous data structures for building indexes</a:t>
            </a:r>
          </a:p>
          <a:p>
            <a:pPr lvl="1"/>
            <a:r>
              <a:rPr lang="en-US" dirty="0"/>
              <a:t>Hash table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66CE5D-85E0-7525-13F5-5CC2D580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62197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33EAE-4CD2-3E86-35BD-8F3E66C6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B-tree of </a:t>
            </a:r>
            <a:r>
              <a:rPr lang="en-US" sz="2800" dirty="0">
                <a:solidFill>
                  <a:srgbClr val="A2424F"/>
                </a:solidFill>
              </a:rPr>
              <a:t>order </a:t>
            </a:r>
            <a:r>
              <a:rPr lang="en-US" sz="2800" b="1" i="1" dirty="0">
                <a:solidFill>
                  <a:srgbClr val="A2424F"/>
                </a:solidFill>
              </a:rPr>
              <a:t>m</a:t>
            </a:r>
            <a:r>
              <a:rPr lang="en-US" sz="2800" dirty="0"/>
              <a:t> satisfies that </a:t>
            </a:r>
          </a:p>
          <a:p>
            <a:pPr lvl="1"/>
            <a:r>
              <a:rPr lang="en-US" sz="2400" dirty="0"/>
              <a:t>For every node, </a:t>
            </a:r>
            <a:r>
              <a:rPr lang="en-US" sz="2400" dirty="0">
                <a:solidFill>
                  <a:srgbClr val="1086B9"/>
                </a:solidFill>
              </a:rPr>
              <a:t># of children = # of keys + 1</a:t>
            </a:r>
            <a:r>
              <a:rPr lang="en-US" sz="2400" dirty="0"/>
              <a:t> 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(</a:t>
            </a:r>
            <a:r>
              <a:rPr lang="en-US" sz="2400" b="1" dirty="0">
                <a:solidFill>
                  <a:srgbClr val="A2424F"/>
                </a:solidFill>
              </a:rPr>
              <a:t>Ordered</a:t>
            </a:r>
            <a:r>
              <a:rPr lang="en-US" sz="2400" b="1" dirty="0"/>
              <a:t>)</a:t>
            </a:r>
            <a:r>
              <a:rPr lang="en-US" sz="2400" dirty="0"/>
              <a:t> For a node containing </a:t>
            </a:r>
            <a:r>
              <a:rPr lang="en-US" sz="2400" dirty="0">
                <a:solidFill>
                  <a:srgbClr val="1086B9"/>
                </a:solidFill>
              </a:rPr>
              <a:t>n</a:t>
            </a:r>
            <a:r>
              <a:rPr lang="en-US" sz="2400" dirty="0"/>
              <a:t> keys </a:t>
            </a:r>
            <a:r>
              <a:rPr lang="en-US" sz="2400" dirty="0">
                <a:solidFill>
                  <a:srgbClr val="1086B9"/>
                </a:solidFill>
              </a:rPr>
              <a:t>(K</a:t>
            </a:r>
            <a:r>
              <a:rPr lang="en-US" sz="2400" baseline="-25000" dirty="0">
                <a:solidFill>
                  <a:srgbClr val="1086B9"/>
                </a:solidFill>
              </a:rPr>
              <a:t>1</a:t>
            </a:r>
            <a:r>
              <a:rPr lang="en-US" sz="2400" dirty="0">
                <a:solidFill>
                  <a:srgbClr val="1086B9"/>
                </a:solidFill>
              </a:rPr>
              <a:t> &lt;K</a:t>
            </a:r>
            <a:r>
              <a:rPr lang="en-US" sz="2400" baseline="-25000" dirty="0">
                <a:solidFill>
                  <a:srgbClr val="1086B9"/>
                </a:solidFill>
              </a:rPr>
              <a:t>2</a:t>
            </a:r>
            <a:r>
              <a:rPr lang="en-US" sz="2400" dirty="0">
                <a:solidFill>
                  <a:srgbClr val="1086B9"/>
                </a:solidFill>
              </a:rPr>
              <a:t> &lt;K</a:t>
            </a:r>
            <a:r>
              <a:rPr lang="en-US" sz="2400" baseline="-25000" dirty="0">
                <a:solidFill>
                  <a:srgbClr val="1086B9"/>
                </a:solidFill>
              </a:rPr>
              <a:t>3</a:t>
            </a:r>
            <a:r>
              <a:rPr lang="en-US" sz="2400" dirty="0">
                <a:solidFill>
                  <a:srgbClr val="1086B9"/>
                </a:solidFill>
              </a:rPr>
              <a:t> &lt;···&lt;</a:t>
            </a:r>
            <a:r>
              <a:rPr lang="en-US" sz="2400" dirty="0" err="1">
                <a:solidFill>
                  <a:srgbClr val="1086B9"/>
                </a:solidFill>
              </a:rPr>
              <a:t>K</a:t>
            </a:r>
            <a:r>
              <a:rPr lang="en-US" sz="2400" baseline="-25000" dirty="0" err="1">
                <a:solidFill>
                  <a:srgbClr val="1086B9"/>
                </a:solidFill>
              </a:rPr>
              <a:t>n</a:t>
            </a:r>
            <a:r>
              <a:rPr lang="en-US" sz="2400" dirty="0">
                <a:solidFill>
                  <a:srgbClr val="1086B9"/>
                </a:solidFill>
              </a:rPr>
              <a:t>)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1086B9"/>
                </a:solidFill>
              </a:rPr>
              <a:t>n+1</a:t>
            </a:r>
            <a:r>
              <a:rPr lang="en-US" sz="2400" dirty="0"/>
              <a:t> children (pointed by </a:t>
            </a:r>
            <a:r>
              <a:rPr lang="en-US" sz="2400" dirty="0">
                <a:solidFill>
                  <a:srgbClr val="1086B9"/>
                </a:solidFill>
              </a:rPr>
              <a:t>P</a:t>
            </a:r>
            <a:r>
              <a:rPr lang="en-US" sz="2400" baseline="-25000" dirty="0">
                <a:solidFill>
                  <a:srgbClr val="1086B9"/>
                </a:solidFill>
              </a:rPr>
              <a:t>0</a:t>
            </a:r>
            <a:r>
              <a:rPr lang="en-US" sz="2400" dirty="0">
                <a:solidFill>
                  <a:srgbClr val="1086B9"/>
                </a:solidFill>
              </a:rPr>
              <a:t>, P</a:t>
            </a:r>
            <a:r>
              <a:rPr lang="en-US" sz="2400" baseline="-25000" dirty="0">
                <a:solidFill>
                  <a:srgbClr val="1086B9"/>
                </a:solidFill>
              </a:rPr>
              <a:t>1</a:t>
            </a:r>
            <a:r>
              <a:rPr lang="en-US" sz="2400" dirty="0">
                <a:solidFill>
                  <a:srgbClr val="1086B9"/>
                </a:solidFill>
              </a:rPr>
              <a:t>, P</a:t>
            </a:r>
            <a:r>
              <a:rPr lang="en-US" sz="2400" baseline="-25000" dirty="0">
                <a:solidFill>
                  <a:srgbClr val="1086B9"/>
                </a:solidFill>
              </a:rPr>
              <a:t>2</a:t>
            </a:r>
            <a:r>
              <a:rPr lang="en-US" sz="2400" dirty="0">
                <a:solidFill>
                  <a:srgbClr val="1086B9"/>
                </a:solidFill>
              </a:rPr>
              <a:t>, . . . , </a:t>
            </a:r>
            <a:r>
              <a:rPr lang="en-US" sz="2400" dirty="0" err="1">
                <a:solidFill>
                  <a:srgbClr val="1086B9"/>
                </a:solidFill>
              </a:rPr>
              <a:t>P</a:t>
            </a:r>
            <a:r>
              <a:rPr lang="en-US" sz="2400" baseline="-25000" dirty="0" err="1">
                <a:solidFill>
                  <a:srgbClr val="1086B9"/>
                </a:solidFill>
              </a:rPr>
              <a:t>n</a:t>
            </a:r>
            <a:r>
              <a:rPr lang="en-US" sz="2400" dirty="0"/>
              <a:t>), any key </a:t>
            </a:r>
            <a:r>
              <a:rPr lang="en-US" sz="2400" dirty="0" err="1">
                <a:solidFill>
                  <a:srgbClr val="1086B9"/>
                </a:solidFill>
              </a:rPr>
              <a:t>k</a:t>
            </a:r>
            <a:r>
              <a:rPr lang="en-US" sz="2400" baseline="-25000" dirty="0" err="1">
                <a:solidFill>
                  <a:srgbClr val="1086B9"/>
                </a:solidFill>
              </a:rPr>
              <a:t>sub</a:t>
            </a:r>
            <a:r>
              <a:rPr lang="en-US" sz="2400" baseline="-25000" dirty="0">
                <a:solidFill>
                  <a:srgbClr val="1086B9"/>
                </a:solidFill>
              </a:rPr>
              <a:t> </a:t>
            </a:r>
            <a:r>
              <a:rPr lang="en-US" sz="2400" baseline="-25000" dirty="0" err="1">
                <a:solidFill>
                  <a:srgbClr val="1086B9"/>
                </a:solidFill>
              </a:rPr>
              <a:t>i</a:t>
            </a:r>
            <a:r>
              <a:rPr lang="en-US" sz="2400" dirty="0"/>
              <a:t> in the sub-tree pointed by </a:t>
            </a:r>
            <a:r>
              <a:rPr lang="en-US" sz="2400" dirty="0">
                <a:solidFill>
                  <a:srgbClr val="1086B9"/>
                </a:solidFill>
              </a:rPr>
              <a:t>P</a:t>
            </a:r>
            <a:r>
              <a:rPr lang="en-US" sz="2400" baseline="-25000" dirty="0">
                <a:solidFill>
                  <a:srgbClr val="1086B9"/>
                </a:solidFill>
              </a:rPr>
              <a:t>i</a:t>
            </a:r>
            <a:r>
              <a:rPr lang="en-US" sz="2400" dirty="0"/>
              <a:t> satisfies that </a:t>
            </a:r>
            <a:r>
              <a:rPr lang="en-US" sz="2400" dirty="0">
                <a:solidFill>
                  <a:srgbClr val="1086B9"/>
                </a:solidFill>
              </a:rPr>
              <a:t>K</a:t>
            </a:r>
            <a:r>
              <a:rPr lang="en-US" sz="2400" baseline="-25000" dirty="0">
                <a:solidFill>
                  <a:srgbClr val="1086B9"/>
                </a:solidFill>
              </a:rPr>
              <a:t>i</a:t>
            </a:r>
            <a:r>
              <a:rPr lang="en-US" sz="2400" dirty="0">
                <a:solidFill>
                  <a:srgbClr val="1086B9"/>
                </a:solidFill>
              </a:rPr>
              <a:t> &lt; </a:t>
            </a:r>
            <a:r>
              <a:rPr lang="en-US" sz="2400" dirty="0" err="1">
                <a:solidFill>
                  <a:srgbClr val="1086B9"/>
                </a:solidFill>
              </a:rPr>
              <a:t>k</a:t>
            </a:r>
            <a:r>
              <a:rPr lang="en-US" sz="2400" baseline="-25000" dirty="0" err="1">
                <a:solidFill>
                  <a:srgbClr val="1086B9"/>
                </a:solidFill>
              </a:rPr>
              <a:t>sub</a:t>
            </a:r>
            <a:r>
              <a:rPr lang="en-US" sz="2400" baseline="-25000" dirty="0">
                <a:solidFill>
                  <a:srgbClr val="1086B9"/>
                </a:solidFill>
              </a:rPr>
              <a:t> </a:t>
            </a:r>
            <a:r>
              <a:rPr lang="en-US" sz="2400" baseline="-25000" dirty="0" err="1">
                <a:solidFill>
                  <a:srgbClr val="1086B9"/>
                </a:solidFill>
              </a:rPr>
              <a:t>i</a:t>
            </a:r>
            <a:r>
              <a:rPr lang="en-US" sz="2400" dirty="0">
                <a:solidFill>
                  <a:srgbClr val="1086B9"/>
                </a:solidFill>
              </a:rPr>
              <a:t> &lt; K</a:t>
            </a:r>
            <a:r>
              <a:rPr lang="en-US" sz="2400" baseline="-25000" dirty="0">
                <a:solidFill>
                  <a:srgbClr val="1086B9"/>
                </a:solidFill>
              </a:rPr>
              <a:t>i+1</a:t>
            </a:r>
            <a:r>
              <a:rPr lang="en-US" sz="2400" dirty="0">
                <a:solidFill>
                  <a:srgbClr val="1086B9"/>
                </a:solidFill>
              </a:rPr>
              <a:t> 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(</a:t>
            </a:r>
            <a:r>
              <a:rPr lang="en-US" sz="2400" b="1" dirty="0">
                <a:solidFill>
                  <a:srgbClr val="A2424F"/>
                </a:solidFill>
              </a:rPr>
              <a:t>Multiway</a:t>
            </a:r>
            <a:r>
              <a:rPr lang="en-US" sz="2400" b="1" dirty="0"/>
              <a:t>)</a:t>
            </a:r>
            <a:r>
              <a:rPr lang="en-US" sz="2400" dirty="0"/>
              <a:t> For an internal node, </a:t>
            </a:r>
            <a:r>
              <a:rPr lang="en-US" sz="2400" dirty="0">
                <a:solidFill>
                  <a:srgbClr val="1086B9"/>
                </a:solidFill>
              </a:rPr>
              <a:t>⌈m/2⌉ ≤ # of children ≤ m</a:t>
            </a:r>
          </a:p>
          <a:p>
            <a:pPr lvl="2"/>
            <a:r>
              <a:rPr lang="en-US" sz="2000" dirty="0"/>
              <a:t>… except that </a:t>
            </a:r>
            <a:r>
              <a:rPr lang="en-US" sz="2000" u="sng" dirty="0"/>
              <a:t>a root node</a:t>
            </a:r>
            <a:r>
              <a:rPr lang="en-US" sz="2000" dirty="0"/>
              <a:t> may have less than </a:t>
            </a:r>
            <a:r>
              <a:rPr lang="en-US" sz="2000" dirty="0">
                <a:solidFill>
                  <a:srgbClr val="1086B9"/>
                </a:solidFill>
              </a:rPr>
              <a:t>⌈m/2⌉</a:t>
            </a:r>
            <a:r>
              <a:rPr lang="en-US" sz="2000" dirty="0"/>
              <a:t> children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(</a:t>
            </a:r>
            <a:r>
              <a:rPr lang="en-US" sz="2400" b="1" dirty="0">
                <a:solidFill>
                  <a:srgbClr val="A2424F"/>
                </a:solidFill>
              </a:rPr>
              <a:t>Always balanced</a:t>
            </a:r>
            <a:r>
              <a:rPr lang="en-US" sz="2400" b="1" dirty="0"/>
              <a:t>) </a:t>
            </a:r>
            <a:r>
              <a:rPr lang="en-US" sz="2400" dirty="0"/>
              <a:t>All leaves appear on the same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C3F09D-9CD1-DB8E-C040-7256E10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</p:spTree>
    <p:extLst>
      <p:ext uri="{BB962C8B-B14F-4D97-AF65-F5344CB8AC3E}">
        <p14:creationId xmlns:p14="http://schemas.microsoft.com/office/powerpoint/2010/main" val="289356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33EAE-4CD2-3E86-35BD-8F3E66C6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B-tree of order m satisfies that </a:t>
            </a:r>
          </a:p>
          <a:p>
            <a:pPr lvl="1"/>
            <a:r>
              <a:rPr lang="en-US" sz="2400" dirty="0"/>
              <a:t>For every node, </a:t>
            </a:r>
            <a:r>
              <a:rPr lang="en-US" sz="2400" dirty="0">
                <a:solidFill>
                  <a:srgbClr val="1086B9"/>
                </a:solidFill>
              </a:rPr>
              <a:t># of children = # of keys + 1</a:t>
            </a:r>
            <a:r>
              <a:rPr lang="en-US" sz="2400" dirty="0"/>
              <a:t> 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(</a:t>
            </a:r>
            <a:r>
              <a:rPr lang="en-US" sz="2400" b="1" dirty="0">
                <a:solidFill>
                  <a:srgbClr val="A2424F"/>
                </a:solidFill>
              </a:rPr>
              <a:t>Ordered</a:t>
            </a:r>
            <a:r>
              <a:rPr lang="en-US" sz="2400" b="1" dirty="0"/>
              <a:t>)</a:t>
            </a:r>
            <a:r>
              <a:rPr lang="en-US" sz="2400" dirty="0"/>
              <a:t> For a node containing </a:t>
            </a:r>
            <a:r>
              <a:rPr lang="en-US" sz="2400" dirty="0">
                <a:solidFill>
                  <a:srgbClr val="1086B9"/>
                </a:solidFill>
              </a:rPr>
              <a:t>n</a:t>
            </a:r>
            <a:r>
              <a:rPr lang="en-US" sz="2400" dirty="0"/>
              <a:t> keys </a:t>
            </a:r>
            <a:r>
              <a:rPr lang="en-US" sz="2400" dirty="0">
                <a:solidFill>
                  <a:srgbClr val="1086B9"/>
                </a:solidFill>
              </a:rPr>
              <a:t>(K</a:t>
            </a:r>
            <a:r>
              <a:rPr lang="en-US" sz="2400" baseline="-25000" dirty="0">
                <a:solidFill>
                  <a:srgbClr val="1086B9"/>
                </a:solidFill>
              </a:rPr>
              <a:t>1</a:t>
            </a:r>
            <a:r>
              <a:rPr lang="en-US" sz="2400" dirty="0">
                <a:solidFill>
                  <a:srgbClr val="1086B9"/>
                </a:solidFill>
              </a:rPr>
              <a:t> &lt;K</a:t>
            </a:r>
            <a:r>
              <a:rPr lang="en-US" sz="2400" baseline="-25000" dirty="0">
                <a:solidFill>
                  <a:srgbClr val="1086B9"/>
                </a:solidFill>
              </a:rPr>
              <a:t>2</a:t>
            </a:r>
            <a:r>
              <a:rPr lang="en-US" sz="2400" dirty="0">
                <a:solidFill>
                  <a:srgbClr val="1086B9"/>
                </a:solidFill>
              </a:rPr>
              <a:t> &lt;K</a:t>
            </a:r>
            <a:r>
              <a:rPr lang="en-US" sz="2400" baseline="-25000" dirty="0">
                <a:solidFill>
                  <a:srgbClr val="1086B9"/>
                </a:solidFill>
              </a:rPr>
              <a:t>3</a:t>
            </a:r>
            <a:r>
              <a:rPr lang="en-US" sz="2400" dirty="0">
                <a:solidFill>
                  <a:srgbClr val="1086B9"/>
                </a:solidFill>
              </a:rPr>
              <a:t> &lt;···&lt;</a:t>
            </a:r>
            <a:r>
              <a:rPr lang="en-US" sz="2400" dirty="0" err="1">
                <a:solidFill>
                  <a:srgbClr val="1086B9"/>
                </a:solidFill>
              </a:rPr>
              <a:t>K</a:t>
            </a:r>
            <a:r>
              <a:rPr lang="en-US" sz="2400" baseline="-25000" dirty="0" err="1">
                <a:solidFill>
                  <a:srgbClr val="1086B9"/>
                </a:solidFill>
              </a:rPr>
              <a:t>n</a:t>
            </a:r>
            <a:r>
              <a:rPr lang="en-US" sz="2400" dirty="0">
                <a:solidFill>
                  <a:srgbClr val="1086B9"/>
                </a:solidFill>
              </a:rPr>
              <a:t>)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1086B9"/>
                </a:solidFill>
              </a:rPr>
              <a:t>n+1</a:t>
            </a:r>
            <a:r>
              <a:rPr lang="en-US" sz="2400" dirty="0"/>
              <a:t> children (pointed by </a:t>
            </a:r>
            <a:r>
              <a:rPr lang="en-US" sz="2400" dirty="0">
                <a:solidFill>
                  <a:srgbClr val="1086B9"/>
                </a:solidFill>
              </a:rPr>
              <a:t>P</a:t>
            </a:r>
            <a:r>
              <a:rPr lang="en-US" sz="2400" baseline="-25000" dirty="0">
                <a:solidFill>
                  <a:srgbClr val="1086B9"/>
                </a:solidFill>
              </a:rPr>
              <a:t>0</a:t>
            </a:r>
            <a:r>
              <a:rPr lang="en-US" sz="2400" dirty="0">
                <a:solidFill>
                  <a:srgbClr val="1086B9"/>
                </a:solidFill>
              </a:rPr>
              <a:t>, P</a:t>
            </a:r>
            <a:r>
              <a:rPr lang="en-US" sz="2400" baseline="-25000" dirty="0">
                <a:solidFill>
                  <a:srgbClr val="1086B9"/>
                </a:solidFill>
              </a:rPr>
              <a:t>1</a:t>
            </a:r>
            <a:r>
              <a:rPr lang="en-US" sz="2400" dirty="0">
                <a:solidFill>
                  <a:srgbClr val="1086B9"/>
                </a:solidFill>
              </a:rPr>
              <a:t>, P</a:t>
            </a:r>
            <a:r>
              <a:rPr lang="en-US" sz="2400" baseline="-25000" dirty="0">
                <a:solidFill>
                  <a:srgbClr val="1086B9"/>
                </a:solidFill>
              </a:rPr>
              <a:t>2</a:t>
            </a:r>
            <a:r>
              <a:rPr lang="en-US" sz="2400" dirty="0">
                <a:solidFill>
                  <a:srgbClr val="1086B9"/>
                </a:solidFill>
              </a:rPr>
              <a:t>, . . . , </a:t>
            </a:r>
            <a:r>
              <a:rPr lang="en-US" sz="2400" dirty="0" err="1">
                <a:solidFill>
                  <a:srgbClr val="1086B9"/>
                </a:solidFill>
              </a:rPr>
              <a:t>P</a:t>
            </a:r>
            <a:r>
              <a:rPr lang="en-US" sz="2400" baseline="-25000" dirty="0" err="1">
                <a:solidFill>
                  <a:srgbClr val="1086B9"/>
                </a:solidFill>
              </a:rPr>
              <a:t>n</a:t>
            </a:r>
            <a:r>
              <a:rPr lang="en-US" sz="2400" dirty="0"/>
              <a:t>), any key </a:t>
            </a:r>
            <a:r>
              <a:rPr lang="en-US" sz="2400" dirty="0" err="1">
                <a:solidFill>
                  <a:srgbClr val="1086B9"/>
                </a:solidFill>
              </a:rPr>
              <a:t>k</a:t>
            </a:r>
            <a:r>
              <a:rPr lang="en-US" sz="2400" baseline="-25000" dirty="0" err="1">
                <a:solidFill>
                  <a:srgbClr val="1086B9"/>
                </a:solidFill>
              </a:rPr>
              <a:t>sub</a:t>
            </a:r>
            <a:r>
              <a:rPr lang="en-US" sz="2400" baseline="-25000" dirty="0">
                <a:solidFill>
                  <a:srgbClr val="1086B9"/>
                </a:solidFill>
              </a:rPr>
              <a:t> </a:t>
            </a:r>
            <a:r>
              <a:rPr lang="en-US" sz="2400" baseline="-25000" dirty="0" err="1">
                <a:solidFill>
                  <a:srgbClr val="1086B9"/>
                </a:solidFill>
              </a:rPr>
              <a:t>i</a:t>
            </a:r>
            <a:r>
              <a:rPr lang="en-US" sz="2400" dirty="0"/>
              <a:t> in the sub-tree pointed by </a:t>
            </a:r>
            <a:r>
              <a:rPr lang="en-US" sz="2400" dirty="0">
                <a:solidFill>
                  <a:srgbClr val="1086B9"/>
                </a:solidFill>
              </a:rPr>
              <a:t>P</a:t>
            </a:r>
            <a:r>
              <a:rPr lang="en-US" sz="2400" baseline="-25000" dirty="0">
                <a:solidFill>
                  <a:srgbClr val="1086B9"/>
                </a:solidFill>
              </a:rPr>
              <a:t>i</a:t>
            </a:r>
            <a:r>
              <a:rPr lang="en-US" sz="2400" dirty="0"/>
              <a:t> satisfies that </a:t>
            </a:r>
            <a:r>
              <a:rPr lang="en-US" sz="2400" dirty="0">
                <a:solidFill>
                  <a:srgbClr val="1086B9"/>
                </a:solidFill>
              </a:rPr>
              <a:t>K</a:t>
            </a:r>
            <a:r>
              <a:rPr lang="en-US" sz="2400" baseline="-25000" dirty="0">
                <a:solidFill>
                  <a:srgbClr val="1086B9"/>
                </a:solidFill>
              </a:rPr>
              <a:t>i</a:t>
            </a:r>
            <a:r>
              <a:rPr lang="en-US" sz="2400" dirty="0">
                <a:solidFill>
                  <a:srgbClr val="1086B9"/>
                </a:solidFill>
              </a:rPr>
              <a:t> &lt; </a:t>
            </a:r>
            <a:r>
              <a:rPr lang="en-US" sz="2400" dirty="0" err="1">
                <a:solidFill>
                  <a:srgbClr val="1086B9"/>
                </a:solidFill>
              </a:rPr>
              <a:t>k</a:t>
            </a:r>
            <a:r>
              <a:rPr lang="en-US" sz="2400" baseline="-25000" dirty="0" err="1">
                <a:solidFill>
                  <a:srgbClr val="1086B9"/>
                </a:solidFill>
              </a:rPr>
              <a:t>sub</a:t>
            </a:r>
            <a:r>
              <a:rPr lang="en-US" sz="2400" baseline="-25000" dirty="0">
                <a:solidFill>
                  <a:srgbClr val="1086B9"/>
                </a:solidFill>
              </a:rPr>
              <a:t> </a:t>
            </a:r>
            <a:r>
              <a:rPr lang="en-US" sz="2400" baseline="-25000" dirty="0" err="1">
                <a:solidFill>
                  <a:srgbClr val="1086B9"/>
                </a:solidFill>
              </a:rPr>
              <a:t>i</a:t>
            </a:r>
            <a:r>
              <a:rPr lang="en-US" sz="2400" dirty="0">
                <a:solidFill>
                  <a:srgbClr val="1086B9"/>
                </a:solidFill>
              </a:rPr>
              <a:t> &lt; K</a:t>
            </a:r>
            <a:r>
              <a:rPr lang="en-US" sz="2400" baseline="-25000" dirty="0">
                <a:solidFill>
                  <a:srgbClr val="1086B9"/>
                </a:solidFill>
              </a:rPr>
              <a:t>i+1</a:t>
            </a:r>
            <a:r>
              <a:rPr lang="en-US" sz="2400" dirty="0">
                <a:solidFill>
                  <a:srgbClr val="1086B9"/>
                </a:solidFill>
              </a:rPr>
              <a:t> 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(</a:t>
            </a:r>
            <a:r>
              <a:rPr lang="en-US" sz="2400" b="1" dirty="0">
                <a:solidFill>
                  <a:srgbClr val="A2424F"/>
                </a:solidFill>
              </a:rPr>
              <a:t>Multiway</a:t>
            </a:r>
            <a:r>
              <a:rPr lang="en-US" sz="2400" b="1" dirty="0"/>
              <a:t>)</a:t>
            </a:r>
            <a:r>
              <a:rPr lang="en-US" sz="2400" dirty="0"/>
              <a:t> For an internal node, </a:t>
            </a:r>
            <a:r>
              <a:rPr lang="en-US" sz="2400" dirty="0">
                <a:solidFill>
                  <a:srgbClr val="1086B9"/>
                </a:solidFill>
              </a:rPr>
              <a:t>⌈m/2⌉ ≤ # of children ≤ m</a:t>
            </a:r>
          </a:p>
          <a:p>
            <a:pPr lvl="2"/>
            <a:r>
              <a:rPr lang="en-US" sz="2000" dirty="0"/>
              <a:t>… except that </a:t>
            </a:r>
            <a:r>
              <a:rPr lang="en-US" sz="2000" u="sng" dirty="0"/>
              <a:t>a root node</a:t>
            </a:r>
            <a:r>
              <a:rPr lang="en-US" sz="2000" dirty="0"/>
              <a:t> may have less than </a:t>
            </a:r>
            <a:r>
              <a:rPr lang="en-US" sz="2000" dirty="0">
                <a:solidFill>
                  <a:srgbClr val="1086B9"/>
                </a:solidFill>
              </a:rPr>
              <a:t>⌈m/2⌉</a:t>
            </a:r>
            <a:r>
              <a:rPr lang="en-US" sz="2000" dirty="0"/>
              <a:t> children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(</a:t>
            </a:r>
            <a:r>
              <a:rPr lang="en-US" sz="2400" b="1" dirty="0">
                <a:solidFill>
                  <a:srgbClr val="A2424F"/>
                </a:solidFill>
              </a:rPr>
              <a:t>Always balanced</a:t>
            </a:r>
            <a:r>
              <a:rPr lang="en-US" sz="2400" b="1" dirty="0"/>
              <a:t>) </a:t>
            </a:r>
            <a:r>
              <a:rPr lang="en-US" sz="2400" dirty="0"/>
              <a:t>All leaves appear on the same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C3F09D-9CD1-DB8E-C040-7256E10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43792-83D1-AFC8-0E81-68B2C8D5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228600"/>
            <a:ext cx="5184375" cy="288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7777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D04667A-2A6B-7C17-718F-1DA474ED0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6" t="37490" r="69107" b="44361"/>
          <a:stretch/>
        </p:blipFill>
        <p:spPr>
          <a:xfrm>
            <a:off x="6570400" y="569456"/>
            <a:ext cx="2258004" cy="8613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33EAE-4CD2-3E86-35BD-8F3E66C6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B-tree of order m satisfies that </a:t>
            </a:r>
          </a:p>
          <a:p>
            <a:pPr lvl="1"/>
            <a:r>
              <a:rPr lang="en-US" sz="2400" dirty="0"/>
              <a:t>For every node, </a:t>
            </a:r>
            <a:r>
              <a:rPr lang="en-US" sz="2400" dirty="0">
                <a:solidFill>
                  <a:srgbClr val="1086B9"/>
                </a:solidFill>
              </a:rPr>
              <a:t># of children = # of keys + 1</a:t>
            </a:r>
            <a:r>
              <a:rPr lang="en-US" sz="2400" dirty="0"/>
              <a:t> 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(</a:t>
            </a:r>
            <a:r>
              <a:rPr lang="en-US" sz="2400" b="1" dirty="0">
                <a:solidFill>
                  <a:srgbClr val="A2424F"/>
                </a:solidFill>
              </a:rPr>
              <a:t>Ordered</a:t>
            </a:r>
            <a:r>
              <a:rPr lang="en-US" sz="2400" b="1" dirty="0"/>
              <a:t>)</a:t>
            </a:r>
            <a:r>
              <a:rPr lang="en-US" sz="2400" dirty="0"/>
              <a:t> For a node containing </a:t>
            </a:r>
            <a:r>
              <a:rPr lang="en-US" sz="2400" dirty="0">
                <a:solidFill>
                  <a:srgbClr val="1086B9"/>
                </a:solidFill>
              </a:rPr>
              <a:t>n</a:t>
            </a:r>
            <a:r>
              <a:rPr lang="en-US" sz="2400" dirty="0"/>
              <a:t> keys </a:t>
            </a:r>
            <a:r>
              <a:rPr lang="en-US" sz="2400" dirty="0">
                <a:solidFill>
                  <a:srgbClr val="1086B9"/>
                </a:solidFill>
              </a:rPr>
              <a:t>(K</a:t>
            </a:r>
            <a:r>
              <a:rPr lang="en-US" sz="2400" baseline="-25000" dirty="0">
                <a:solidFill>
                  <a:srgbClr val="1086B9"/>
                </a:solidFill>
              </a:rPr>
              <a:t>1</a:t>
            </a:r>
            <a:r>
              <a:rPr lang="en-US" sz="2400" dirty="0">
                <a:solidFill>
                  <a:srgbClr val="1086B9"/>
                </a:solidFill>
              </a:rPr>
              <a:t> &lt;K</a:t>
            </a:r>
            <a:r>
              <a:rPr lang="en-US" sz="2400" baseline="-25000" dirty="0">
                <a:solidFill>
                  <a:srgbClr val="1086B9"/>
                </a:solidFill>
              </a:rPr>
              <a:t>2</a:t>
            </a:r>
            <a:r>
              <a:rPr lang="en-US" sz="2400" dirty="0">
                <a:solidFill>
                  <a:srgbClr val="1086B9"/>
                </a:solidFill>
              </a:rPr>
              <a:t> &lt;K</a:t>
            </a:r>
            <a:r>
              <a:rPr lang="en-US" sz="2400" baseline="-25000" dirty="0">
                <a:solidFill>
                  <a:srgbClr val="1086B9"/>
                </a:solidFill>
              </a:rPr>
              <a:t>3</a:t>
            </a:r>
            <a:r>
              <a:rPr lang="en-US" sz="2400" dirty="0">
                <a:solidFill>
                  <a:srgbClr val="1086B9"/>
                </a:solidFill>
              </a:rPr>
              <a:t> &lt;···&lt;</a:t>
            </a:r>
            <a:r>
              <a:rPr lang="en-US" sz="2400" dirty="0" err="1">
                <a:solidFill>
                  <a:srgbClr val="1086B9"/>
                </a:solidFill>
              </a:rPr>
              <a:t>K</a:t>
            </a:r>
            <a:r>
              <a:rPr lang="en-US" sz="2400" baseline="-25000" dirty="0" err="1">
                <a:solidFill>
                  <a:srgbClr val="1086B9"/>
                </a:solidFill>
              </a:rPr>
              <a:t>n</a:t>
            </a:r>
            <a:r>
              <a:rPr lang="en-US" sz="2400" dirty="0">
                <a:solidFill>
                  <a:srgbClr val="1086B9"/>
                </a:solidFill>
              </a:rPr>
              <a:t>)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1086B9"/>
                </a:solidFill>
              </a:rPr>
              <a:t>n+1</a:t>
            </a:r>
            <a:r>
              <a:rPr lang="en-US" sz="2400" dirty="0"/>
              <a:t> children (pointed by </a:t>
            </a:r>
            <a:r>
              <a:rPr lang="en-US" sz="2400" dirty="0">
                <a:solidFill>
                  <a:srgbClr val="1086B9"/>
                </a:solidFill>
              </a:rPr>
              <a:t>P</a:t>
            </a:r>
            <a:r>
              <a:rPr lang="en-US" sz="2400" baseline="-25000" dirty="0">
                <a:solidFill>
                  <a:srgbClr val="1086B9"/>
                </a:solidFill>
              </a:rPr>
              <a:t>0</a:t>
            </a:r>
            <a:r>
              <a:rPr lang="en-US" sz="2400" dirty="0">
                <a:solidFill>
                  <a:srgbClr val="1086B9"/>
                </a:solidFill>
              </a:rPr>
              <a:t>, P</a:t>
            </a:r>
            <a:r>
              <a:rPr lang="en-US" sz="2400" baseline="-25000" dirty="0">
                <a:solidFill>
                  <a:srgbClr val="1086B9"/>
                </a:solidFill>
              </a:rPr>
              <a:t>1</a:t>
            </a:r>
            <a:r>
              <a:rPr lang="en-US" sz="2400" dirty="0">
                <a:solidFill>
                  <a:srgbClr val="1086B9"/>
                </a:solidFill>
              </a:rPr>
              <a:t>, P</a:t>
            </a:r>
            <a:r>
              <a:rPr lang="en-US" sz="2400" baseline="-25000" dirty="0">
                <a:solidFill>
                  <a:srgbClr val="1086B9"/>
                </a:solidFill>
              </a:rPr>
              <a:t>2</a:t>
            </a:r>
            <a:r>
              <a:rPr lang="en-US" sz="2400" dirty="0">
                <a:solidFill>
                  <a:srgbClr val="1086B9"/>
                </a:solidFill>
              </a:rPr>
              <a:t>, . . . , </a:t>
            </a:r>
            <a:r>
              <a:rPr lang="en-US" sz="2400" dirty="0" err="1">
                <a:solidFill>
                  <a:srgbClr val="1086B9"/>
                </a:solidFill>
              </a:rPr>
              <a:t>P</a:t>
            </a:r>
            <a:r>
              <a:rPr lang="en-US" sz="2400" baseline="-25000" dirty="0" err="1">
                <a:solidFill>
                  <a:srgbClr val="1086B9"/>
                </a:solidFill>
              </a:rPr>
              <a:t>n</a:t>
            </a:r>
            <a:r>
              <a:rPr lang="en-US" sz="2400" dirty="0"/>
              <a:t>), any key </a:t>
            </a:r>
            <a:r>
              <a:rPr lang="en-US" sz="2400" dirty="0" err="1">
                <a:solidFill>
                  <a:srgbClr val="1086B9"/>
                </a:solidFill>
              </a:rPr>
              <a:t>k</a:t>
            </a:r>
            <a:r>
              <a:rPr lang="en-US" sz="2400" baseline="-25000" dirty="0" err="1">
                <a:solidFill>
                  <a:srgbClr val="1086B9"/>
                </a:solidFill>
              </a:rPr>
              <a:t>sub</a:t>
            </a:r>
            <a:r>
              <a:rPr lang="en-US" sz="2400" baseline="-25000" dirty="0">
                <a:solidFill>
                  <a:srgbClr val="1086B9"/>
                </a:solidFill>
              </a:rPr>
              <a:t> </a:t>
            </a:r>
            <a:r>
              <a:rPr lang="en-US" sz="2400" baseline="-25000" dirty="0" err="1">
                <a:solidFill>
                  <a:srgbClr val="1086B9"/>
                </a:solidFill>
              </a:rPr>
              <a:t>i</a:t>
            </a:r>
            <a:r>
              <a:rPr lang="en-US" sz="2400" dirty="0"/>
              <a:t> in the sub-tree pointed by </a:t>
            </a:r>
            <a:r>
              <a:rPr lang="en-US" sz="2400" dirty="0">
                <a:solidFill>
                  <a:srgbClr val="1086B9"/>
                </a:solidFill>
              </a:rPr>
              <a:t>P</a:t>
            </a:r>
            <a:r>
              <a:rPr lang="en-US" sz="2400" baseline="-25000" dirty="0">
                <a:solidFill>
                  <a:srgbClr val="1086B9"/>
                </a:solidFill>
              </a:rPr>
              <a:t>i</a:t>
            </a:r>
            <a:r>
              <a:rPr lang="en-US" sz="2400" dirty="0"/>
              <a:t> satisfies that </a:t>
            </a:r>
            <a:r>
              <a:rPr lang="en-US" sz="2400" dirty="0">
                <a:solidFill>
                  <a:srgbClr val="1086B9"/>
                </a:solidFill>
              </a:rPr>
              <a:t>K</a:t>
            </a:r>
            <a:r>
              <a:rPr lang="en-US" sz="2400" baseline="-25000" dirty="0">
                <a:solidFill>
                  <a:srgbClr val="1086B9"/>
                </a:solidFill>
              </a:rPr>
              <a:t>i</a:t>
            </a:r>
            <a:r>
              <a:rPr lang="en-US" sz="2400" dirty="0">
                <a:solidFill>
                  <a:srgbClr val="1086B9"/>
                </a:solidFill>
              </a:rPr>
              <a:t> &lt; </a:t>
            </a:r>
            <a:r>
              <a:rPr lang="en-US" sz="2400" dirty="0" err="1">
                <a:solidFill>
                  <a:srgbClr val="1086B9"/>
                </a:solidFill>
              </a:rPr>
              <a:t>k</a:t>
            </a:r>
            <a:r>
              <a:rPr lang="en-US" sz="2400" baseline="-25000" dirty="0" err="1">
                <a:solidFill>
                  <a:srgbClr val="1086B9"/>
                </a:solidFill>
              </a:rPr>
              <a:t>sub</a:t>
            </a:r>
            <a:r>
              <a:rPr lang="en-US" sz="2400" baseline="-25000" dirty="0">
                <a:solidFill>
                  <a:srgbClr val="1086B9"/>
                </a:solidFill>
              </a:rPr>
              <a:t> </a:t>
            </a:r>
            <a:r>
              <a:rPr lang="en-US" sz="2400" baseline="-25000" dirty="0" err="1">
                <a:solidFill>
                  <a:srgbClr val="1086B9"/>
                </a:solidFill>
              </a:rPr>
              <a:t>i</a:t>
            </a:r>
            <a:r>
              <a:rPr lang="en-US" sz="2400" dirty="0">
                <a:solidFill>
                  <a:srgbClr val="1086B9"/>
                </a:solidFill>
              </a:rPr>
              <a:t> &lt; K</a:t>
            </a:r>
            <a:r>
              <a:rPr lang="en-US" sz="2400" baseline="-25000" dirty="0">
                <a:solidFill>
                  <a:srgbClr val="1086B9"/>
                </a:solidFill>
              </a:rPr>
              <a:t>i+1</a:t>
            </a:r>
            <a:r>
              <a:rPr lang="en-US" sz="2400" dirty="0">
                <a:solidFill>
                  <a:srgbClr val="1086B9"/>
                </a:solidFill>
              </a:rPr>
              <a:t> 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(</a:t>
            </a:r>
            <a:r>
              <a:rPr lang="en-US" sz="2400" b="1" dirty="0">
                <a:solidFill>
                  <a:srgbClr val="A2424F"/>
                </a:solidFill>
              </a:rPr>
              <a:t>Multiway</a:t>
            </a:r>
            <a:r>
              <a:rPr lang="en-US" sz="2400" b="1" dirty="0"/>
              <a:t>)</a:t>
            </a:r>
            <a:r>
              <a:rPr lang="en-US" sz="2400" dirty="0"/>
              <a:t> For an internal node, </a:t>
            </a:r>
            <a:r>
              <a:rPr lang="en-US" sz="2400" dirty="0">
                <a:solidFill>
                  <a:srgbClr val="1086B9"/>
                </a:solidFill>
              </a:rPr>
              <a:t>⌈m/2⌉ ≤ # of children ≤ m</a:t>
            </a:r>
          </a:p>
          <a:p>
            <a:pPr lvl="2"/>
            <a:r>
              <a:rPr lang="en-US" sz="2000" dirty="0"/>
              <a:t>… except that </a:t>
            </a:r>
            <a:r>
              <a:rPr lang="en-US" sz="2000" u="sng" dirty="0"/>
              <a:t>a root node</a:t>
            </a:r>
            <a:r>
              <a:rPr lang="en-US" sz="2000" dirty="0"/>
              <a:t> may have less than </a:t>
            </a:r>
            <a:r>
              <a:rPr lang="en-US" sz="2000" dirty="0">
                <a:solidFill>
                  <a:srgbClr val="1086B9"/>
                </a:solidFill>
              </a:rPr>
              <a:t>⌈m/2⌉</a:t>
            </a:r>
            <a:r>
              <a:rPr lang="en-US" sz="2000" dirty="0"/>
              <a:t> children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(</a:t>
            </a:r>
            <a:r>
              <a:rPr lang="en-US" sz="2400" b="1" dirty="0">
                <a:solidFill>
                  <a:srgbClr val="A2424F"/>
                </a:solidFill>
              </a:rPr>
              <a:t>Always balanced</a:t>
            </a:r>
            <a:r>
              <a:rPr lang="en-US" sz="2400" b="1" dirty="0"/>
              <a:t>) </a:t>
            </a:r>
            <a:r>
              <a:rPr lang="en-US" sz="2400" dirty="0"/>
              <a:t>All leaves appear on the same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C3F09D-9CD1-DB8E-C040-7256E10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43792-83D1-AFC8-0E81-68B2C8D5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228600"/>
            <a:ext cx="5184375" cy="288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49D503-1043-197D-BDF9-3D193F574D34}"/>
              </a:ext>
            </a:extLst>
          </p:cNvPr>
          <p:cNvSpPr/>
          <p:nvPr/>
        </p:nvSpPr>
        <p:spPr bwMode="auto">
          <a:xfrm>
            <a:off x="6572540" y="562779"/>
            <a:ext cx="2255863" cy="868030"/>
          </a:xfrm>
          <a:prstGeom prst="rect">
            <a:avLst/>
          </a:prstGeom>
          <a:noFill/>
          <a:ln w="38100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16A8E-4B83-ECFC-8A02-AF2C52A00E4C}"/>
              </a:ext>
            </a:extLst>
          </p:cNvPr>
          <p:cNvSpPr txBox="1"/>
          <p:nvPr/>
        </p:nvSpPr>
        <p:spPr>
          <a:xfrm>
            <a:off x="6690058" y="70220"/>
            <a:ext cx="1971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A2424F"/>
                </a:solidFill>
                <a:latin typeface="Lato" panose="020F0502020204030203" pitchFamily="34" charset="77"/>
              </a:rPr>
              <a:t>Tree 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E622C-608B-AD52-F01D-D30737CD5765}"/>
              </a:ext>
            </a:extLst>
          </p:cNvPr>
          <p:cNvSpPr txBox="1"/>
          <p:nvPr/>
        </p:nvSpPr>
        <p:spPr>
          <a:xfrm>
            <a:off x="5695950" y="1490990"/>
            <a:ext cx="337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Lato" panose="020F0502020204030203" pitchFamily="34" charset="77"/>
              </a:rPr>
              <a:t>Keys (inside a node)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EF547F-306A-E210-8741-8D6B11B31F74}"/>
              </a:ext>
            </a:extLst>
          </p:cNvPr>
          <p:cNvSpPr/>
          <p:nvPr/>
        </p:nvSpPr>
        <p:spPr bwMode="auto">
          <a:xfrm>
            <a:off x="6859977" y="844264"/>
            <a:ext cx="354477" cy="354477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249FA82-DC78-689B-0D9F-6C9E185826B4}"/>
              </a:ext>
            </a:extLst>
          </p:cNvPr>
          <p:cNvSpPr/>
          <p:nvPr/>
        </p:nvSpPr>
        <p:spPr bwMode="auto">
          <a:xfrm>
            <a:off x="7498464" y="856891"/>
            <a:ext cx="354477" cy="354477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E58D0C-217F-7C62-3474-C4B4BA2820A0}"/>
              </a:ext>
            </a:extLst>
          </p:cNvPr>
          <p:cNvSpPr/>
          <p:nvPr/>
        </p:nvSpPr>
        <p:spPr bwMode="auto">
          <a:xfrm>
            <a:off x="8136951" y="856890"/>
            <a:ext cx="354477" cy="354477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FB2F5D-3668-A18C-CE6C-EA82859C3164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 flipH="1">
            <a:off x="6528654" y="1198741"/>
            <a:ext cx="508562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2A3A5-A7D6-90B1-E267-D285EFD25B45}"/>
              </a:ext>
            </a:extLst>
          </p:cNvPr>
          <p:cNvCxnSpPr>
            <a:cxnSpLocks/>
            <a:stCxn id="17" idx="2"/>
          </p:cNvCxnSpPr>
          <p:nvPr/>
        </p:nvCxnSpPr>
        <p:spPr bwMode="auto">
          <a:xfrm flipH="1">
            <a:off x="7088047" y="1211368"/>
            <a:ext cx="587656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A87D3B-B0A5-BCD3-4AA4-5474519BF3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3016" y="1215048"/>
            <a:ext cx="587656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A7B8434-465F-5233-01D8-4A7D8404931F}"/>
              </a:ext>
            </a:extLst>
          </p:cNvPr>
          <p:cNvSpPr/>
          <p:nvPr/>
        </p:nvSpPr>
        <p:spPr bwMode="auto">
          <a:xfrm>
            <a:off x="9269807" y="1236035"/>
            <a:ext cx="1398194" cy="618165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dash"/>
            <a:round/>
            <a:headEnd type="none" w="med" len="med"/>
            <a:tailEnd type="triangle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F81EF7-7265-92D4-C2DA-9C7A03B297F1}"/>
              </a:ext>
            </a:extLst>
          </p:cNvPr>
          <p:cNvCxnSpPr>
            <a:cxnSpLocks/>
          </p:cNvCxnSpPr>
          <p:nvPr/>
        </p:nvCxnSpPr>
        <p:spPr bwMode="auto">
          <a:xfrm>
            <a:off x="8828403" y="562779"/>
            <a:ext cx="434766" cy="673256"/>
          </a:xfrm>
          <a:prstGeom prst="line">
            <a:avLst/>
          </a:prstGeom>
          <a:noFill/>
          <a:ln w="28575" cap="flat" cmpd="sng" algn="ctr">
            <a:solidFill>
              <a:srgbClr val="A2424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943F42-735D-3C28-80D1-765C0A59C181}"/>
              </a:ext>
            </a:extLst>
          </p:cNvPr>
          <p:cNvCxnSpPr/>
          <p:nvPr/>
        </p:nvCxnSpPr>
        <p:spPr bwMode="auto">
          <a:xfrm flipH="1" flipV="1">
            <a:off x="8809832" y="1437486"/>
            <a:ext cx="453337" cy="416714"/>
          </a:xfrm>
          <a:prstGeom prst="line">
            <a:avLst/>
          </a:prstGeom>
          <a:noFill/>
          <a:ln w="28575" cap="flat" cmpd="sng" algn="ctr">
            <a:solidFill>
              <a:srgbClr val="A2424F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5800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33EAE-4CD2-3E86-35BD-8F3E66C6F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B-tree of order </a:t>
            </a:r>
            <a:r>
              <a:rPr lang="en-US" sz="2800" dirty="0">
                <a:solidFill>
                  <a:srgbClr val="1086B9"/>
                </a:solidFill>
              </a:rPr>
              <a:t>m</a:t>
            </a:r>
            <a:r>
              <a:rPr lang="en-US" sz="2800" dirty="0"/>
              <a:t> satisfies that </a:t>
            </a:r>
          </a:p>
          <a:p>
            <a:pPr lvl="1"/>
            <a:r>
              <a:rPr lang="en-US" sz="2400" dirty="0"/>
              <a:t>For every node, </a:t>
            </a:r>
            <a:r>
              <a:rPr lang="en-US" sz="2400" dirty="0">
                <a:solidFill>
                  <a:srgbClr val="1086B9"/>
                </a:solidFill>
              </a:rPr>
              <a:t># of children = # of keys + 1</a:t>
            </a:r>
            <a:r>
              <a:rPr lang="en-US" sz="2400" dirty="0"/>
              <a:t> 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(</a:t>
            </a:r>
            <a:r>
              <a:rPr lang="en-US" sz="2400" b="1" dirty="0">
                <a:solidFill>
                  <a:srgbClr val="A2424F"/>
                </a:solidFill>
              </a:rPr>
              <a:t>Ordered</a:t>
            </a:r>
            <a:r>
              <a:rPr lang="en-US" sz="2400" b="1" dirty="0"/>
              <a:t>)</a:t>
            </a:r>
            <a:r>
              <a:rPr lang="en-US" sz="2400" dirty="0"/>
              <a:t> For a node containing </a:t>
            </a:r>
            <a:r>
              <a:rPr lang="en-US" sz="2400" dirty="0">
                <a:solidFill>
                  <a:srgbClr val="1086B9"/>
                </a:solidFill>
              </a:rPr>
              <a:t>n</a:t>
            </a:r>
            <a:r>
              <a:rPr lang="en-US" sz="2400" dirty="0"/>
              <a:t> keys </a:t>
            </a:r>
            <a:r>
              <a:rPr lang="en-US" sz="2400" dirty="0">
                <a:solidFill>
                  <a:srgbClr val="1086B9"/>
                </a:solidFill>
              </a:rPr>
              <a:t>(K</a:t>
            </a:r>
            <a:r>
              <a:rPr lang="en-US" sz="2400" baseline="-25000" dirty="0">
                <a:solidFill>
                  <a:srgbClr val="1086B9"/>
                </a:solidFill>
              </a:rPr>
              <a:t>1</a:t>
            </a:r>
            <a:r>
              <a:rPr lang="en-US" sz="2400" dirty="0">
                <a:solidFill>
                  <a:srgbClr val="1086B9"/>
                </a:solidFill>
              </a:rPr>
              <a:t> &lt;K</a:t>
            </a:r>
            <a:r>
              <a:rPr lang="en-US" sz="2400" baseline="-25000" dirty="0">
                <a:solidFill>
                  <a:srgbClr val="1086B9"/>
                </a:solidFill>
              </a:rPr>
              <a:t>2</a:t>
            </a:r>
            <a:r>
              <a:rPr lang="en-US" sz="2400" dirty="0">
                <a:solidFill>
                  <a:srgbClr val="1086B9"/>
                </a:solidFill>
              </a:rPr>
              <a:t> &lt;K</a:t>
            </a:r>
            <a:r>
              <a:rPr lang="en-US" sz="2400" baseline="-25000" dirty="0">
                <a:solidFill>
                  <a:srgbClr val="1086B9"/>
                </a:solidFill>
              </a:rPr>
              <a:t>3</a:t>
            </a:r>
            <a:r>
              <a:rPr lang="en-US" sz="2400" dirty="0">
                <a:solidFill>
                  <a:srgbClr val="1086B9"/>
                </a:solidFill>
              </a:rPr>
              <a:t> &lt;···&lt;</a:t>
            </a:r>
            <a:r>
              <a:rPr lang="en-US" sz="2400" dirty="0" err="1">
                <a:solidFill>
                  <a:srgbClr val="1086B9"/>
                </a:solidFill>
              </a:rPr>
              <a:t>K</a:t>
            </a:r>
            <a:r>
              <a:rPr lang="en-US" sz="2400" baseline="-25000" dirty="0" err="1">
                <a:solidFill>
                  <a:srgbClr val="1086B9"/>
                </a:solidFill>
              </a:rPr>
              <a:t>n</a:t>
            </a:r>
            <a:r>
              <a:rPr lang="en-US" sz="2400" dirty="0">
                <a:solidFill>
                  <a:srgbClr val="1086B9"/>
                </a:solidFill>
              </a:rPr>
              <a:t>)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1086B9"/>
                </a:solidFill>
              </a:rPr>
              <a:t>n+1</a:t>
            </a:r>
            <a:r>
              <a:rPr lang="en-US" sz="2400" dirty="0"/>
              <a:t> children (pointed by </a:t>
            </a:r>
            <a:r>
              <a:rPr lang="en-US" sz="2400" dirty="0">
                <a:solidFill>
                  <a:srgbClr val="1086B9"/>
                </a:solidFill>
              </a:rPr>
              <a:t>P</a:t>
            </a:r>
            <a:r>
              <a:rPr lang="en-US" sz="2400" baseline="-25000" dirty="0">
                <a:solidFill>
                  <a:srgbClr val="1086B9"/>
                </a:solidFill>
              </a:rPr>
              <a:t>0</a:t>
            </a:r>
            <a:r>
              <a:rPr lang="en-US" sz="2400" dirty="0">
                <a:solidFill>
                  <a:srgbClr val="1086B9"/>
                </a:solidFill>
              </a:rPr>
              <a:t>, P</a:t>
            </a:r>
            <a:r>
              <a:rPr lang="en-US" sz="2400" baseline="-25000" dirty="0">
                <a:solidFill>
                  <a:srgbClr val="1086B9"/>
                </a:solidFill>
              </a:rPr>
              <a:t>1</a:t>
            </a:r>
            <a:r>
              <a:rPr lang="en-US" sz="2400" dirty="0">
                <a:solidFill>
                  <a:srgbClr val="1086B9"/>
                </a:solidFill>
              </a:rPr>
              <a:t>, P</a:t>
            </a:r>
            <a:r>
              <a:rPr lang="en-US" sz="2400" baseline="-25000" dirty="0">
                <a:solidFill>
                  <a:srgbClr val="1086B9"/>
                </a:solidFill>
              </a:rPr>
              <a:t>2</a:t>
            </a:r>
            <a:r>
              <a:rPr lang="en-US" sz="2400" dirty="0">
                <a:solidFill>
                  <a:srgbClr val="1086B9"/>
                </a:solidFill>
              </a:rPr>
              <a:t>, . . . , </a:t>
            </a:r>
            <a:r>
              <a:rPr lang="en-US" sz="2400" dirty="0" err="1">
                <a:solidFill>
                  <a:srgbClr val="1086B9"/>
                </a:solidFill>
              </a:rPr>
              <a:t>P</a:t>
            </a:r>
            <a:r>
              <a:rPr lang="en-US" sz="2400" baseline="-25000" dirty="0" err="1">
                <a:solidFill>
                  <a:srgbClr val="1086B9"/>
                </a:solidFill>
              </a:rPr>
              <a:t>n</a:t>
            </a:r>
            <a:r>
              <a:rPr lang="en-US" sz="2400" dirty="0"/>
              <a:t>), any key </a:t>
            </a:r>
            <a:r>
              <a:rPr lang="en-US" sz="2400" dirty="0" err="1">
                <a:solidFill>
                  <a:srgbClr val="1086B9"/>
                </a:solidFill>
              </a:rPr>
              <a:t>k</a:t>
            </a:r>
            <a:r>
              <a:rPr lang="en-US" sz="2400" baseline="-25000" dirty="0" err="1">
                <a:solidFill>
                  <a:srgbClr val="1086B9"/>
                </a:solidFill>
              </a:rPr>
              <a:t>sub</a:t>
            </a:r>
            <a:r>
              <a:rPr lang="en-US" sz="2400" baseline="-25000" dirty="0">
                <a:solidFill>
                  <a:srgbClr val="1086B9"/>
                </a:solidFill>
              </a:rPr>
              <a:t> </a:t>
            </a:r>
            <a:r>
              <a:rPr lang="en-US" sz="2400" baseline="-25000" dirty="0" err="1">
                <a:solidFill>
                  <a:srgbClr val="1086B9"/>
                </a:solidFill>
              </a:rPr>
              <a:t>i</a:t>
            </a:r>
            <a:r>
              <a:rPr lang="en-US" sz="2400" dirty="0"/>
              <a:t> in the sub-tree pointed by </a:t>
            </a:r>
            <a:r>
              <a:rPr lang="en-US" sz="2400" dirty="0">
                <a:solidFill>
                  <a:srgbClr val="1086B9"/>
                </a:solidFill>
              </a:rPr>
              <a:t>P</a:t>
            </a:r>
            <a:r>
              <a:rPr lang="en-US" sz="2400" baseline="-25000" dirty="0">
                <a:solidFill>
                  <a:srgbClr val="1086B9"/>
                </a:solidFill>
              </a:rPr>
              <a:t>i</a:t>
            </a:r>
            <a:r>
              <a:rPr lang="en-US" sz="2400" dirty="0"/>
              <a:t> satisfies that </a:t>
            </a:r>
            <a:r>
              <a:rPr lang="en-US" sz="2400" dirty="0">
                <a:solidFill>
                  <a:srgbClr val="1086B9"/>
                </a:solidFill>
              </a:rPr>
              <a:t>K</a:t>
            </a:r>
            <a:r>
              <a:rPr lang="en-US" sz="2400" baseline="-25000" dirty="0">
                <a:solidFill>
                  <a:srgbClr val="1086B9"/>
                </a:solidFill>
              </a:rPr>
              <a:t>i</a:t>
            </a:r>
            <a:r>
              <a:rPr lang="en-US" sz="2400" dirty="0">
                <a:solidFill>
                  <a:srgbClr val="1086B9"/>
                </a:solidFill>
              </a:rPr>
              <a:t> &lt; </a:t>
            </a:r>
            <a:r>
              <a:rPr lang="en-US" sz="2400" dirty="0" err="1">
                <a:solidFill>
                  <a:srgbClr val="1086B9"/>
                </a:solidFill>
              </a:rPr>
              <a:t>k</a:t>
            </a:r>
            <a:r>
              <a:rPr lang="en-US" sz="2400" baseline="-25000" dirty="0" err="1">
                <a:solidFill>
                  <a:srgbClr val="1086B9"/>
                </a:solidFill>
              </a:rPr>
              <a:t>sub</a:t>
            </a:r>
            <a:r>
              <a:rPr lang="en-US" sz="2400" baseline="-25000" dirty="0">
                <a:solidFill>
                  <a:srgbClr val="1086B9"/>
                </a:solidFill>
              </a:rPr>
              <a:t> </a:t>
            </a:r>
            <a:r>
              <a:rPr lang="en-US" sz="2400" baseline="-25000" dirty="0" err="1">
                <a:solidFill>
                  <a:srgbClr val="1086B9"/>
                </a:solidFill>
              </a:rPr>
              <a:t>i</a:t>
            </a:r>
            <a:r>
              <a:rPr lang="en-US" sz="2400" dirty="0">
                <a:solidFill>
                  <a:srgbClr val="1086B9"/>
                </a:solidFill>
              </a:rPr>
              <a:t> &lt; K</a:t>
            </a:r>
            <a:r>
              <a:rPr lang="en-US" sz="2400" baseline="-25000" dirty="0">
                <a:solidFill>
                  <a:srgbClr val="1086B9"/>
                </a:solidFill>
              </a:rPr>
              <a:t>i+1</a:t>
            </a:r>
            <a:r>
              <a:rPr lang="en-US" sz="2400" dirty="0">
                <a:solidFill>
                  <a:srgbClr val="1086B9"/>
                </a:solidFill>
              </a:rPr>
              <a:t> 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(</a:t>
            </a:r>
            <a:r>
              <a:rPr lang="en-US" sz="2400" b="1" dirty="0">
                <a:solidFill>
                  <a:srgbClr val="A2424F"/>
                </a:solidFill>
              </a:rPr>
              <a:t>Multiway</a:t>
            </a:r>
            <a:r>
              <a:rPr lang="en-US" sz="2400" b="1" dirty="0"/>
              <a:t>)</a:t>
            </a:r>
            <a:r>
              <a:rPr lang="en-US" sz="2400" dirty="0"/>
              <a:t> For an internal node, </a:t>
            </a:r>
            <a:r>
              <a:rPr lang="en-US" sz="2400" dirty="0">
                <a:solidFill>
                  <a:srgbClr val="1086B9"/>
                </a:solidFill>
              </a:rPr>
              <a:t>⌈m/2⌉ ≤ # of children ≤ m</a:t>
            </a:r>
          </a:p>
          <a:p>
            <a:pPr lvl="2"/>
            <a:r>
              <a:rPr lang="en-US" sz="2000" dirty="0"/>
              <a:t>… except that </a:t>
            </a:r>
            <a:r>
              <a:rPr lang="en-US" sz="2000" u="sng" dirty="0"/>
              <a:t>a root node</a:t>
            </a:r>
            <a:r>
              <a:rPr lang="en-US" sz="2000" dirty="0"/>
              <a:t> may have less than </a:t>
            </a:r>
            <a:r>
              <a:rPr lang="en-US" sz="2000" dirty="0">
                <a:solidFill>
                  <a:srgbClr val="1086B9"/>
                </a:solidFill>
              </a:rPr>
              <a:t>⌈m/2⌉</a:t>
            </a:r>
            <a:r>
              <a:rPr lang="en-US" sz="2000" dirty="0"/>
              <a:t> children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(</a:t>
            </a:r>
            <a:r>
              <a:rPr lang="en-US" sz="2400" b="1" dirty="0">
                <a:solidFill>
                  <a:srgbClr val="A2424F"/>
                </a:solidFill>
              </a:rPr>
              <a:t>Always balanced</a:t>
            </a:r>
            <a:r>
              <a:rPr lang="en-US" sz="2400" b="1" dirty="0"/>
              <a:t>) </a:t>
            </a:r>
            <a:r>
              <a:rPr lang="en-US" sz="2400" dirty="0"/>
              <a:t>All leaves appear on the same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C3F09D-9CD1-DB8E-C040-7256E10F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43792-83D1-AFC8-0E81-68B2C8D5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28600"/>
            <a:ext cx="5184375" cy="28829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03B32A-180F-2D30-E879-C7E2047E00E4}"/>
              </a:ext>
            </a:extLst>
          </p:cNvPr>
          <p:cNvSpPr/>
          <p:nvPr/>
        </p:nvSpPr>
        <p:spPr>
          <a:xfrm>
            <a:off x="9601200" y="4642624"/>
            <a:ext cx="4793057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086B9"/>
                </a:solidFill>
                <a:latin typeface="Lato" panose="020F0502020204030203" pitchFamily="34" charset="77"/>
              </a:rPr>
              <a:t>⌈m/2⌉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is the called the 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minimum branching factor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(a.k.a. 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minimum degree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) of the tree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A B-tree of order m is usually called a 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“⌈m/2⌉-m tree”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, like 2-3 tree, 2-4 tree, 3-5 tree, 3-6 tree, . . .</a:t>
            </a:r>
          </a:p>
          <a:p>
            <a:pPr marL="99568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77"/>
              </a:rPr>
              <a:t>In practice, the order </a:t>
            </a:r>
            <a:r>
              <a:rPr lang="en-US" altLang="zh-CN" sz="2000" dirty="0">
                <a:solidFill>
                  <a:srgbClr val="1086B9"/>
                </a:solidFill>
                <a:latin typeface="Lato" panose="020F0502020204030203" pitchFamily="34" charset="77"/>
              </a:rPr>
              <a:t>m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77"/>
              </a:rPr>
              <a:t> is much larger (~100)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4FC654-4239-1E75-1BA8-3575E6D7A41C}"/>
              </a:ext>
            </a:extLst>
          </p:cNvPr>
          <p:cNvCxnSpPr/>
          <p:nvPr/>
        </p:nvCxnSpPr>
        <p:spPr bwMode="auto">
          <a:xfrm>
            <a:off x="13792200" y="3111500"/>
            <a:ext cx="0" cy="15311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248033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534394-EDC9-2A40-7F2F-F31232C4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83B3C-7DF6-C828-4C1D-F9D37D6D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3384550" cy="958837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65E972A-9294-88E6-5C35-88136233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12954000" cy="5334000"/>
          </a:xfrm>
        </p:spPr>
        <p:txBody>
          <a:bodyPr/>
          <a:lstStyle/>
          <a:p>
            <a:r>
              <a:rPr lang="en-US" sz="3200" dirty="0"/>
              <a:t>Height of a </a:t>
            </a:r>
            <a:r>
              <a:rPr lang="en-US" sz="3200" i="1" dirty="0"/>
              <a:t>B</a:t>
            </a:r>
            <a:r>
              <a:rPr lang="en-US" sz="3200" dirty="0"/>
              <a:t>-tree: </a:t>
            </a:r>
            <a:br>
              <a:rPr lang="en-US" sz="3200" dirty="0"/>
            </a:br>
            <a:endParaRPr lang="en-US" sz="3200" dirty="0"/>
          </a:p>
          <a:p>
            <a:pPr lvl="1"/>
            <a:r>
              <a:rPr lang="en-US" sz="2800" dirty="0"/>
              <a:t>If we take an 50-100 tree with 1M records:</a:t>
            </a:r>
          </a:p>
          <a:p>
            <a:pPr lvl="2"/>
            <a:r>
              <a:rPr lang="en-US" sz="2800" dirty="0">
                <a:solidFill>
                  <a:srgbClr val="1086B9"/>
                </a:solidFill>
              </a:rPr>
              <a:t>h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≤</a:t>
            </a:r>
            <a:r>
              <a:rPr lang="en-US" sz="2800" dirty="0">
                <a:solidFill>
                  <a:srgbClr val="1086B9"/>
                </a:solidFill>
              </a:rPr>
              <a:t> 1+log</a:t>
            </a:r>
            <a:r>
              <a:rPr lang="en-US" sz="2800" baseline="-25000" dirty="0">
                <a:solidFill>
                  <a:srgbClr val="1086B9"/>
                </a:solidFill>
              </a:rPr>
              <a:t>100/2</a:t>
            </a:r>
            <a:r>
              <a:rPr lang="en-US" sz="2800" dirty="0">
                <a:solidFill>
                  <a:srgbClr val="1086B9"/>
                </a:solidFill>
              </a:rPr>
              <a:t>(1000000/2)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en-US" sz="2800" dirty="0">
                <a:solidFill>
                  <a:srgbClr val="1086B9"/>
                </a:solidFill>
              </a:rPr>
              <a:t> 4.354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(i.e., 4 levels)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47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6083F1-4413-B318-C0DE-3F0F68F4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Height of a </a:t>
            </a:r>
            <a:r>
              <a:rPr lang="en-US" sz="3200" i="1" dirty="0"/>
              <a:t>B</a:t>
            </a:r>
            <a:r>
              <a:rPr lang="en-US" sz="3200" dirty="0"/>
              <a:t>-tree: </a:t>
            </a:r>
            <a:br>
              <a:rPr lang="en-US" sz="3200" dirty="0"/>
            </a:br>
            <a:endParaRPr lang="en-US" sz="3200" dirty="0"/>
          </a:p>
          <a:p>
            <a:pPr lvl="1"/>
            <a:r>
              <a:rPr lang="en-US" sz="2800" dirty="0"/>
              <a:t>If we take an 50-100 tree with 1M records:</a:t>
            </a:r>
          </a:p>
          <a:p>
            <a:pPr lvl="2"/>
            <a:r>
              <a:rPr lang="en-US" sz="2800" dirty="0">
                <a:solidFill>
                  <a:srgbClr val="1086B9"/>
                </a:solidFill>
              </a:rPr>
              <a:t>h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≤</a:t>
            </a:r>
            <a:r>
              <a:rPr lang="en-US" sz="2800" dirty="0">
                <a:solidFill>
                  <a:srgbClr val="1086B9"/>
                </a:solidFill>
              </a:rPr>
              <a:t> 1+log</a:t>
            </a:r>
            <a:r>
              <a:rPr lang="en-US" sz="2800" baseline="-25000" dirty="0">
                <a:solidFill>
                  <a:srgbClr val="1086B9"/>
                </a:solidFill>
              </a:rPr>
              <a:t>100/2</a:t>
            </a:r>
            <a:r>
              <a:rPr lang="en-US" sz="2800" dirty="0">
                <a:solidFill>
                  <a:srgbClr val="1086B9"/>
                </a:solidFill>
              </a:rPr>
              <a:t>(1000000/2)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</a:t>
            </a:r>
            <a:r>
              <a:rPr lang="en-US" sz="2800" dirty="0">
                <a:solidFill>
                  <a:srgbClr val="1086B9"/>
                </a:solidFill>
              </a:rPr>
              <a:t> 4.354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(i.e., 4 levels)</a:t>
            </a:r>
          </a:p>
          <a:p>
            <a:pPr lvl="1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2800" dirty="0"/>
              <a:t>Why do we use B-trees?</a:t>
            </a:r>
          </a:p>
          <a:p>
            <a:pPr lvl="2"/>
            <a:r>
              <a:rPr lang="en-US" sz="2800" dirty="0"/>
              <a:t>We can set the size of a B-tree node as the disk page size</a:t>
            </a:r>
          </a:p>
          <a:p>
            <a:pPr lvl="3"/>
            <a:r>
              <a:rPr lang="en-US" sz="2400" dirty="0"/>
              <a:t>i.e., </a:t>
            </a:r>
            <a:r>
              <a:rPr lang="en-US" sz="2400" dirty="0">
                <a:solidFill>
                  <a:srgbClr val="1086B9"/>
                </a:solidFill>
              </a:rPr>
              <a:t>m</a:t>
            </a:r>
            <a:r>
              <a:rPr lang="en-US" sz="2400" dirty="0"/>
              <a:t> can be chosen with consideration on the page size</a:t>
            </a:r>
          </a:p>
          <a:p>
            <a:pPr lvl="2"/>
            <a:r>
              <a:rPr lang="en-US" sz="2800" dirty="0"/>
              <a:t>The height of the tree -&gt; Number of disk I/</a:t>
            </a:r>
            <a:r>
              <a:rPr lang="en-US" sz="2800" dirty="0" err="1"/>
              <a:t>Os</a:t>
            </a:r>
            <a:endParaRPr lang="en-US" sz="2800" dirty="0"/>
          </a:p>
          <a:p>
            <a:pPr lvl="3"/>
            <a:r>
              <a:rPr lang="en-US" sz="2400" dirty="0"/>
              <a:t>The number of disk I/</a:t>
            </a:r>
            <a:r>
              <a:rPr lang="en-US" sz="2400" dirty="0" err="1"/>
              <a:t>Os</a:t>
            </a:r>
            <a:r>
              <a:rPr lang="en-US" sz="2400" dirty="0"/>
              <a:t> can be relatively small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34394-EDC9-2A40-7F2F-F31232C4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83B3C-7DF6-C828-4C1D-F9D37D6D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3384550" cy="95883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4DAB95D-0D19-8361-6A36-CDA8FC913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81659" y="2662585"/>
            <a:ext cx="2514105" cy="195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060AA-F88B-A209-5965-E160D625725A}"/>
              </a:ext>
            </a:extLst>
          </p:cNvPr>
          <p:cNvSpPr txBox="1"/>
          <p:nvPr/>
        </p:nvSpPr>
        <p:spPr>
          <a:xfrm>
            <a:off x="11928764" y="461878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" panose="020F0502020204030203" pitchFamily="34" charset="77"/>
              </a:rPr>
              <a:t>Access time: 5-20ms</a:t>
            </a:r>
          </a:p>
          <a:p>
            <a:endParaRPr lang="en-US" sz="1800" dirty="0">
              <a:latin typeface="Lato" panose="020F050202020403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1300C-36ED-754C-7D0A-5BF35293FF00}"/>
              </a:ext>
            </a:extLst>
          </p:cNvPr>
          <p:cNvSpPr txBox="1"/>
          <p:nvPr/>
        </p:nvSpPr>
        <p:spPr>
          <a:xfrm>
            <a:off x="11852316" y="6800487"/>
            <a:ext cx="243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" panose="020F0502020204030203" pitchFamily="34" charset="77"/>
              </a:rPr>
              <a:t>Access time: 50-70ns</a:t>
            </a:r>
          </a:p>
          <a:p>
            <a:endParaRPr lang="en-US" sz="1800" dirty="0">
              <a:latin typeface="Lato" panose="020F050202020403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DFB12-EC76-AA78-0ACC-329826A86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1659" y="5835907"/>
            <a:ext cx="1898650" cy="87000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BA4BC26-D740-9459-BD27-3D06074D26D8}"/>
              </a:ext>
            </a:extLst>
          </p:cNvPr>
          <p:cNvSpPr/>
          <p:nvPr/>
        </p:nvSpPr>
        <p:spPr bwMode="auto">
          <a:xfrm>
            <a:off x="11981646" y="5234580"/>
            <a:ext cx="2098675" cy="3658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2424F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1ns = 10</a:t>
            </a:r>
            <a:r>
              <a:rPr kumimoji="0" lang="en-US" sz="2400" b="0" i="0" u="none" strike="noStrike" cap="none" normalizeH="0" baseline="30000" dirty="0">
                <a:ln>
                  <a:noFill/>
                </a:ln>
                <a:solidFill>
                  <a:srgbClr val="A2424F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-6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2424F"/>
                </a:solidFill>
                <a:effectLst/>
                <a:latin typeface="Lato" panose="020F0502020204030203" pitchFamily="34" charset="77"/>
                <a:cs typeface="MS PGothic" panose="020B0600070205080204" pitchFamily="34" charset="-128"/>
              </a:rPr>
              <a:t>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4E19E2-A89C-6E2B-18A9-E7E3555CB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5453" y="6534150"/>
            <a:ext cx="204423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1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8C71A5-2573-B667-14DD-74C60CB2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781800" cy="5334000"/>
          </a:xfrm>
        </p:spPr>
        <p:txBody>
          <a:bodyPr/>
          <a:lstStyle/>
          <a:p>
            <a:r>
              <a:rPr lang="en-CN" dirty="0"/>
              <a:t>Think about an example in a library:</a:t>
            </a:r>
          </a:p>
          <a:p>
            <a:pPr lvl="1"/>
            <a:r>
              <a:rPr lang="en-CN" dirty="0"/>
              <a:t>How can we find a book?</a:t>
            </a:r>
          </a:p>
          <a:p>
            <a:pPr lvl="2"/>
            <a:r>
              <a:rPr lang="en-CN" dirty="0"/>
              <a:t>Books are on the shelves in a sequential order</a:t>
            </a:r>
          </a:p>
          <a:p>
            <a:pPr lvl="2"/>
            <a:r>
              <a:rPr lang="en-US" dirty="0"/>
              <a:t>We had </a:t>
            </a:r>
            <a:r>
              <a:rPr lang="en-US" dirty="0">
                <a:solidFill>
                  <a:srgbClr val="A2424F"/>
                </a:solidFill>
              </a:rPr>
              <a:t>drawers</a:t>
            </a:r>
            <a:r>
              <a:rPr lang="en-US" dirty="0"/>
              <a:t> where you could </a:t>
            </a:r>
            <a:r>
              <a:rPr lang="en-US" dirty="0">
                <a:solidFill>
                  <a:srgbClr val="A2424F"/>
                </a:solidFill>
              </a:rPr>
              <a:t>look for books</a:t>
            </a:r>
            <a:r>
              <a:rPr lang="en-US" dirty="0"/>
              <a:t> by </a:t>
            </a:r>
            <a:r>
              <a:rPr lang="en-US" u="sng" dirty="0"/>
              <a:t>author</a:t>
            </a:r>
            <a:r>
              <a:rPr lang="en-US" dirty="0"/>
              <a:t>, </a:t>
            </a:r>
            <a:r>
              <a:rPr lang="en-US" u="sng" dirty="0"/>
              <a:t>title</a:t>
            </a:r>
            <a:r>
              <a:rPr lang="en-US" dirty="0"/>
              <a:t> or sometimes </a:t>
            </a:r>
            <a:r>
              <a:rPr lang="en-US" u="sng" dirty="0"/>
              <a:t>subject</a:t>
            </a:r>
            <a:r>
              <a:rPr lang="en-US" dirty="0"/>
              <a:t> that were telling you </a:t>
            </a:r>
            <a:r>
              <a:rPr lang="en-US" dirty="0">
                <a:solidFill>
                  <a:srgbClr val="1086B9"/>
                </a:solidFill>
              </a:rPr>
              <a:t>what were the "</a:t>
            </a:r>
            <a:r>
              <a:rPr lang="en-US" b="1" i="1" dirty="0">
                <a:solidFill>
                  <a:srgbClr val="1086B9"/>
                </a:solidFill>
              </a:rPr>
              <a:t>coordinates</a:t>
            </a:r>
            <a:r>
              <a:rPr lang="en-US" dirty="0">
                <a:solidFill>
                  <a:srgbClr val="1086B9"/>
                </a:solidFill>
              </a:rPr>
              <a:t>" of a book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50672F-D737-B9F5-BE3E-D023C92C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Motivation</a:t>
            </a:r>
          </a:p>
        </p:txBody>
      </p:sp>
      <p:pic>
        <p:nvPicPr>
          <p:cNvPr id="5" name="Image 1" descr="Books_Card_Index_by_Marcus_Gossler.jpg">
            <a:extLst>
              <a:ext uri="{FF2B5EF4-FFF2-40B4-BE49-F238E27FC236}">
                <a16:creationId xmlns:a16="http://schemas.microsoft.com/office/drawing/2014/main" id="{5105C783-1C14-F29A-2654-7EF929D051D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5512" b="5906"/>
          <a:stretch>
            <a:fillRect/>
          </a:stretch>
        </p:blipFill>
        <p:spPr>
          <a:xfrm>
            <a:off x="7924800" y="1948328"/>
            <a:ext cx="6077570" cy="4554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835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879DB-42FF-1164-C9A6-9D6BCD2D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operations: </a:t>
            </a:r>
          </a:p>
          <a:p>
            <a:pPr lvl="1"/>
            <a:r>
              <a:rPr lang="en-US" dirty="0"/>
              <a:t>Search, Insert, Delete</a:t>
            </a:r>
          </a:p>
          <a:p>
            <a:pPr lvl="1"/>
            <a:r>
              <a:rPr lang="en-US" dirty="0"/>
              <a:t>Update 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Delete + Insert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What is special in B-tree</a:t>
            </a:r>
          </a:p>
          <a:p>
            <a:pPr lvl="1"/>
            <a:r>
              <a:rPr lang="en-US" dirty="0"/>
              <a:t>Split and merge nodes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07B7B4-06AA-A668-053A-D3AF8C11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</p:spTree>
    <p:extLst>
      <p:ext uri="{BB962C8B-B14F-4D97-AF65-F5344CB8AC3E}">
        <p14:creationId xmlns:p14="http://schemas.microsoft.com/office/powerpoint/2010/main" val="130158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C8C471-87D6-C4D8-BD15-75C8019F8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324600" cy="5334000"/>
          </a:xfrm>
        </p:spPr>
        <p:txBody>
          <a:bodyPr/>
          <a:lstStyle/>
          <a:p>
            <a:r>
              <a:rPr lang="en-US" dirty="0"/>
              <a:t>Split a node in a B-tree</a:t>
            </a:r>
          </a:p>
          <a:p>
            <a:pPr lvl="1"/>
            <a:r>
              <a:rPr lang="en-US" dirty="0"/>
              <a:t>Example: when m=7</a:t>
            </a:r>
          </a:p>
          <a:p>
            <a:pPr lvl="1"/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A2424F"/>
                </a:solidFill>
              </a:rPr>
              <a:t>key=“P”</a:t>
            </a:r>
            <a:endParaRPr lang="en-US" dirty="0">
              <a:solidFill>
                <a:srgbClr val="A2424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E08F6-6074-F4DC-D1FA-50372A30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7EF2E-9279-C9D3-360F-5584DD12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544444"/>
            <a:ext cx="5791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8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C8C471-87D6-C4D8-BD15-75C8019F8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096000" cy="5334000"/>
          </a:xfrm>
        </p:spPr>
        <p:txBody>
          <a:bodyPr/>
          <a:lstStyle/>
          <a:p>
            <a:r>
              <a:rPr lang="en-US" dirty="0"/>
              <a:t>Split a node in a B-tree</a:t>
            </a:r>
          </a:p>
          <a:p>
            <a:pPr lvl="1"/>
            <a:r>
              <a:rPr lang="en-US" dirty="0"/>
              <a:t>Example: when m=7</a:t>
            </a:r>
          </a:p>
          <a:p>
            <a:pPr lvl="1"/>
            <a:r>
              <a:rPr lang="en-US" altLang="zh-CN" kern="0" dirty="0"/>
              <a:t>…</a:t>
            </a:r>
            <a:r>
              <a:rPr lang="zh-CN" altLang="en-US" kern="0" dirty="0"/>
              <a:t> </a:t>
            </a:r>
            <a:r>
              <a:rPr lang="en-US" altLang="zh-CN" kern="0" dirty="0"/>
              <a:t>and</a:t>
            </a:r>
            <a:r>
              <a:rPr lang="zh-CN" altLang="en-US" kern="0" dirty="0"/>
              <a:t> </a:t>
            </a:r>
            <a:r>
              <a:rPr lang="en-US" altLang="zh-CN" kern="0" dirty="0"/>
              <a:t>we</a:t>
            </a:r>
            <a:r>
              <a:rPr lang="zh-CN" altLang="en-US" kern="0" dirty="0"/>
              <a:t> </a:t>
            </a:r>
            <a:r>
              <a:rPr lang="en-US" altLang="zh-CN" kern="0" dirty="0"/>
              <a:t>want</a:t>
            </a:r>
            <a:r>
              <a:rPr lang="zh-CN" altLang="en-US" kern="0" dirty="0"/>
              <a:t> </a:t>
            </a:r>
            <a:r>
              <a:rPr lang="en-US" altLang="zh-CN" kern="0" dirty="0"/>
              <a:t>to</a:t>
            </a:r>
            <a:r>
              <a:rPr lang="zh-CN" altLang="en-US" kern="0" dirty="0"/>
              <a:t> </a:t>
            </a:r>
            <a:r>
              <a:rPr lang="en-US" altLang="zh-CN" kern="0" dirty="0"/>
              <a:t>insert</a:t>
            </a:r>
            <a:r>
              <a:rPr lang="zh-CN" altLang="en-US" kern="0" dirty="0"/>
              <a:t> </a:t>
            </a:r>
            <a:r>
              <a:rPr lang="en-US" altLang="zh-CN" kern="0" dirty="0"/>
              <a:t>the</a:t>
            </a:r>
            <a:r>
              <a:rPr lang="zh-CN" altLang="en-US" kern="0" dirty="0"/>
              <a:t> </a:t>
            </a:r>
            <a:r>
              <a:rPr lang="en-US" altLang="zh-CN" kern="0" dirty="0"/>
              <a:t>record</a:t>
            </a:r>
            <a:r>
              <a:rPr lang="zh-CN" altLang="en-US" kern="0" dirty="0"/>
              <a:t> </a:t>
            </a:r>
            <a:r>
              <a:rPr lang="en-US" altLang="zh-CN" kern="0" dirty="0"/>
              <a:t>with</a:t>
            </a:r>
            <a:r>
              <a:rPr lang="zh-CN" altLang="en-US" kern="0" dirty="0"/>
              <a:t> </a:t>
            </a:r>
            <a:r>
              <a:rPr lang="en-US" altLang="zh-CN" kern="0" dirty="0">
                <a:solidFill>
                  <a:srgbClr val="A2424F"/>
                </a:solidFill>
              </a:rPr>
              <a:t>key=“P”</a:t>
            </a:r>
            <a:endParaRPr lang="en-US" kern="0" dirty="0">
              <a:solidFill>
                <a:srgbClr val="A2424F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352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E08F6-6074-F4DC-D1FA-50372A30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7EF2E-9279-C9D3-360F-5584DD12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544444"/>
            <a:ext cx="5791200" cy="5791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5DE300-1663-A936-9D32-A4080E2BB296}"/>
              </a:ext>
            </a:extLst>
          </p:cNvPr>
          <p:cNvSpPr/>
          <p:nvPr/>
        </p:nvSpPr>
        <p:spPr bwMode="auto">
          <a:xfrm>
            <a:off x="9200263" y="3378820"/>
            <a:ext cx="3525137" cy="602165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C0FF3-E906-E6B8-CA79-5EF6DF2CD0C3}"/>
              </a:ext>
            </a:extLst>
          </p:cNvPr>
          <p:cNvSpPr/>
          <p:nvPr/>
        </p:nvSpPr>
        <p:spPr bwMode="auto">
          <a:xfrm>
            <a:off x="9144001" y="5986165"/>
            <a:ext cx="2362199" cy="728365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ADDEC-8DC7-3878-82B1-A54BDA21AC95}"/>
              </a:ext>
            </a:extLst>
          </p:cNvPr>
          <p:cNvSpPr/>
          <p:nvPr/>
        </p:nvSpPr>
        <p:spPr bwMode="auto">
          <a:xfrm>
            <a:off x="11658601" y="5986165"/>
            <a:ext cx="2362199" cy="728365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725FA-5B66-43BC-E603-773720164C17}"/>
              </a:ext>
            </a:extLst>
          </p:cNvPr>
          <p:cNvSpPr txBox="1"/>
          <p:nvPr/>
        </p:nvSpPr>
        <p:spPr>
          <a:xfrm>
            <a:off x="2170916" y="4276635"/>
            <a:ext cx="7282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The number of children is larger than m 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This node will be split into two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The pivot key will be elevated into the parent node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F2C49A-45AA-6A07-2B3B-6026DC7BBC3A}"/>
              </a:ext>
            </a:extLst>
          </p:cNvPr>
          <p:cNvCxnSpPr>
            <a:cxnSpLocks/>
          </p:cNvCxnSpPr>
          <p:nvPr/>
        </p:nvCxnSpPr>
        <p:spPr bwMode="auto">
          <a:xfrm>
            <a:off x="8001002" y="4548807"/>
            <a:ext cx="2666998" cy="3279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5ED177-BA99-A3C6-9E21-F50CB2F9C440}"/>
              </a:ext>
            </a:extLst>
          </p:cNvPr>
          <p:cNvCxnSpPr>
            <a:cxnSpLocks/>
          </p:cNvCxnSpPr>
          <p:nvPr/>
        </p:nvCxnSpPr>
        <p:spPr bwMode="auto">
          <a:xfrm flipV="1">
            <a:off x="8001002" y="3818930"/>
            <a:ext cx="1199261" cy="533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483836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C8C471-87D6-C4D8-BD15-75C8019F8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096000" cy="5334000"/>
          </a:xfrm>
        </p:spPr>
        <p:txBody>
          <a:bodyPr/>
          <a:lstStyle/>
          <a:p>
            <a:r>
              <a:rPr lang="en-US" dirty="0"/>
              <a:t>Split a node in a B-tree</a:t>
            </a:r>
          </a:p>
          <a:p>
            <a:pPr lvl="1"/>
            <a:r>
              <a:rPr lang="en-US" dirty="0"/>
              <a:t>Example: when m=7</a:t>
            </a:r>
          </a:p>
          <a:p>
            <a:pPr lvl="1"/>
            <a:r>
              <a:rPr lang="en-US" altLang="zh-CN" kern="0" dirty="0"/>
              <a:t>…</a:t>
            </a:r>
            <a:r>
              <a:rPr lang="zh-CN" altLang="en-US" kern="0" dirty="0"/>
              <a:t> </a:t>
            </a:r>
            <a:r>
              <a:rPr lang="en-US" altLang="zh-CN" kern="0" dirty="0"/>
              <a:t>and</a:t>
            </a:r>
            <a:r>
              <a:rPr lang="zh-CN" altLang="en-US" kern="0" dirty="0"/>
              <a:t> </a:t>
            </a:r>
            <a:r>
              <a:rPr lang="en-US" altLang="zh-CN" kern="0" dirty="0"/>
              <a:t>we</a:t>
            </a:r>
            <a:r>
              <a:rPr lang="zh-CN" altLang="en-US" kern="0" dirty="0"/>
              <a:t> </a:t>
            </a:r>
            <a:r>
              <a:rPr lang="en-US" altLang="zh-CN" kern="0" dirty="0"/>
              <a:t>want</a:t>
            </a:r>
            <a:r>
              <a:rPr lang="zh-CN" altLang="en-US" kern="0" dirty="0"/>
              <a:t> </a:t>
            </a:r>
            <a:r>
              <a:rPr lang="en-US" altLang="zh-CN" kern="0" dirty="0"/>
              <a:t>to</a:t>
            </a:r>
            <a:r>
              <a:rPr lang="zh-CN" altLang="en-US" kern="0" dirty="0"/>
              <a:t> </a:t>
            </a:r>
            <a:r>
              <a:rPr lang="en-US" altLang="zh-CN" kern="0" dirty="0"/>
              <a:t>insert</a:t>
            </a:r>
            <a:r>
              <a:rPr lang="zh-CN" altLang="en-US" kern="0" dirty="0"/>
              <a:t> </a:t>
            </a:r>
            <a:r>
              <a:rPr lang="en-US" altLang="zh-CN" kern="0" dirty="0"/>
              <a:t>the</a:t>
            </a:r>
            <a:r>
              <a:rPr lang="zh-CN" altLang="en-US" kern="0" dirty="0"/>
              <a:t> </a:t>
            </a:r>
            <a:r>
              <a:rPr lang="en-US" altLang="zh-CN" kern="0" dirty="0"/>
              <a:t>record</a:t>
            </a:r>
            <a:r>
              <a:rPr lang="zh-CN" altLang="en-US" kern="0" dirty="0"/>
              <a:t> </a:t>
            </a:r>
            <a:r>
              <a:rPr lang="en-US" altLang="zh-CN" kern="0" dirty="0"/>
              <a:t>with</a:t>
            </a:r>
            <a:r>
              <a:rPr lang="zh-CN" altLang="en-US" kern="0" dirty="0"/>
              <a:t> </a:t>
            </a:r>
            <a:r>
              <a:rPr lang="en-US" altLang="zh-CN" kern="0" dirty="0">
                <a:solidFill>
                  <a:srgbClr val="A2424F"/>
                </a:solidFill>
              </a:rPr>
              <a:t>key=“P”</a:t>
            </a:r>
            <a:endParaRPr lang="en-US" kern="0" dirty="0">
              <a:solidFill>
                <a:srgbClr val="A2424F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3528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if the parent (or even the root) node is also full?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5E08F6-6074-F4DC-D1FA-50372A30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7EF2E-9279-C9D3-360F-5584DD12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544444"/>
            <a:ext cx="5791200" cy="5791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5DE300-1663-A936-9D32-A4080E2BB296}"/>
              </a:ext>
            </a:extLst>
          </p:cNvPr>
          <p:cNvSpPr/>
          <p:nvPr/>
        </p:nvSpPr>
        <p:spPr bwMode="auto">
          <a:xfrm>
            <a:off x="9200263" y="3378820"/>
            <a:ext cx="3525137" cy="602165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C0FF3-E906-E6B8-CA79-5EF6DF2CD0C3}"/>
              </a:ext>
            </a:extLst>
          </p:cNvPr>
          <p:cNvSpPr/>
          <p:nvPr/>
        </p:nvSpPr>
        <p:spPr bwMode="auto">
          <a:xfrm>
            <a:off x="9144001" y="5986165"/>
            <a:ext cx="2362199" cy="728365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ADDEC-8DC7-3878-82B1-A54BDA21AC95}"/>
              </a:ext>
            </a:extLst>
          </p:cNvPr>
          <p:cNvSpPr/>
          <p:nvPr/>
        </p:nvSpPr>
        <p:spPr bwMode="auto">
          <a:xfrm>
            <a:off x="11658601" y="5986165"/>
            <a:ext cx="2362199" cy="728365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725FA-5B66-43BC-E603-773720164C17}"/>
              </a:ext>
            </a:extLst>
          </p:cNvPr>
          <p:cNvSpPr txBox="1"/>
          <p:nvPr/>
        </p:nvSpPr>
        <p:spPr>
          <a:xfrm>
            <a:off x="2170916" y="4276635"/>
            <a:ext cx="7282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The number of children is larger than m (7)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This node will be split into two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The pivot key will be elevated into the parent node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F2C49A-45AA-6A07-2B3B-6026DC7BBC3A}"/>
              </a:ext>
            </a:extLst>
          </p:cNvPr>
          <p:cNvCxnSpPr>
            <a:cxnSpLocks/>
          </p:cNvCxnSpPr>
          <p:nvPr/>
        </p:nvCxnSpPr>
        <p:spPr bwMode="auto">
          <a:xfrm>
            <a:off x="8001002" y="4548807"/>
            <a:ext cx="2666998" cy="3279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5ED177-BA99-A3C6-9E21-F50CB2F9C440}"/>
              </a:ext>
            </a:extLst>
          </p:cNvPr>
          <p:cNvCxnSpPr>
            <a:cxnSpLocks/>
          </p:cNvCxnSpPr>
          <p:nvPr/>
        </p:nvCxnSpPr>
        <p:spPr bwMode="auto">
          <a:xfrm flipV="1">
            <a:off x="8001002" y="3818930"/>
            <a:ext cx="1199261" cy="5336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217911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F141D8-A85A-60E8-6CC2-949120BB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Split a node in a B-tree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Example: when m=7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want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record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key=“P”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A2424F"/>
                </a:solidFill>
              </a:rPr>
              <a:t>Split the root node of the B-tree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530332-7B14-B4AD-4DDF-FA9796DA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8482B-3E92-F4D0-365B-2E6E0584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213" y="4495800"/>
            <a:ext cx="7881983" cy="3179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56BD3E-E047-8575-768C-1E9007486833}"/>
              </a:ext>
            </a:extLst>
          </p:cNvPr>
          <p:cNvSpPr txBox="1"/>
          <p:nvPr/>
        </p:nvSpPr>
        <p:spPr>
          <a:xfrm>
            <a:off x="9584196" y="4876800"/>
            <a:ext cx="4235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Note that the height of the B-tree is increased by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This is the only way that a B-tree increases its height</a:t>
            </a:r>
          </a:p>
        </p:txBody>
      </p:sp>
      <p:pic>
        <p:nvPicPr>
          <p:cNvPr id="1025" name="Picture 1" descr="page44image62881152">
            <a:extLst>
              <a:ext uri="{FF2B5EF4-FFF2-40B4-BE49-F238E27FC236}">
                <a16:creationId xmlns:a16="http://schemas.microsoft.com/office/drawing/2014/main" id="{AEF571AD-A855-E189-B0F8-CBB5DD00E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19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780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25631E-78D7-31F0-B58C-1ECF8FD75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Problem in B-tree: </a:t>
            </a:r>
            <a:r>
              <a:rPr lang="en-US" altLang="zh-CN" b="1" dirty="0">
                <a:solidFill>
                  <a:srgbClr val="A2424F"/>
                </a:solidFill>
              </a:rPr>
              <a:t>Table traversal</a:t>
            </a:r>
            <a:r>
              <a:rPr lang="en-US" altLang="zh-CN" dirty="0"/>
              <a:t> when </a:t>
            </a:r>
            <a:r>
              <a:rPr lang="en-US" altLang="zh-CN" u="sng" dirty="0"/>
              <a:t>only the B-tree is provided</a:t>
            </a:r>
          </a:p>
          <a:p>
            <a:pPr lvl="1"/>
            <a:r>
              <a:rPr lang="en-US" dirty="0"/>
              <a:t>In B-tree, data are stored on all nodes</a:t>
            </a:r>
          </a:p>
          <a:p>
            <a:pPr lvl="1"/>
            <a:r>
              <a:rPr lang="en-US" dirty="0"/>
              <a:t>What if we want to traverse all records in the table?</a:t>
            </a:r>
          </a:p>
          <a:p>
            <a:pPr lvl="2"/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letters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BBCA3-5696-F07F-9A1A-2BD701B2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E8314-8566-0F44-847E-683539C10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85"/>
          <a:stretch/>
        </p:blipFill>
        <p:spPr>
          <a:xfrm>
            <a:off x="7010400" y="4343400"/>
            <a:ext cx="5791200" cy="26185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78F900-9D9C-4220-F5BF-23044424CE6A}"/>
              </a:ext>
            </a:extLst>
          </p:cNvPr>
          <p:cNvSpPr/>
          <p:nvPr/>
        </p:nvSpPr>
        <p:spPr bwMode="auto">
          <a:xfrm>
            <a:off x="8305801" y="5536665"/>
            <a:ext cx="533400" cy="725590"/>
          </a:xfrm>
          <a:prstGeom prst="rect">
            <a:avLst/>
          </a:prstGeom>
          <a:noFill/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D39628-3024-0761-A709-21CE6A40E2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324600" y="6127173"/>
            <a:ext cx="1981201" cy="3636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2424F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C3B326-913E-3CA7-235D-82CACF1828C8}"/>
              </a:ext>
            </a:extLst>
          </p:cNvPr>
          <p:cNvSpPr txBox="1"/>
          <p:nvPr/>
        </p:nvSpPr>
        <p:spPr>
          <a:xfrm>
            <a:off x="838202" y="5652654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For example, we have accessed the node for letter “O”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How can we find the next row?</a:t>
            </a:r>
          </a:p>
          <a:p>
            <a:pPr marL="93853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We must go back to the parent node to access “P” (extra time cost)</a:t>
            </a:r>
          </a:p>
        </p:txBody>
      </p:sp>
    </p:spTree>
    <p:extLst>
      <p:ext uri="{BB962C8B-B14F-4D97-AF65-F5344CB8AC3E}">
        <p14:creationId xmlns:p14="http://schemas.microsoft.com/office/powerpoint/2010/main" val="3126267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42DE42-A2CA-6BCC-DDAA-414CA14E0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8458200" cy="5334000"/>
          </a:xfrm>
        </p:spPr>
        <p:txBody>
          <a:bodyPr/>
          <a:lstStyle/>
          <a:p>
            <a:r>
              <a:rPr lang="en-US" dirty="0"/>
              <a:t>Features of a B+-tree </a:t>
            </a:r>
            <a:r>
              <a:rPr lang="en-US" altLang="zh-CN" dirty="0"/>
              <a:t>(compared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en-US" dirty="0"/>
              <a:t> B-tree</a:t>
            </a:r>
            <a:r>
              <a:rPr lang="en-US" altLang="zh-CN" dirty="0"/>
              <a:t>s)</a:t>
            </a:r>
            <a:endParaRPr lang="en-US" dirty="0"/>
          </a:p>
          <a:p>
            <a:pPr lvl="1"/>
            <a:r>
              <a:rPr lang="en-US" dirty="0"/>
              <a:t>Data stored </a:t>
            </a:r>
            <a:r>
              <a:rPr lang="en-US" dirty="0">
                <a:solidFill>
                  <a:srgbClr val="A2424F"/>
                </a:solidFill>
              </a:rPr>
              <a:t>only in leaves</a:t>
            </a:r>
          </a:p>
          <a:p>
            <a:pPr lvl="1"/>
            <a:r>
              <a:rPr lang="en-US" dirty="0"/>
              <a:t>Leaves are </a:t>
            </a:r>
            <a:r>
              <a:rPr lang="en-US" u="sng" dirty="0"/>
              <a:t>linked sequentially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C66A7D-0446-0FA1-9BE2-E2A00B48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B+-tree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F46B8-8703-2784-0BA8-8E001159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2667000"/>
            <a:ext cx="46355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88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9A90B0-3B12-930D-A9FA-1A13899E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DF20B4-A8CD-6ABF-9180-B30564EA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815" y="1981200"/>
            <a:ext cx="8751621" cy="5089758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2E008AEE-9757-5FC0-6932-02332231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0" y="2209800"/>
            <a:ext cx="5624945" cy="5334000"/>
          </a:xfrm>
        </p:spPr>
        <p:txBody>
          <a:bodyPr/>
          <a:lstStyle/>
          <a:p>
            <a:r>
              <a:rPr lang="en-US" sz="3200" dirty="0"/>
              <a:t>A complete example of a B+-tree</a:t>
            </a:r>
          </a:p>
          <a:p>
            <a:pPr lvl="1"/>
            <a:r>
              <a:rPr lang="en-US" sz="2800" dirty="0"/>
              <a:t>Data stored </a:t>
            </a:r>
            <a:r>
              <a:rPr lang="en-US" sz="2800" dirty="0">
                <a:solidFill>
                  <a:srgbClr val="A2424F"/>
                </a:solidFill>
              </a:rPr>
              <a:t>only in leaves</a:t>
            </a:r>
          </a:p>
          <a:p>
            <a:pPr lvl="2"/>
            <a:r>
              <a:rPr lang="en-US" dirty="0"/>
              <a:t>No need to </a:t>
            </a:r>
            <a:r>
              <a:rPr lang="en-US" u="sng" dirty="0"/>
              <a:t>squeeze data into </a:t>
            </a:r>
            <a:r>
              <a:rPr lang="en-US" altLang="zh-CN" u="sng" dirty="0"/>
              <a:t>non-leaf</a:t>
            </a:r>
            <a:r>
              <a:rPr lang="zh-CN" altLang="en-US" u="sng" dirty="0"/>
              <a:t> </a:t>
            </a:r>
            <a:r>
              <a:rPr lang="en-US" u="sng" dirty="0"/>
              <a:t>nodes</a:t>
            </a:r>
          </a:p>
          <a:p>
            <a:pPr lvl="1"/>
            <a:r>
              <a:rPr lang="en-US" sz="2800" dirty="0"/>
              <a:t>Leaves are </a:t>
            </a:r>
            <a:r>
              <a:rPr lang="en-US" sz="2800" u="sng" dirty="0"/>
              <a:t>linked sequentially</a:t>
            </a:r>
          </a:p>
          <a:p>
            <a:pPr lvl="2"/>
            <a:r>
              <a:rPr lang="en-US" dirty="0">
                <a:solidFill>
                  <a:srgbClr val="A2424F"/>
                </a:solidFill>
              </a:rPr>
              <a:t>Faster table travers</a:t>
            </a:r>
            <a:r>
              <a:rPr lang="en-US" altLang="zh-CN" dirty="0">
                <a:solidFill>
                  <a:srgbClr val="A2424F"/>
                </a:solidFill>
              </a:rPr>
              <a:t>al</a:t>
            </a:r>
            <a:r>
              <a:rPr lang="en-US" dirty="0">
                <a:solidFill>
                  <a:srgbClr val="A2424F"/>
                </a:solidFill>
              </a:rPr>
              <a:t> </a:t>
            </a:r>
            <a:r>
              <a:rPr lang="en-US" dirty="0"/>
              <a:t>from top to bottom</a:t>
            </a:r>
          </a:p>
          <a:p>
            <a:pPr lvl="2"/>
            <a:r>
              <a:rPr lang="en-US" dirty="0"/>
              <a:t>Better support for range queries</a:t>
            </a:r>
          </a:p>
        </p:txBody>
      </p:sp>
    </p:spTree>
    <p:extLst>
      <p:ext uri="{BB962C8B-B14F-4D97-AF65-F5344CB8AC3E}">
        <p14:creationId xmlns:p14="http://schemas.microsoft.com/office/powerpoint/2010/main" val="1956216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E0B6A1-F894-A17C-A427-7A3E6BC71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Check whether the PK / Unique index helps first</a:t>
            </a:r>
          </a:p>
          <a:p>
            <a:r>
              <a:rPr lang="en-US" sz="2800" dirty="0"/>
              <a:t>Index those columns frequently appeared as search criteria 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r>
              <a:rPr lang="en-US" sz="2800" dirty="0"/>
              <a:t>Be cautious when the indexed columns need frequent writing operations</a:t>
            </a:r>
          </a:p>
          <a:p>
            <a:pPr lvl="1"/>
            <a:r>
              <a:rPr lang="en-US" altLang="zh-CN" sz="2400" dirty="0"/>
              <a:t>Overhead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update</a:t>
            </a:r>
            <a:r>
              <a:rPr lang="zh-CN" altLang="en-US" sz="2400" dirty="0"/>
              <a:t> </a:t>
            </a:r>
            <a:r>
              <a:rPr lang="en-US" altLang="zh-CN" sz="2400" dirty="0"/>
              <a:t>indexes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opereations</a:t>
            </a:r>
            <a:endParaRPr lang="en-US" sz="2400" dirty="0"/>
          </a:p>
          <a:p>
            <a:endParaRPr lang="en-US" sz="900" dirty="0"/>
          </a:p>
          <a:p>
            <a:r>
              <a:rPr lang="en-US" sz="2800" dirty="0"/>
              <a:t>Functions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27A0E-CDA4-8408-BAED-38260CC3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It or Not: Where Indexing May Help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34B30-B841-50DA-45FC-CB115EA6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72" y="5503955"/>
            <a:ext cx="3949700" cy="2039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F1FF7-1C9F-7ED0-1C64-E336FE30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503955"/>
            <a:ext cx="5639572" cy="2039845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FB07CD61-A16F-513B-92B8-782694611D03}"/>
              </a:ext>
            </a:extLst>
          </p:cNvPr>
          <p:cNvSpPr/>
          <p:nvPr/>
        </p:nvSpPr>
        <p:spPr bwMode="auto">
          <a:xfrm>
            <a:off x="6800574" y="6180977"/>
            <a:ext cx="560745" cy="6858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81DA93-39C2-17D5-82BF-2D8FF6906C57}"/>
              </a:ext>
            </a:extLst>
          </p:cNvPr>
          <p:cNvSpPr/>
          <p:nvPr/>
        </p:nvSpPr>
        <p:spPr>
          <a:xfrm>
            <a:off x="3963172" y="7475624"/>
            <a:ext cx="78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Note: The expression should be deterministic. For detailed usage, please refer to: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www.postgresql.org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/docs/14/indexes-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expressional.html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74B0FA-4A1B-1892-5975-01B0C461A66F}"/>
              </a:ext>
            </a:extLst>
          </p:cNvPr>
          <p:cNvGrpSpPr/>
          <p:nvPr/>
        </p:nvGrpSpPr>
        <p:grpSpPr>
          <a:xfrm>
            <a:off x="3521086" y="3124200"/>
            <a:ext cx="7680466" cy="1295400"/>
            <a:chOff x="1683522" y="3117510"/>
            <a:chExt cx="5009378" cy="8448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8017C6-3458-2C14-EFDC-427EBA66E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4561"/>
            <a:stretch/>
          </p:blipFill>
          <p:spPr>
            <a:xfrm>
              <a:off x="1683522" y="3117510"/>
              <a:ext cx="2425700" cy="8448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CB964D-55EB-66C5-0050-2CCBA7A1AE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5439"/>
            <a:stretch/>
          </p:blipFill>
          <p:spPr>
            <a:xfrm>
              <a:off x="4267200" y="3200400"/>
              <a:ext cx="2425700" cy="679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07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5B70CF-C95C-6768-3925-133EFE88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cautious when using indexes on a small table</a:t>
            </a:r>
          </a:p>
          <a:p>
            <a:pPr lvl="1"/>
            <a:r>
              <a:rPr lang="en-US" dirty="0">
                <a:solidFill>
                  <a:srgbClr val="A2424F"/>
                </a:solidFill>
              </a:rPr>
              <a:t>Full scan</a:t>
            </a:r>
            <a:r>
              <a:rPr lang="zh-CN" altLang="en-US" dirty="0"/>
              <a:t> </a:t>
            </a:r>
            <a:r>
              <a:rPr lang="en-CN" dirty="0"/>
              <a:t>≠</a:t>
            </a:r>
            <a:r>
              <a:rPr lang="en-US" dirty="0"/>
              <a:t> </a:t>
            </a:r>
            <a:r>
              <a:rPr lang="en-US" dirty="0">
                <a:solidFill>
                  <a:srgbClr val="1086B9"/>
                </a:solidFill>
              </a:rPr>
              <a:t>Bad scheme</a:t>
            </a:r>
          </a:p>
          <a:p>
            <a:pPr lvl="1"/>
            <a:r>
              <a:rPr lang="en-US" altLang="zh-CN" dirty="0">
                <a:solidFill>
                  <a:srgbClr val="A2424F"/>
                </a:solidFill>
              </a:rPr>
              <a:t>Index retrieval</a:t>
            </a:r>
            <a:r>
              <a:rPr lang="zh-CN" altLang="en-US" dirty="0"/>
              <a:t> </a:t>
            </a:r>
            <a:r>
              <a:rPr lang="en-CN" dirty="0"/>
              <a:t>≠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Good scheme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EA4F8-15EC-5849-C96A-FF13B30F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It or Not: Where Indexing May Help </a:t>
            </a:r>
          </a:p>
        </p:txBody>
      </p:sp>
    </p:spTree>
    <p:extLst>
      <p:ext uri="{BB962C8B-B14F-4D97-AF65-F5344CB8AC3E}">
        <p14:creationId xmlns:p14="http://schemas.microsoft.com/office/powerpoint/2010/main" val="33166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D9EF4F-858D-A6A8-7709-7FA35822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Plural of index: indices, or indexes?</a:t>
            </a:r>
          </a:p>
          <a:p>
            <a:pPr lvl="1"/>
            <a:r>
              <a:rPr lang="en-CN" dirty="0"/>
              <a:t>Both are correct in English</a:t>
            </a:r>
          </a:p>
          <a:p>
            <a:pPr lvl="2"/>
            <a:r>
              <a:rPr lang="en-CN" dirty="0"/>
              <a:t>indices (Latin): Often used in scientific and mathematical context representing the places of an element in an array, vector, matrix, etc.</a:t>
            </a:r>
          </a:p>
          <a:p>
            <a:pPr lvl="2"/>
            <a:r>
              <a:rPr lang="en-CN" dirty="0"/>
              <a:t>indexes (</a:t>
            </a:r>
            <a:r>
              <a:rPr lang="en-CN" dirty="0">
                <a:solidFill>
                  <a:srgbClr val="A2424F"/>
                </a:solidFill>
              </a:rPr>
              <a:t>American English</a:t>
            </a:r>
            <a:r>
              <a:rPr lang="en-CN" dirty="0"/>
              <a:t>): Used in publishing for the books</a:t>
            </a:r>
          </a:p>
          <a:p>
            <a:pPr lvl="1"/>
            <a:r>
              <a:rPr lang="en-CN" dirty="0"/>
              <a:t>What about database?</a:t>
            </a:r>
          </a:p>
          <a:p>
            <a:pPr lvl="2"/>
            <a:r>
              <a:rPr lang="en-CN" dirty="0"/>
              <a:t>A good way: Follow the naming convention of the project or the DBMS</a:t>
            </a:r>
          </a:p>
          <a:p>
            <a:pPr lvl="2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1B9EB-F751-B335-989F-982AAB64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Terminology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22571-0DEC-509E-3133-A0B2C8E91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53" b="20838"/>
          <a:stretch/>
        </p:blipFill>
        <p:spPr>
          <a:xfrm>
            <a:off x="7315200" y="5638800"/>
            <a:ext cx="6066971" cy="1219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8559AD-49A1-34E9-0E4A-D5BDE30E4C2C}"/>
              </a:ext>
            </a:extLst>
          </p:cNvPr>
          <p:cNvSpPr/>
          <p:nvPr/>
        </p:nvSpPr>
        <p:spPr>
          <a:xfrm>
            <a:off x="7315199" y="7328647"/>
            <a:ext cx="60669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www.postgresql.org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docs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indexes.html</a:t>
            </a:r>
            <a:endParaRPr lang="en-CN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12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651B77-371B-DAF7-EA86-1ADF0DCA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A2424F"/>
                </a:solidFill>
              </a:rPr>
              <a:t>bucket</a:t>
            </a:r>
            <a:r>
              <a:rPr lang="en-US" sz="2800" dirty="0"/>
              <a:t> is </a:t>
            </a:r>
            <a:r>
              <a:rPr lang="en-US" sz="2800" u="sng" dirty="0"/>
              <a:t>a unit of storage</a:t>
            </a:r>
            <a:r>
              <a:rPr lang="en-US" sz="2800" dirty="0"/>
              <a:t> containing </a:t>
            </a:r>
            <a:r>
              <a:rPr lang="en-US" sz="2800" u="sng" dirty="0"/>
              <a:t>one or more entries</a:t>
            </a:r>
          </a:p>
          <a:p>
            <a:pPr lvl="1"/>
            <a:r>
              <a:rPr lang="en-US" sz="2400" dirty="0"/>
              <a:t>A bucket is typically </a:t>
            </a:r>
            <a:r>
              <a:rPr lang="en-US" sz="2400" u="sng" dirty="0"/>
              <a:t>a disk block</a:t>
            </a:r>
          </a:p>
          <a:p>
            <a:pPr lvl="1"/>
            <a:r>
              <a:rPr lang="en-US" sz="2400" dirty="0"/>
              <a:t>We obtain the bucket of an entry from its search-key value using a </a:t>
            </a:r>
            <a:r>
              <a:rPr lang="en-US" sz="2400" dirty="0">
                <a:solidFill>
                  <a:srgbClr val="A2424F"/>
                </a:solidFill>
              </a:rPr>
              <a:t>hash function</a:t>
            </a:r>
          </a:p>
          <a:p>
            <a:pPr lvl="2"/>
            <a:r>
              <a:rPr lang="en-US" sz="2200" dirty="0">
                <a:solidFill>
                  <a:srgbClr val="A2424F"/>
                </a:solidFill>
              </a:rPr>
              <a:t>Hash 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1086B9"/>
                </a:solidFill>
              </a:rPr>
              <a:t>h</a:t>
            </a:r>
            <a:r>
              <a:rPr lang="en-US" sz="2200" dirty="0"/>
              <a:t> is a function from </a:t>
            </a:r>
            <a:r>
              <a:rPr lang="en-US" sz="2200" u="sng" dirty="0"/>
              <a:t>the set of all search-key values K </a:t>
            </a:r>
            <a:r>
              <a:rPr lang="en-US" sz="2200" dirty="0"/>
              <a:t>to the set of </a:t>
            </a:r>
            <a:r>
              <a:rPr lang="en-US" sz="2200" u="sng" dirty="0"/>
              <a:t>all bucket addresses B</a:t>
            </a:r>
            <a:endParaRPr lang="en-US" sz="2200" dirty="0"/>
          </a:p>
          <a:p>
            <a:pPr lvl="2"/>
            <a:r>
              <a:rPr lang="en-US" sz="2000" dirty="0"/>
              <a:t>Hash function is used to locate entries for access, insertion as well as deletion.</a:t>
            </a:r>
          </a:p>
          <a:p>
            <a:endParaRPr lang="en-US" sz="2800" dirty="0"/>
          </a:p>
          <a:p>
            <a:r>
              <a:rPr lang="en-US" sz="2800" dirty="0"/>
              <a:t>Entries with different search-key values may be mapped to the same bucket</a:t>
            </a:r>
          </a:p>
          <a:p>
            <a:pPr lvl="1"/>
            <a:r>
              <a:rPr lang="en-US" sz="2400" dirty="0"/>
              <a:t>… thus, the entire bucket must be searched sequentially to locate an entry. </a:t>
            </a:r>
          </a:p>
          <a:p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361140-A306-9D8E-F92B-22BD739F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432055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0FE75F-3615-43F2-6245-9023412C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 </a:t>
            </a:r>
            <a:r>
              <a:rPr lang="en-US" sz="2800" dirty="0">
                <a:solidFill>
                  <a:srgbClr val="A2424F"/>
                </a:solidFill>
              </a:rPr>
              <a:t>hash index</a:t>
            </a:r>
            <a:r>
              <a:rPr lang="en-US" sz="2800" dirty="0"/>
              <a:t>, buckets store </a:t>
            </a:r>
            <a:r>
              <a:rPr lang="en-US" sz="2800" u="sng" dirty="0"/>
              <a:t>entries with pointers to records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 a </a:t>
            </a:r>
            <a:r>
              <a:rPr lang="en-US" sz="2800" dirty="0">
                <a:solidFill>
                  <a:srgbClr val="A2424F"/>
                </a:solidFill>
              </a:rPr>
              <a:t>hash file-organization</a:t>
            </a:r>
            <a:r>
              <a:rPr lang="en-US" sz="2800" dirty="0"/>
              <a:t>, buckets store </a:t>
            </a:r>
            <a:r>
              <a:rPr lang="en-US" sz="2800" u="sng" dirty="0"/>
              <a:t>records</a:t>
            </a:r>
          </a:p>
          <a:p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57CF2B-FB48-DADF-098E-C8F52B2C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Index &amp; Hashing File Organization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7F9BE7F-FCA3-3C4B-346B-27C86DD39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075" y="3553692"/>
            <a:ext cx="5154788" cy="407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205B12-1DE3-3BFB-83C7-BC3A623569EE}"/>
              </a:ext>
            </a:extLst>
          </p:cNvPr>
          <p:cNvSpPr/>
          <p:nvPr/>
        </p:nvSpPr>
        <p:spPr bwMode="auto">
          <a:xfrm>
            <a:off x="847493" y="3308195"/>
            <a:ext cx="3048000" cy="369332"/>
          </a:xfrm>
          <a:prstGeom prst="rect">
            <a:avLst/>
          </a:prstGeom>
          <a:solidFill>
            <a:srgbClr val="C5E7F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15151: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1, offset 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70EC5-C3A1-B1C6-2F58-88D7B5AFF1D2}"/>
              </a:ext>
            </a:extLst>
          </p:cNvPr>
          <p:cNvSpPr txBox="1"/>
          <p:nvPr/>
        </p:nvSpPr>
        <p:spPr>
          <a:xfrm>
            <a:off x="1828800" y="289492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5678E-2B9F-D156-D5F0-3E02D22F4A60}"/>
              </a:ext>
            </a:extLst>
          </p:cNvPr>
          <p:cNvSpPr/>
          <p:nvPr/>
        </p:nvSpPr>
        <p:spPr bwMode="auto">
          <a:xfrm>
            <a:off x="4343400" y="3308195"/>
            <a:ext cx="3048000" cy="641866"/>
          </a:xfrm>
          <a:prstGeom prst="rect">
            <a:avLst/>
          </a:prstGeom>
          <a:solidFill>
            <a:srgbClr val="C5E7F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32343: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3, offset 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58583: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3, offset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F888C-0127-073A-240E-684F2E165510}"/>
              </a:ext>
            </a:extLst>
          </p:cNvPr>
          <p:cNvSpPr txBox="1"/>
          <p:nvPr/>
        </p:nvSpPr>
        <p:spPr>
          <a:xfrm>
            <a:off x="5324707" y="289492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B2F821-29F8-E6FC-63F6-A810CDEF049B}"/>
              </a:ext>
            </a:extLst>
          </p:cNvPr>
          <p:cNvCxnSpPr/>
          <p:nvPr/>
        </p:nvCxnSpPr>
        <p:spPr bwMode="auto">
          <a:xfrm>
            <a:off x="8153400" y="2667000"/>
            <a:ext cx="0" cy="21336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F99878-65F6-D318-E8DD-B86F8436F8DD}"/>
              </a:ext>
            </a:extLst>
          </p:cNvPr>
          <p:cNvCxnSpPr/>
          <p:nvPr/>
        </p:nvCxnSpPr>
        <p:spPr bwMode="auto">
          <a:xfrm>
            <a:off x="8153400" y="2667000"/>
            <a:ext cx="579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D06881-A1B2-2273-B2B5-9B0604EF7E09}"/>
              </a:ext>
            </a:extLst>
          </p:cNvPr>
          <p:cNvCxnSpPr/>
          <p:nvPr/>
        </p:nvCxnSpPr>
        <p:spPr bwMode="auto">
          <a:xfrm flipH="1">
            <a:off x="838200" y="4800600"/>
            <a:ext cx="7315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lg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4262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4F814B-E07A-DDF8-262C-B0CA6D03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widely used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/>
              <a:t> algorithms</a:t>
            </a:r>
          </a:p>
          <a:p>
            <a:pPr lvl="1"/>
            <a:r>
              <a:rPr lang="en-US" dirty="0"/>
              <a:t>Nested-loop join </a:t>
            </a:r>
          </a:p>
          <a:p>
            <a:pPr lvl="1"/>
            <a:r>
              <a:rPr lang="en-US" dirty="0"/>
              <a:t>Hash join</a:t>
            </a:r>
          </a:p>
          <a:p>
            <a:pPr lvl="1"/>
            <a:r>
              <a:rPr lang="en-US" dirty="0"/>
              <a:t>Sort-merge join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C67136-6DC9-9CE3-818C-5A10AED8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How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/>
              <a:t> Works (with the help of indexes)</a:t>
            </a:r>
          </a:p>
        </p:txBody>
      </p:sp>
    </p:spTree>
    <p:extLst>
      <p:ext uri="{BB962C8B-B14F-4D97-AF65-F5344CB8AC3E}">
        <p14:creationId xmlns:p14="http://schemas.microsoft.com/office/powerpoint/2010/main" val="2009508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436C8D-3BCE-A110-754A-99F59233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(loop) join</a:t>
            </a:r>
          </a:p>
          <a:p>
            <a:pPr lvl="1"/>
            <a:r>
              <a:rPr lang="en-US" dirty="0"/>
              <a:t>Straight-forward linking between records from two tables in a nested-loop manner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A92B95-E4D9-FB0E-F8FD-1B86AE3E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How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/>
              <a:t> Works (with the help of indexes)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7177FF-7CAF-88AA-F883-6E53450A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996837"/>
            <a:ext cx="6248400" cy="33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06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52A0CF-79DD-5681-3119-CCBC6302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join</a:t>
            </a:r>
          </a:p>
          <a:p>
            <a:pPr lvl="1"/>
            <a:r>
              <a:rPr lang="en-US" dirty="0"/>
              <a:t>Build a set of buckets for a smaller table to speed up the data lookup</a:t>
            </a:r>
          </a:p>
          <a:p>
            <a:pPr lvl="1"/>
            <a:endParaRPr lang="en-US" dirty="0"/>
          </a:p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1. Create a hash table for the smaller table </a:t>
            </a:r>
            <a:r>
              <a:rPr lang="en-US" dirty="0">
                <a:solidFill>
                  <a:srgbClr val="1086B9"/>
                </a:solidFill>
              </a:rPr>
              <a:t>t1</a:t>
            </a:r>
            <a:r>
              <a:rPr lang="en-US" dirty="0"/>
              <a:t> in the memory</a:t>
            </a:r>
          </a:p>
          <a:p>
            <a:pPr lvl="1"/>
            <a:r>
              <a:rPr lang="en-US" dirty="0"/>
              <a:t>2. Scan the larger table </a:t>
            </a:r>
            <a:r>
              <a:rPr lang="en-US" dirty="0">
                <a:solidFill>
                  <a:srgbClr val="1086B9"/>
                </a:solidFill>
              </a:rPr>
              <a:t>t2</a:t>
            </a:r>
            <a:r>
              <a:rPr lang="en-US" dirty="0"/>
              <a:t>. For each record </a:t>
            </a:r>
            <a:r>
              <a:rPr lang="en-US" dirty="0">
                <a:solidFill>
                  <a:srgbClr val="A2424F"/>
                </a:solidFill>
              </a:rPr>
              <a:t>r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2.1 Compute the hash value of </a:t>
            </a:r>
            <a:r>
              <a:rPr lang="en-US" sz="2600" dirty="0" err="1">
                <a:solidFill>
                  <a:srgbClr val="A2424F"/>
                </a:solidFill>
              </a:rPr>
              <a:t>r</a:t>
            </a:r>
            <a:r>
              <a:rPr lang="en-US" dirty="0" err="1"/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join_attribute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2.2 Map to corresponding rows in </a:t>
            </a:r>
            <a:r>
              <a:rPr lang="en-US" dirty="0">
                <a:solidFill>
                  <a:srgbClr val="1086B9"/>
                </a:solidFill>
              </a:rPr>
              <a:t>t1</a:t>
            </a:r>
            <a:r>
              <a:rPr lang="en-US" dirty="0"/>
              <a:t> using the hash table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66A9C3-D38B-948A-BC04-157152E3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How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/>
              <a:t> Works (with the help of indexes)</a:t>
            </a:r>
          </a:p>
        </p:txBody>
      </p:sp>
    </p:spTree>
    <p:extLst>
      <p:ext uri="{BB962C8B-B14F-4D97-AF65-F5344CB8AC3E}">
        <p14:creationId xmlns:p14="http://schemas.microsoft.com/office/powerpoint/2010/main" val="565221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FCEDB-573A-04CF-186B-4438AFDD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Sort-merge join (a.k.a. merge join) </a:t>
            </a:r>
          </a:p>
          <a:p>
            <a:pPr lvl="1"/>
            <a:r>
              <a:rPr lang="en-US" dirty="0"/>
              <a:t>Zipper-like joining</a:t>
            </a:r>
          </a:p>
          <a:p>
            <a:pPr marL="335280" lvl="1" indent="0">
              <a:buNone/>
            </a:pPr>
            <a:endParaRPr lang="en-US" dirty="0"/>
          </a:p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1. Sort tables </a:t>
            </a:r>
            <a:r>
              <a:rPr lang="en-US" dirty="0">
                <a:solidFill>
                  <a:srgbClr val="1086B9"/>
                </a:solidFill>
              </a:rPr>
              <a:t>t1</a:t>
            </a:r>
            <a:r>
              <a:rPr lang="en-US" dirty="0"/>
              <a:t> and </a:t>
            </a:r>
            <a:r>
              <a:rPr lang="en-US" dirty="0">
                <a:solidFill>
                  <a:srgbClr val="1086B9"/>
                </a:solidFill>
              </a:rPr>
              <a:t>t2</a:t>
            </a:r>
            <a:r>
              <a:rPr lang="en-US" dirty="0"/>
              <a:t> respectively according to the join attributes</a:t>
            </a:r>
          </a:p>
          <a:p>
            <a:pPr lvl="1"/>
            <a:r>
              <a:rPr lang="en-US" dirty="0"/>
              <a:t>2. Perform an interleaved scan of </a:t>
            </a:r>
            <a:r>
              <a:rPr lang="en-US" dirty="0">
                <a:solidFill>
                  <a:srgbClr val="1086B9"/>
                </a:solidFill>
              </a:rPr>
              <a:t>t1</a:t>
            </a:r>
            <a:r>
              <a:rPr lang="en-US" dirty="0"/>
              <a:t> and </a:t>
            </a:r>
            <a:r>
              <a:rPr lang="en-US" dirty="0">
                <a:solidFill>
                  <a:srgbClr val="1086B9"/>
                </a:solidFill>
              </a:rPr>
              <a:t>t2</a:t>
            </a:r>
            <a:r>
              <a:rPr lang="en-US" dirty="0"/>
              <a:t>. When encountering a matched value, join the related rows together.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FCEB-CB89-B54D-2EA2-FB476D79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How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/>
              <a:t> Works (with the help of indexes)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654D3-AC76-E20E-C102-C402225E112A}"/>
              </a:ext>
            </a:extLst>
          </p:cNvPr>
          <p:cNvSpPr/>
          <p:nvPr/>
        </p:nvSpPr>
        <p:spPr>
          <a:xfrm>
            <a:off x="2743200" y="5943600"/>
            <a:ext cx="9144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When there are </a:t>
            </a:r>
            <a:r>
              <a:rPr lang="en-US" altLang="zh-CN" sz="2400" dirty="0">
                <a:solidFill>
                  <a:srgbClr val="A2424F"/>
                </a:solidFill>
                <a:latin typeface="Lato" panose="020F0502020204030203" pitchFamily="34" charset="77"/>
              </a:rPr>
              <a:t>clustered</a:t>
            </a:r>
            <a:r>
              <a:rPr lang="zh-CN" alt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 </a:t>
            </a:r>
            <a:r>
              <a:rPr 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indexes on the join attributes,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77"/>
              </a:rPr>
              <a:t>step 1</a:t>
            </a:r>
            <a:r>
              <a:rPr 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, the most expensive operation, can be skipped because </a:t>
            </a:r>
            <a:r>
              <a:rPr 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t1</a:t>
            </a:r>
            <a:r>
              <a:rPr 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 and </a:t>
            </a:r>
            <a:r>
              <a:rPr lang="en-US" sz="2400" dirty="0">
                <a:solidFill>
                  <a:srgbClr val="1086B9"/>
                </a:solidFill>
                <a:latin typeface="Lato" panose="020F0502020204030203" pitchFamily="34" charset="77"/>
              </a:rPr>
              <a:t>t2</a:t>
            </a:r>
            <a:r>
              <a:rPr lang="en-US" sz="2400" dirty="0">
                <a:solidFill>
                  <a:srgbClr val="A2424F"/>
                </a:solidFill>
                <a:latin typeface="Lato" panose="020F0502020204030203" pitchFamily="34" charset="77"/>
              </a:rPr>
              <a:t> are already sorted in this scenario.</a:t>
            </a:r>
          </a:p>
        </p:txBody>
      </p:sp>
    </p:spTree>
    <p:extLst>
      <p:ext uri="{BB962C8B-B14F-4D97-AF65-F5344CB8AC3E}">
        <p14:creationId xmlns:p14="http://schemas.microsoft.com/office/powerpoint/2010/main" val="175843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30DCC6-B19A-EE7C-95C0-9C448672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629400" cy="5334000"/>
          </a:xfrm>
        </p:spPr>
        <p:txBody>
          <a:bodyPr/>
          <a:lstStyle/>
          <a:p>
            <a:r>
              <a:rPr lang="en-US" altLang="zh-CN" dirty="0"/>
              <a:t>Remember</a:t>
            </a:r>
            <a:r>
              <a:rPr lang="zh-CN" altLang="en-US" dirty="0"/>
              <a:t> </a:t>
            </a:r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Structure?</a:t>
            </a:r>
          </a:p>
          <a:p>
            <a:pPr lvl="1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</a:p>
          <a:p>
            <a:pPr lvl="2"/>
            <a:r>
              <a:rPr lang="en-US" altLang="zh-CN" dirty="0"/>
              <a:t>Scan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bottom</a:t>
            </a:r>
          </a:p>
          <a:p>
            <a:pPr lvl="1"/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</a:p>
          <a:p>
            <a:pPr lvl="2"/>
            <a:r>
              <a:rPr lang="en-US" altLang="zh-CN" dirty="0"/>
              <a:t>Divide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conquer</a:t>
            </a:r>
          </a:p>
          <a:p>
            <a:pPr lvl="2"/>
            <a:r>
              <a:rPr lang="en-US" altLang="zh-CN" dirty="0"/>
              <a:t>Assumption: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A2424F"/>
                </a:solidFill>
              </a:rPr>
              <a:t>sorted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u="sng" dirty="0"/>
              <a:t>search</a:t>
            </a:r>
            <a:r>
              <a:rPr lang="zh-CN" altLang="en-US" u="sng" dirty="0"/>
              <a:t> </a:t>
            </a:r>
            <a:r>
              <a:rPr lang="en-US" altLang="zh-CN" u="sng" dirty="0"/>
              <a:t>key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2497A-8ED7-0B3F-C931-74A7CC5D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 for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D1C54-89E5-0060-79DD-54DB6298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294" y="2056664"/>
            <a:ext cx="5862906" cy="4116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15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30DCC6-B19A-EE7C-95C0-9C448672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629400" cy="5334000"/>
          </a:xfrm>
        </p:spPr>
        <p:txBody>
          <a:bodyPr/>
          <a:lstStyle/>
          <a:p>
            <a:r>
              <a:rPr lang="en-US" altLang="zh-CN" dirty="0"/>
              <a:t>Remember</a:t>
            </a:r>
            <a:r>
              <a:rPr lang="zh-CN" altLang="en-US" dirty="0"/>
              <a:t> </a:t>
            </a:r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Structure?</a:t>
            </a:r>
          </a:p>
          <a:p>
            <a:pPr lvl="1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</a:p>
          <a:p>
            <a:pPr lvl="2"/>
            <a:r>
              <a:rPr lang="en-US" altLang="zh-CN" dirty="0"/>
              <a:t>Scan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bottom</a:t>
            </a:r>
          </a:p>
          <a:p>
            <a:pPr lvl="1"/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</a:p>
          <a:p>
            <a:pPr lvl="2"/>
            <a:r>
              <a:rPr lang="en-US" altLang="zh-CN" dirty="0"/>
              <a:t>Divide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conquer</a:t>
            </a:r>
          </a:p>
          <a:p>
            <a:pPr lvl="2"/>
            <a:r>
              <a:rPr lang="en-US" altLang="zh-CN" dirty="0"/>
              <a:t>Assumption: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A2424F"/>
                </a:solidFill>
              </a:rPr>
              <a:t>sorted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u="sng" dirty="0"/>
              <a:t>search</a:t>
            </a:r>
            <a:r>
              <a:rPr lang="zh-CN" altLang="en-US" u="sng" dirty="0"/>
              <a:t> </a:t>
            </a:r>
            <a:r>
              <a:rPr lang="en-US" altLang="zh-CN" u="sng" dirty="0"/>
              <a:t>key</a:t>
            </a:r>
          </a:p>
          <a:p>
            <a:pPr lvl="2"/>
            <a:endParaRPr lang="en-US" dirty="0"/>
          </a:p>
          <a:p>
            <a:pPr lvl="2"/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IDs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200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2497A-8ED7-0B3F-C931-74A7CC5D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 for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D1C54-89E5-0060-79DD-54DB6298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294" y="2056664"/>
            <a:ext cx="5862906" cy="4116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8585CE-3232-1556-860C-53D592E711D5}"/>
              </a:ext>
            </a:extLst>
          </p:cNvPr>
          <p:cNvSpPr/>
          <p:nvPr/>
        </p:nvSpPr>
        <p:spPr bwMode="auto">
          <a:xfrm>
            <a:off x="8534400" y="2056664"/>
            <a:ext cx="304800" cy="4116272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472306-AEC2-9426-5555-9EEE9C42B90B}"/>
              </a:ext>
            </a:extLst>
          </p:cNvPr>
          <p:cNvCxnSpPr/>
          <p:nvPr/>
        </p:nvCxnSpPr>
        <p:spPr bwMode="auto">
          <a:xfrm flipV="1">
            <a:off x="6858000" y="5791200"/>
            <a:ext cx="167640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4AE0FCF-FDDD-4D43-F162-D2A366519D9F}"/>
              </a:ext>
            </a:extLst>
          </p:cNvPr>
          <p:cNvSpPr/>
          <p:nvPr/>
        </p:nvSpPr>
        <p:spPr>
          <a:xfrm>
            <a:off x="7692683" y="6324600"/>
            <a:ext cx="63222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In</a:t>
            </a:r>
            <a:r>
              <a:rPr lang="zh-CN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the</a:t>
            </a:r>
            <a:r>
              <a:rPr lang="zh-CN" altLang="en-US" sz="2000" dirty="0">
                <a:solidFill>
                  <a:srgbClr val="A2424F"/>
                </a:solidFill>
                <a:latin typeface="Lato" panose="020F0502020204030203" pitchFamily="34" charset="77"/>
              </a:rPr>
              <a:t> </a:t>
            </a:r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current storage structure, the records are sorted by </a:t>
            </a:r>
            <a:r>
              <a:rPr lang="en-US" altLang="zh-CN" sz="2000" dirty="0" err="1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movieid</a:t>
            </a:r>
            <a:endParaRPr lang="en-US" altLang="zh-CN" sz="2000" dirty="0">
              <a:solidFill>
                <a:srgbClr val="A2424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So, it will be easy to find a specific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movieid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 with binary search</a:t>
            </a:r>
          </a:p>
        </p:txBody>
      </p:sp>
    </p:spTree>
    <p:extLst>
      <p:ext uri="{BB962C8B-B14F-4D97-AF65-F5344CB8AC3E}">
        <p14:creationId xmlns:p14="http://schemas.microsoft.com/office/powerpoint/2010/main" val="109804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30DCC6-B19A-EE7C-95C0-9C448672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6629400" cy="5334000"/>
          </a:xfrm>
        </p:spPr>
        <p:txBody>
          <a:bodyPr/>
          <a:lstStyle/>
          <a:p>
            <a:r>
              <a:rPr lang="en-US" altLang="zh-CN" dirty="0"/>
              <a:t>Remember</a:t>
            </a:r>
            <a:r>
              <a:rPr lang="zh-CN" altLang="en-US" dirty="0"/>
              <a:t> </a:t>
            </a:r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Structure?</a:t>
            </a:r>
          </a:p>
          <a:p>
            <a:pPr lvl="1"/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</a:p>
          <a:p>
            <a:pPr lvl="2"/>
            <a:r>
              <a:rPr lang="en-US" altLang="zh-CN" dirty="0"/>
              <a:t>Scan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bottom</a:t>
            </a:r>
          </a:p>
          <a:p>
            <a:pPr lvl="1"/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</a:p>
          <a:p>
            <a:pPr lvl="2"/>
            <a:r>
              <a:rPr lang="en-US" altLang="zh-CN" dirty="0"/>
              <a:t>Divide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conquer</a:t>
            </a:r>
          </a:p>
          <a:p>
            <a:pPr lvl="2"/>
            <a:r>
              <a:rPr lang="en-US" altLang="zh-CN" dirty="0"/>
              <a:t>Assumption: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A2424F"/>
                </a:solidFill>
              </a:rPr>
              <a:t>sorted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u="sng" dirty="0"/>
              <a:t>search</a:t>
            </a:r>
            <a:r>
              <a:rPr lang="zh-CN" altLang="en-US" u="sng" dirty="0"/>
              <a:t> </a:t>
            </a:r>
            <a:r>
              <a:rPr lang="en-US" altLang="zh-CN" u="sng" dirty="0"/>
              <a:t>key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However, how can we find data based on the </a:t>
            </a:r>
            <a:r>
              <a:rPr lang="en-US" dirty="0">
                <a:solidFill>
                  <a:srgbClr val="A2424F"/>
                </a:solidFill>
              </a:rPr>
              <a:t>non-sorted columns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rgbClr val="A2424F"/>
                </a:solidFill>
              </a:rPr>
              <a:t>find all Chinese movies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2497A-8ED7-0B3F-C931-74A7CC5D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 for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D1C54-89E5-0060-79DD-54DB6298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294" y="2056664"/>
            <a:ext cx="5862906" cy="4116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AE0FCF-FDDD-4D43-F162-D2A366519D9F}"/>
              </a:ext>
            </a:extLst>
          </p:cNvPr>
          <p:cNvSpPr/>
          <p:nvPr/>
        </p:nvSpPr>
        <p:spPr>
          <a:xfrm>
            <a:off x="7699619" y="6754836"/>
            <a:ext cx="63222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2424F"/>
                </a:solidFill>
                <a:latin typeface="Lato" panose="020F0502020204030203" pitchFamily="34" charset="77"/>
              </a:rPr>
              <a:t>Find the rows   </a:t>
            </a:r>
            <a:r>
              <a:rPr lang="en-US" altLang="zh-CN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country = ‘</a:t>
            </a:r>
            <a:r>
              <a:rPr lang="en-US" altLang="zh-CN" sz="2000" dirty="0" err="1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lang="en-US" altLang="zh-CN" sz="2000" dirty="0">
                <a:solidFill>
                  <a:srgbClr val="A2424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77"/>
              </a:rPr>
              <a:t>The country codes are not sorted in the current storage structure, so the binary search algorithm cannot be used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F9EE11-1394-245C-A887-EACBF68A5060}"/>
              </a:ext>
            </a:extLst>
          </p:cNvPr>
          <p:cNvSpPr/>
          <p:nvPr/>
        </p:nvSpPr>
        <p:spPr bwMode="auto">
          <a:xfrm>
            <a:off x="9448800" y="6273754"/>
            <a:ext cx="1066800" cy="3802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</p:txBody>
      </p:sp>
    </p:spTree>
    <p:extLst>
      <p:ext uri="{BB962C8B-B14F-4D97-AF65-F5344CB8AC3E}">
        <p14:creationId xmlns:p14="http://schemas.microsoft.com/office/powerpoint/2010/main" val="89289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5F466B-A4D9-A826-EE98-6CEC6A27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happens in real life too</a:t>
            </a:r>
          </a:p>
          <a:p>
            <a:pPr lvl="1"/>
            <a:r>
              <a:rPr lang="en-US" dirty="0"/>
              <a:t>English dictionary</a:t>
            </a:r>
          </a:p>
          <a:p>
            <a:pPr lvl="2"/>
            <a:r>
              <a:rPr lang="en-US" dirty="0"/>
              <a:t>The words are sorted in an </a:t>
            </a:r>
            <a:r>
              <a:rPr lang="en-US" dirty="0">
                <a:solidFill>
                  <a:srgbClr val="A2424F"/>
                </a:solidFill>
              </a:rPr>
              <a:t>alphabetical order</a:t>
            </a:r>
          </a:p>
          <a:p>
            <a:pPr lvl="1"/>
            <a:r>
              <a:rPr lang="en-US" dirty="0"/>
              <a:t>Chinese dictionary</a:t>
            </a:r>
          </a:p>
          <a:p>
            <a:pPr lvl="2"/>
            <a:r>
              <a:rPr lang="en-US" dirty="0"/>
              <a:t>The characters are usually</a:t>
            </a:r>
            <a:r>
              <a:rPr lang="zh-CN" altLang="en-US" dirty="0"/>
              <a:t> </a:t>
            </a:r>
            <a:r>
              <a:rPr lang="en-US" dirty="0"/>
              <a:t>sorted in the </a:t>
            </a:r>
            <a:r>
              <a:rPr lang="en-US" dirty="0">
                <a:solidFill>
                  <a:srgbClr val="A2424F"/>
                </a:solidFill>
              </a:rPr>
              <a:t>alphabetical order of Pinyin</a:t>
            </a:r>
          </a:p>
          <a:p>
            <a:pPr lvl="2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DE3E4D-304D-61F1-C233-5C848A7F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 for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13F4C-6A67-DD0C-7B16-01DE38DF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649" y="457200"/>
            <a:ext cx="1681136" cy="225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AC1DD-4AED-3174-1420-29E97BABBF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1" r="18421"/>
          <a:stretch/>
        </p:blipFill>
        <p:spPr>
          <a:xfrm>
            <a:off x="10210800" y="499098"/>
            <a:ext cx="1378024" cy="21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7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5F466B-A4D9-A826-EE98-6CEC6A27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0"/>
            <a:ext cx="9906000" cy="5334000"/>
          </a:xfrm>
        </p:spPr>
        <p:txBody>
          <a:bodyPr/>
          <a:lstStyle/>
          <a:p>
            <a:r>
              <a:rPr lang="en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happens in real life too</a:t>
            </a:r>
          </a:p>
          <a:p>
            <a:pPr lvl="1"/>
            <a:r>
              <a:rPr lang="en-US" dirty="0"/>
              <a:t>English dictionary</a:t>
            </a:r>
          </a:p>
          <a:p>
            <a:pPr lvl="2"/>
            <a:r>
              <a:rPr lang="en-US" dirty="0"/>
              <a:t>The words are sorted in an alphabetical order</a:t>
            </a:r>
          </a:p>
          <a:p>
            <a:pPr lvl="1"/>
            <a:r>
              <a:rPr lang="en-US" dirty="0"/>
              <a:t>Chinese dictionary</a:t>
            </a:r>
          </a:p>
          <a:p>
            <a:pPr lvl="2"/>
            <a:r>
              <a:rPr lang="en-US" dirty="0"/>
              <a:t>The characters are sorted in the alphabetical order of Pinyin</a:t>
            </a:r>
          </a:p>
          <a:p>
            <a:pPr lvl="2"/>
            <a:endParaRPr lang="en-CN" dirty="0"/>
          </a:p>
          <a:p>
            <a:pPr lvl="2"/>
            <a:r>
              <a:rPr lang="en-CN" dirty="0"/>
              <a:t>However, we have other ways of looking up a character</a:t>
            </a:r>
          </a:p>
          <a:p>
            <a:pPr lvl="3"/>
            <a:r>
              <a:rPr lang="en-CN" dirty="0"/>
              <a:t>Radicals (偏旁部首)</a:t>
            </a:r>
          </a:p>
          <a:p>
            <a:pPr lvl="3"/>
            <a:r>
              <a:rPr lang="en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strokes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数笔画</a:t>
            </a:r>
            <a:r>
              <a:rPr lang="en-US" altLang="zh-CN" dirty="0"/>
              <a:t>)</a:t>
            </a:r>
          </a:p>
          <a:p>
            <a:pPr lvl="3"/>
            <a:r>
              <a:rPr lang="en-US" dirty="0"/>
              <a:t>Four-corner</a:t>
            </a:r>
            <a:r>
              <a:rPr lang="zh-CN" altLang="en-US" dirty="0"/>
              <a:t> </a:t>
            </a:r>
            <a:r>
              <a:rPr lang="en-US" altLang="zh-CN" dirty="0"/>
              <a:t>method (</a:t>
            </a:r>
            <a:r>
              <a:rPr lang="zh-CN" altLang="en-US" dirty="0"/>
              <a:t>四角号码</a:t>
            </a:r>
            <a:r>
              <a:rPr lang="en-US" altLang="zh-CN" dirty="0"/>
              <a:t>)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DE3E4D-304D-61F1-C233-5C848A7F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 for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997A1-A27A-3149-F386-06932E42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649" y="457200"/>
            <a:ext cx="1681136" cy="225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03988-733D-EB54-4642-4E2134BB3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1" r="18421"/>
          <a:stretch/>
        </p:blipFill>
        <p:spPr>
          <a:xfrm>
            <a:off x="10210800" y="499098"/>
            <a:ext cx="1378024" cy="21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455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6399</TotalTime>
  <Words>2614</Words>
  <Application>Microsoft Office PowerPoint</Application>
  <PresentationFormat>自定义</PresentationFormat>
  <Paragraphs>344</Paragraphs>
  <Slides>45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等线</vt:lpstr>
      <vt:lpstr>Arial</vt:lpstr>
      <vt:lpstr>Consolas</vt:lpstr>
      <vt:lpstr>Lato</vt:lpstr>
      <vt:lpstr>Lato Black</vt:lpstr>
      <vt:lpstr>Montserrat</vt:lpstr>
      <vt:lpstr>Tahoma</vt:lpstr>
      <vt:lpstr>Times</vt:lpstr>
      <vt:lpstr>Times New Roman</vt:lpstr>
      <vt:lpstr>Blank Presentation</vt:lpstr>
      <vt:lpstr> Principles of Database Systems (CS307) Lecture 13: Indexing</vt:lpstr>
      <vt:lpstr>Intro</vt:lpstr>
      <vt:lpstr>Motivation</vt:lpstr>
      <vt:lpstr>Terminology</vt:lpstr>
      <vt:lpstr>Searching for Record</vt:lpstr>
      <vt:lpstr>Searching for Record</vt:lpstr>
      <vt:lpstr>Searching for Record</vt:lpstr>
      <vt:lpstr>Searching for Record</vt:lpstr>
      <vt:lpstr>Searching for Record</vt:lpstr>
      <vt:lpstr>Practical Use</vt:lpstr>
      <vt:lpstr>Index in Databases</vt:lpstr>
      <vt:lpstr>Index in Databases</vt:lpstr>
      <vt:lpstr>Index in Databases</vt:lpstr>
      <vt:lpstr>Experiment on Using Indexes</vt:lpstr>
      <vt:lpstr>Experiment on Using Indexes</vt:lpstr>
      <vt:lpstr>Experiment on Using Indexes</vt:lpstr>
      <vt:lpstr>Theoretical Aspects</vt:lpstr>
      <vt:lpstr>Index Taxonomy</vt:lpstr>
      <vt:lpstr>Index Taxonomy</vt:lpstr>
      <vt:lpstr>Index Taxonomy</vt:lpstr>
      <vt:lpstr>Index Taxonomy</vt:lpstr>
      <vt:lpstr>Index Taxonomy</vt:lpstr>
      <vt:lpstr>Index Implementation</vt:lpstr>
      <vt:lpstr>B-tree</vt:lpstr>
      <vt:lpstr>B-tree</vt:lpstr>
      <vt:lpstr>B-tree</vt:lpstr>
      <vt:lpstr>B-tree</vt:lpstr>
      <vt:lpstr>B-tree</vt:lpstr>
      <vt:lpstr>B-tree</vt:lpstr>
      <vt:lpstr>B-tree</vt:lpstr>
      <vt:lpstr>B-tree</vt:lpstr>
      <vt:lpstr>B-tree</vt:lpstr>
      <vt:lpstr>B-tree</vt:lpstr>
      <vt:lpstr>B-tree</vt:lpstr>
      <vt:lpstr>B+-tree</vt:lpstr>
      <vt:lpstr>B+-tree</vt:lpstr>
      <vt:lpstr>B+-tree</vt:lpstr>
      <vt:lpstr>Index It or Not: Where Indexing May Help </vt:lpstr>
      <vt:lpstr>Index It or Not: Where Indexing May Help </vt:lpstr>
      <vt:lpstr>Hashing</vt:lpstr>
      <vt:lpstr>Hashing Index &amp; Hashing File Organization</vt:lpstr>
      <vt:lpstr>Example: How join Works (with the help of indexes)</vt:lpstr>
      <vt:lpstr>Example: How join Works (with the help of indexes)</vt:lpstr>
      <vt:lpstr>Example: How join Works (with the help of indexes)</vt:lpstr>
      <vt:lpstr>Example: How join Works (with the help of indexes)</vt:lpstr>
    </vt:vector>
  </TitlesOfParts>
  <Company>Melissa Kingman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Ran Cheng</cp:lastModifiedBy>
  <cp:revision>4508</cp:revision>
  <dcterms:created xsi:type="dcterms:W3CDTF">2008-06-27T17:43:00Z</dcterms:created>
  <dcterms:modified xsi:type="dcterms:W3CDTF">2023-12-04T07:22:02Z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