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60"/>
  </p:handoutMasterIdLst>
  <p:sldIdLst>
    <p:sldId id="478" r:id="rId3"/>
    <p:sldId id="536" r:id="rId5"/>
    <p:sldId id="537" r:id="rId6"/>
    <p:sldId id="543" r:id="rId7"/>
    <p:sldId id="541" r:id="rId8"/>
    <p:sldId id="542" r:id="rId9"/>
    <p:sldId id="544" r:id="rId10"/>
    <p:sldId id="545" r:id="rId11"/>
    <p:sldId id="546" r:id="rId12"/>
    <p:sldId id="538" r:id="rId13"/>
    <p:sldId id="547" r:id="rId14"/>
    <p:sldId id="548" r:id="rId15"/>
    <p:sldId id="549" r:id="rId16"/>
    <p:sldId id="651" r:id="rId17"/>
    <p:sldId id="553" r:id="rId18"/>
    <p:sldId id="550" r:id="rId19"/>
    <p:sldId id="551" r:id="rId20"/>
    <p:sldId id="559" r:id="rId21"/>
    <p:sldId id="539" r:id="rId22"/>
    <p:sldId id="554" r:id="rId23"/>
    <p:sldId id="555" r:id="rId24"/>
    <p:sldId id="560" r:id="rId25"/>
    <p:sldId id="561" r:id="rId26"/>
    <p:sldId id="562" r:id="rId27"/>
    <p:sldId id="556" r:id="rId28"/>
    <p:sldId id="557" r:id="rId29"/>
    <p:sldId id="563" r:id="rId30"/>
    <p:sldId id="558" r:id="rId31"/>
    <p:sldId id="564" r:id="rId32"/>
    <p:sldId id="565" r:id="rId33"/>
    <p:sldId id="571" r:id="rId34"/>
    <p:sldId id="576" r:id="rId35"/>
    <p:sldId id="566" r:id="rId36"/>
    <p:sldId id="572" r:id="rId37"/>
    <p:sldId id="573" r:id="rId38"/>
    <p:sldId id="574" r:id="rId39"/>
    <p:sldId id="568" r:id="rId40"/>
    <p:sldId id="575" r:id="rId41"/>
    <p:sldId id="577" r:id="rId42"/>
    <p:sldId id="569" r:id="rId43"/>
    <p:sldId id="578" r:id="rId44"/>
    <p:sldId id="579" r:id="rId45"/>
    <p:sldId id="580" r:id="rId46"/>
    <p:sldId id="570" r:id="rId47"/>
    <p:sldId id="540" r:id="rId48"/>
    <p:sldId id="583" r:id="rId49"/>
    <p:sldId id="581" r:id="rId50"/>
    <p:sldId id="584" r:id="rId51"/>
    <p:sldId id="586" r:id="rId52"/>
    <p:sldId id="585" r:id="rId53"/>
    <p:sldId id="587" r:id="rId54"/>
    <p:sldId id="582" r:id="rId55"/>
    <p:sldId id="588" r:id="rId56"/>
    <p:sldId id="589" r:id="rId57"/>
    <p:sldId id="591" r:id="rId58"/>
    <p:sldId id="590" r:id="rId59"/>
  </p:sldIdLst>
  <p:sldSz cx="14630400" cy="8229600"/>
  <p:notesSz cx="6858000" cy="9144000"/>
  <p:custDataLst>
    <p:tags r:id="rId64"/>
  </p:custDataLst>
  <p:defaultTextStyle>
    <a:defPPr>
      <a:defRPr lang="en-US"/>
    </a:defPPr>
    <a:lvl1pPr algn="l" rtl="0" eaLnBrk="0" fontAlgn="base" hangingPunct="0">
      <a:spcBef>
        <a:spcPct val="0"/>
      </a:spcBef>
      <a:spcAft>
        <a:spcPct val="0"/>
      </a:spcAft>
      <a:defRPr sz="3400" kern="1200">
        <a:solidFill>
          <a:schemeClr val="tx1"/>
        </a:solidFill>
        <a:latin typeface="Arial" panose="020B0604020202020204" pitchFamily="34" charset="0"/>
        <a:ea typeface="MS PGothic" panose="020B0600070205080204" pitchFamily="34" charset="-128"/>
        <a:cs typeface="+mn-cs"/>
      </a:defRPr>
    </a:lvl1pPr>
    <a:lvl2pPr marL="652780" indent="-195580" algn="l" rtl="0" eaLnBrk="0" fontAlgn="base" hangingPunct="0">
      <a:spcBef>
        <a:spcPct val="0"/>
      </a:spcBef>
      <a:spcAft>
        <a:spcPct val="0"/>
      </a:spcAft>
      <a:defRPr sz="3400" kern="1200">
        <a:solidFill>
          <a:schemeClr val="tx1"/>
        </a:solidFill>
        <a:latin typeface="Arial" panose="020B0604020202020204" pitchFamily="34" charset="0"/>
        <a:ea typeface="MS PGothic" panose="020B0600070205080204" pitchFamily="34" charset="-128"/>
        <a:cs typeface="+mn-cs"/>
      </a:defRPr>
    </a:lvl2pPr>
    <a:lvl3pPr marL="1304925" indent="-390525" algn="l" rtl="0" eaLnBrk="0" fontAlgn="base" hangingPunct="0">
      <a:spcBef>
        <a:spcPct val="0"/>
      </a:spcBef>
      <a:spcAft>
        <a:spcPct val="0"/>
      </a:spcAft>
      <a:defRPr sz="3400" kern="1200">
        <a:solidFill>
          <a:schemeClr val="tx1"/>
        </a:solidFill>
        <a:latin typeface="Arial" panose="020B0604020202020204" pitchFamily="34" charset="0"/>
        <a:ea typeface="MS PGothic" panose="020B0600070205080204" pitchFamily="34" charset="-128"/>
        <a:cs typeface="+mn-cs"/>
      </a:defRPr>
    </a:lvl3pPr>
    <a:lvl4pPr marL="1958975" indent="-587375" algn="l" rtl="0" eaLnBrk="0" fontAlgn="base" hangingPunct="0">
      <a:spcBef>
        <a:spcPct val="0"/>
      </a:spcBef>
      <a:spcAft>
        <a:spcPct val="0"/>
      </a:spcAft>
      <a:defRPr sz="3400" kern="1200">
        <a:solidFill>
          <a:schemeClr val="tx1"/>
        </a:solidFill>
        <a:latin typeface="Arial" panose="020B0604020202020204" pitchFamily="34" charset="0"/>
        <a:ea typeface="MS PGothic" panose="020B0600070205080204" pitchFamily="34" charset="-128"/>
        <a:cs typeface="+mn-cs"/>
      </a:defRPr>
    </a:lvl4pPr>
    <a:lvl5pPr marL="2611755" indent="-782955" algn="l" rtl="0" eaLnBrk="0" fontAlgn="base" hangingPunct="0">
      <a:spcBef>
        <a:spcPct val="0"/>
      </a:spcBef>
      <a:spcAft>
        <a:spcPct val="0"/>
      </a:spcAft>
      <a:defRPr sz="3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627" userDrawn="1">
          <p15:clr>
            <a:srgbClr val="A4A3A4"/>
          </p15:clr>
        </p15:guide>
        <p15:guide id="2" pos="528" userDrawn="1">
          <p15:clr>
            <a:srgbClr val="A4A3A4"/>
          </p15:clr>
        </p15:guide>
        <p15:guide id="3" pos="86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24F"/>
    <a:srgbClr val="1086B9"/>
    <a:srgbClr val="DAFDD3"/>
    <a:srgbClr val="AADEBA"/>
    <a:srgbClr val="F3A999"/>
    <a:srgbClr val="98CFA8"/>
    <a:srgbClr val="F2F2F2"/>
    <a:srgbClr val="FCF9EC"/>
    <a:srgbClr val="2BAC54"/>
    <a:srgbClr val="4D9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4" autoAdjust="0"/>
    <p:restoredTop sz="76871" autoAdjust="0"/>
  </p:normalViewPr>
  <p:slideViewPr>
    <p:cSldViewPr showGuides="1">
      <p:cViewPr varScale="1">
        <p:scale>
          <a:sx n="78" d="100"/>
          <a:sy n="78" d="100"/>
        </p:scale>
        <p:origin x="3830" y="82"/>
      </p:cViewPr>
      <p:guideLst>
        <p:guide orient="horz" pos="2627"/>
        <p:guide pos="528"/>
        <p:guide pos="86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gs" Target="tags/tag2.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MS PGothic" panose="020B0600070205080204" pitchFamily="34" charset="-128"/>
                <a:cs typeface="MS PGothic" panose="020B0600070205080204" pitchFamily="34"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967086C5-CEC5-47F0-83F0-856B364B431D}" type="datetimeFigureOut">
              <a:rPr lang="en-US" altLang="en-US"/>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MS PGothic" panose="020B0600070205080204" pitchFamily="34" charset="-128"/>
                <a:cs typeface="MS PGothic" panose="020B0600070205080204" pitchFamily="34"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20E07255-940D-4BDF-BD2F-B73D8A194996}"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34487-1A6A-4FE7-847E-D06598E232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2D99C-A557-43A7-946E-F176689ED4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5900">
              <a:lnSpc>
                <a:spcPct val="100000"/>
              </a:lnSpc>
            </a:pPr>
            <a:endParaRPr lang="zh-CN" altLang="en-US" dirty="0"/>
          </a:p>
        </p:txBody>
      </p:sp>
      <p:sp>
        <p:nvSpPr>
          <p:cNvPr id="4" name="灯片编号占位符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three guys, the founders of Oracle company, took SQL and created SQL compatible system. </a:t>
            </a:r>
            <a:endParaRPr lang="en-GB"/>
          </a:p>
          <a:p>
            <a:endParaRPr lang="en-GB"/>
          </a:p>
          <a:p>
            <a:r>
              <a:rPr lang="en-US"/>
              <a:t>The success of Oracle helped SQL being a standard.</a:t>
            </a:r>
            <a:endParaRPr lang="en-GB"/>
          </a:p>
          <a:p>
            <a:endParaRPr lang="en-US"/>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language is simple, it’s easy to understand. But it can also be very complex when you combine different operations.</a:t>
            </a:r>
            <a:endParaRPr lang="en-GB" dirty="0"/>
          </a:p>
          <a:p>
            <a:endParaRPr lang="en-GB" dirty="0"/>
          </a:p>
          <a:p>
            <a:r>
              <a:rPr lang="en-GB" dirty="0"/>
              <a:t>Like the chess go, the rule is simple. The there are huge amount possibility inside. It’s difficult to handle. </a:t>
            </a:r>
            <a:endParaRPr lang="en-GB" dirty="0"/>
          </a:p>
          <a:p>
            <a:endParaRPr lang="en-GB" dirty="0"/>
          </a:p>
          <a:p>
            <a:r>
              <a:rPr lang="en-GB" dirty="0"/>
              <a:t>SQL is like chess GO, simple and also very complex.</a:t>
            </a:r>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 is must be pointed out here, that SQL is designed for relational </a:t>
            </a:r>
            <a:r>
              <a:rPr lang="en-US" altLang="zh-CN" dirty="0" err="1"/>
              <a:t>db</a:t>
            </a:r>
            <a:r>
              <a:rPr lang="en-US" altLang="zh-CN" dirty="0"/>
              <a:t>, but its not a relationally correct language.</a:t>
            </a:r>
            <a:endParaRPr lang="en-US" altLang="zh-CN" dirty="0"/>
          </a:p>
          <a:p>
            <a:endParaRPr lang="en-US" altLang="zh-CN" dirty="0"/>
          </a:p>
          <a:p>
            <a:r>
              <a:rPr lang="en-US" altLang="zh-CN" dirty="0"/>
              <a:t>Its syntax is very lax. </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 is must be pointed out here, that SQL is designed for relational </a:t>
            </a:r>
            <a:r>
              <a:rPr lang="en-US" altLang="zh-CN" dirty="0" err="1"/>
              <a:t>db</a:t>
            </a:r>
            <a:r>
              <a:rPr lang="en-US" altLang="zh-CN" dirty="0"/>
              <a:t>, but its not a relationally correct language.</a:t>
            </a:r>
            <a:endParaRPr lang="en-US" altLang="zh-CN" dirty="0"/>
          </a:p>
          <a:p>
            <a:endParaRPr lang="en-US" altLang="zh-CN" dirty="0"/>
          </a:p>
          <a:p>
            <a:r>
              <a:rPr lang="en-US" altLang="zh-CN" dirty="0"/>
              <a:t>Its syntax is very lax. </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a table, the rows should be different. No duplicated rows should be in a table. We can add some CONSTRAINTS to a table to prevent duplicates when we create a table. If we create a table badly, then DBMS cannot prevent duplicates.</a:t>
            </a:r>
            <a:endParaRPr lang="en-US" altLang="zh-CN" dirty="0"/>
          </a:p>
          <a:p>
            <a:endParaRPr lang="en-US" altLang="zh-CN" dirty="0"/>
          </a:p>
          <a:p>
            <a:r>
              <a:rPr lang="en-US" altLang="zh-CN" dirty="0"/>
              <a:t>The second one is a little more complex, I will explain it in the following part. Just remember to be careful with SQL especially when several commands are combined.</a:t>
            </a:r>
            <a:endParaRPr lang="en-US" altLang="zh-CN"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Same story with identifiers, the names you give to tables or, as you will soon see, columns, aren't case-sensitive.</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Same story with identifiers, the names you give to tables or, as you will soon see, columns, aren't case-sensitive.</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Same story with identifiers, the names you give to tables or, as you will soon see, columns, aren't case-sensitive.</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Same story with identifiers, the names you give to tables or, as you will soon see, columns, aren't case-sensitive.</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After we store data into a database, we need a language.</a:t>
            </a:r>
            <a:endParaRPr lang="en-US" altLang="zh-CN"/>
          </a:p>
          <a:p>
            <a:endParaRPr lang="en-US" altLang="zh-CN"/>
          </a:p>
          <a:p>
            <a:r>
              <a:rPr lang="en-US" altLang="zh-CN"/>
              <a:t>The language can be used to query the data or modify the data. The language should be a query language.</a:t>
            </a:r>
            <a:endParaRPr lang="en-US" altLang="zh-CN"/>
          </a:p>
          <a:p>
            <a:endParaRPr lang="en-US"/>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Datatype names vary with the DBMS. char() is for fixed-size columns (data is padded with spaces if shorter). Used for codes. Oracle understands varchar() and transforms it into its own varchar2(), but it’s slightly different (an empty varchar2() is the same as nothing, not an empty varchar()). varchars don't pad. They are limited in length (a few thousand bytes). CLOB (called TEXT in MySQL) allows to store much bigger text (Gb).</a:t>
            </a:r>
            <a:endParaRPr lang="en-US" dirty="0"/>
          </a:p>
          <a:p>
            <a:endParaRPr lang="en-US" dirty="0"/>
          </a:p>
          <a:p>
            <a:r>
              <a:rPr lang="en-GB" dirty="0"/>
              <a:t>For text </a:t>
            </a:r>
            <a:r>
              <a:rPr lang="en-GB" dirty="0" err="1"/>
              <a:t>datatyples</a:t>
            </a:r>
            <a:r>
              <a:rPr lang="en-GB" dirty="0"/>
              <a:t>. </a:t>
            </a:r>
            <a:endParaRPr lang="en-GB" dirty="0"/>
          </a:p>
          <a:p>
            <a:endParaRPr lang="en-GB" dirty="0"/>
          </a:p>
          <a:p>
            <a:r>
              <a:rPr lang="en-GB" dirty="0"/>
              <a:t>Char is for fixed length text. The data will be padded with spaces if the text is shorter than then length.</a:t>
            </a:r>
            <a:endParaRPr lang="en-GB" dirty="0"/>
          </a:p>
          <a:p>
            <a:endParaRPr lang="en-GB" dirty="0"/>
          </a:p>
          <a:p>
            <a:r>
              <a:rPr lang="en-US" altLang="zh-CN" dirty="0"/>
              <a:t>Varchar is for non-fixed length text. The maximum length can initialized at the beginning.</a:t>
            </a:r>
            <a:endParaRPr lang="en-US" altLang="zh-CN" dirty="0"/>
          </a:p>
          <a:p>
            <a:endParaRPr lang="en-US" dirty="0"/>
          </a:p>
          <a:p>
            <a:r>
              <a:rPr lang="en-US" dirty="0"/>
              <a:t>In Oracle, it’s varchar2.</a:t>
            </a:r>
            <a:endParaRPr lang="en-US" dirty="0"/>
          </a:p>
          <a:p>
            <a:endParaRPr lang="en-GB" dirty="0"/>
          </a:p>
          <a:p>
            <a:r>
              <a:rPr lang="en-GB" dirty="0"/>
              <a:t>What ever char or varchar, they are limited in length. If you want to store really long text, you can use </a:t>
            </a:r>
            <a:r>
              <a:rPr lang="en-GB" dirty="0" err="1"/>
              <a:t>clob</a:t>
            </a:r>
            <a:r>
              <a:rPr lang="en-GB" dirty="0"/>
              <a:t>. </a:t>
            </a:r>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Same kind of mess with date and time datatypes. You also find a datetime2 type with SQL Server. Some subtle differences in ranges of acceptable values, precision, etc. Some products also implement a distinct TIME datatype, or datatypes that represent time intervals.</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RAW in Oracle, and VARBINARY (SQL Server) are the binary equivalent of VARCHAR. BLOB is the binary equivalent of CLOB (BLOB means Binary Large Object). PostgreSQL calls the binary datatype BYTEA, don't ask me why.</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NOT NULL to indicate that the value of this column is mandatory. That </a:t>
            </a:r>
            <a:r>
              <a:rPr lang="en-GB" dirty="0" err="1"/>
              <a:t>meas</a:t>
            </a:r>
            <a:r>
              <a:rPr lang="en-GB" dirty="0"/>
              <a:t> we must set a value for the column, otherwise, the DBMS will report an error.</a:t>
            </a:r>
            <a:endParaRPr lang="en-GB" dirty="0"/>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endParaRPr lang="en-GB" dirty="0"/>
          </a:p>
          <a:p>
            <a:endParaRPr lang="en-GB" dirty="0"/>
          </a:p>
          <a:p>
            <a:r>
              <a:rPr lang="en-GB" dirty="0"/>
              <a:t>For died column, maybe the person still alive, we can keep the value of died as null.</a:t>
            </a:r>
            <a:endParaRPr lang="en-GB" dirty="0"/>
          </a:p>
          <a:p>
            <a:endParaRPr lang="en-GB" dirty="0"/>
          </a:p>
          <a:p>
            <a:r>
              <a:rPr lang="en-GB" dirty="0"/>
              <a:t>What about </a:t>
            </a:r>
            <a:r>
              <a:rPr lang="en-GB" dirty="0" err="1"/>
              <a:t>first_name</a:t>
            </a:r>
            <a:r>
              <a:rPr lang="en-GB" dirty="0"/>
              <a:t>?</a:t>
            </a:r>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We indicate that a column is mandatory by saying that NULL isn’t acceptable for this column, which is indicated by NOT NULL after the data type. The more NOT NULL columns, the better, because saying "I don't know" everywhere isn't very interesting. Surname and people identifier are columns that MUST have a value. Unless we only want dead people in our database, we should allow column DIED to take unknown values (we all know it will take a value one day, but we don't know it now). What about </a:t>
            </a:r>
            <a:r>
              <a:rPr lang="en-US" altLang="zh-CN" dirty="0" err="1"/>
              <a:t>first_name</a:t>
            </a:r>
            <a:r>
              <a:rPr lang="en-US" altLang="zh-CN" dirty="0"/>
              <a:t>?</a:t>
            </a:r>
            <a:endParaRPr lang="en-GB" dirty="0"/>
          </a:p>
          <a:p>
            <a:endParaRPr lang="en-GB" dirty="0"/>
          </a:p>
          <a:p>
            <a:r>
              <a:rPr lang="en-GB" dirty="0"/>
              <a:t>We can use NOT NULL to indicate that the value of this column is mandatory. That </a:t>
            </a:r>
            <a:r>
              <a:rPr lang="en-GB" dirty="0" err="1"/>
              <a:t>meas</a:t>
            </a:r>
            <a:r>
              <a:rPr lang="en-GB" dirty="0"/>
              <a:t> we must set a value for the column, otherwise, the DBMS will report an error.</a:t>
            </a:r>
            <a:endParaRPr lang="en-GB" dirty="0"/>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endParaRPr lang="en-GB" dirty="0"/>
          </a:p>
          <a:p>
            <a:endParaRPr lang="en-GB" dirty="0"/>
          </a:p>
          <a:p>
            <a:r>
              <a:rPr lang="en-GB" dirty="0"/>
              <a:t>For died column, maybe the person still alive, we can keep the value of died as null.</a:t>
            </a:r>
            <a:endParaRPr lang="en-GB" dirty="0"/>
          </a:p>
          <a:p>
            <a:endParaRPr lang="en-GB" dirty="0"/>
          </a:p>
          <a:p>
            <a:r>
              <a:rPr lang="en-GB" dirty="0"/>
              <a:t>What about </a:t>
            </a:r>
            <a:r>
              <a:rPr lang="en-GB" dirty="0" err="1"/>
              <a:t>first_name</a:t>
            </a:r>
            <a:r>
              <a:rPr lang="en-GB" dirty="0"/>
              <a:t>?</a:t>
            </a:r>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We indicate that a column is mandatory by saying that NULL isn’t acceptable for this column, which is indicated by NOT NULL after the data type. The more NOT NULL columns, the better, because saying "I don't know" everywhere isn't very interesting. Surname and people identifier are columns that MUST have a value. Unless we only want dead people in our database, we should allow column DIED to take unknown values (we all know it will take a value one day, but we don't know it now). What about </a:t>
            </a:r>
            <a:r>
              <a:rPr lang="en-US" altLang="zh-CN" dirty="0" err="1"/>
              <a:t>first_name</a:t>
            </a:r>
            <a:r>
              <a:rPr lang="en-US" altLang="zh-CN" dirty="0"/>
              <a:t>?</a:t>
            </a:r>
            <a:endParaRPr lang="en-GB" dirty="0"/>
          </a:p>
          <a:p>
            <a:endParaRPr lang="en-GB" dirty="0"/>
          </a:p>
          <a:p>
            <a:r>
              <a:rPr lang="en-GB" dirty="0"/>
              <a:t>We can use NOT NULL to indicate that the value of this column is mandatory. That </a:t>
            </a:r>
            <a:r>
              <a:rPr lang="en-GB" dirty="0" err="1"/>
              <a:t>meas</a:t>
            </a:r>
            <a:r>
              <a:rPr lang="en-GB" dirty="0"/>
              <a:t> we must set a value for the column, otherwise, the DBMS will report an error.</a:t>
            </a:r>
            <a:endParaRPr lang="en-GB" dirty="0"/>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endParaRPr lang="en-GB" dirty="0"/>
          </a:p>
          <a:p>
            <a:endParaRPr lang="en-GB" dirty="0"/>
          </a:p>
          <a:p>
            <a:r>
              <a:rPr lang="en-GB" dirty="0"/>
              <a:t>For died column, maybe the person still alive, we can keep the value of died as null.</a:t>
            </a:r>
            <a:endParaRPr lang="en-GB" dirty="0"/>
          </a:p>
          <a:p>
            <a:endParaRPr lang="en-GB" dirty="0"/>
          </a:p>
          <a:p>
            <a:r>
              <a:rPr lang="en-GB" dirty="0"/>
              <a:t>What about </a:t>
            </a:r>
            <a:r>
              <a:rPr lang="en-GB" dirty="0" err="1"/>
              <a:t>first_name</a:t>
            </a:r>
            <a:r>
              <a:rPr lang="en-GB" dirty="0"/>
              <a:t>?</a:t>
            </a:r>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We indicate that a column is mandatory by saying that NULL isn’t acceptable for this column, which is indicated by NOT NULL after the data type. The more NOT NULL columns, the better, because saying "I don't know" everywhere isn't very interesting. Surname and people identifier are columns that MUST have a value. Unless we only want dead people in our database, we should allow column DIED to take unknown values (we all know it will take a value one day, but we don't know it now). What about </a:t>
            </a:r>
            <a:r>
              <a:rPr lang="en-US" altLang="zh-CN" dirty="0" err="1"/>
              <a:t>first_name</a:t>
            </a:r>
            <a:r>
              <a:rPr lang="en-US" altLang="zh-CN"/>
              <a:t>?</a:t>
            </a:r>
            <a:endParaRPr lang="en-GB" dirty="0"/>
          </a:p>
          <a:p>
            <a:endParaRPr lang="en-GB" dirty="0"/>
          </a:p>
          <a:p>
            <a:r>
              <a:rPr lang="en-GB" dirty="0"/>
              <a:t>We can use NOT NULL to indicate that the value of this column is mandatory. That </a:t>
            </a:r>
            <a:r>
              <a:rPr lang="en-GB" dirty="0" err="1"/>
              <a:t>meas</a:t>
            </a:r>
            <a:r>
              <a:rPr lang="en-GB" dirty="0"/>
              <a:t> we must set a value for the column, otherwise, the DBMS will report an error.</a:t>
            </a:r>
            <a:endParaRPr lang="en-GB" dirty="0"/>
          </a:p>
          <a:p>
            <a:endParaRPr lang="en-GB" dirty="0"/>
          </a:p>
          <a:p>
            <a:r>
              <a:rPr lang="en-GB" dirty="0"/>
              <a:t>We should set </a:t>
            </a:r>
            <a:r>
              <a:rPr lang="en-GB" dirty="0" err="1"/>
              <a:t>peopleid</a:t>
            </a:r>
            <a:r>
              <a:rPr lang="en-GB" dirty="0"/>
              <a:t> and </a:t>
            </a:r>
            <a:r>
              <a:rPr lang="en-GB" dirty="0" err="1"/>
              <a:t>surename</a:t>
            </a:r>
            <a:r>
              <a:rPr lang="en-GB" dirty="0"/>
              <a:t> cannot be null since the person should have a name.</a:t>
            </a:r>
            <a:endParaRPr lang="en-GB" dirty="0"/>
          </a:p>
          <a:p>
            <a:endParaRPr lang="en-GB" dirty="0"/>
          </a:p>
          <a:p>
            <a:r>
              <a:rPr lang="en-GB" dirty="0"/>
              <a:t>For died column, maybe the person still alive, we can keep the value of died as null.</a:t>
            </a:r>
            <a:endParaRPr lang="en-GB" dirty="0"/>
          </a:p>
          <a:p>
            <a:endParaRPr lang="en-GB" dirty="0"/>
          </a:p>
          <a:p>
            <a:r>
              <a:rPr lang="en-GB" dirty="0"/>
              <a:t>What about </a:t>
            </a:r>
            <a:r>
              <a:rPr lang="en-GB" dirty="0" err="1"/>
              <a:t>first_name</a:t>
            </a:r>
            <a:r>
              <a:rPr lang="en-GB" dirty="0"/>
              <a:t>?</a:t>
            </a:r>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So far, nothing would prevent us from entering two Audrey </a:t>
            </a:r>
            <a:r>
              <a:rPr lang="en-US" altLang="zh-CN" dirty="0" err="1"/>
              <a:t>Hepburns</a:t>
            </a:r>
            <a:r>
              <a:rPr lang="en-US" altLang="zh-CN" dirty="0"/>
              <a:t> with different ids. To ensure we only have one, we must say that the combination (</a:t>
            </a:r>
            <a:r>
              <a:rPr lang="en-US" altLang="zh-CN" dirty="0" err="1"/>
              <a:t>first_name</a:t>
            </a:r>
            <a:r>
              <a:rPr lang="en-US" altLang="zh-CN" dirty="0"/>
              <a:t>, surname) is unique (for actors ...). Constraints on several columns at once (same story with primary keys) are specified at the end of the list of columns with a comma-delimited list of column names.</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the beginning Codd defined a language. Its name is Alpha.</a:t>
            </a:r>
            <a:endParaRPr lang="en-GB"/>
          </a:p>
          <a:p>
            <a:endParaRPr lang="en-GB"/>
          </a:p>
          <a:p>
            <a:r>
              <a:rPr lang="en-GB"/>
              <a:t>If you want to find some rows in the table, </a:t>
            </a:r>
            <a:endParaRPr lang="en-GB"/>
          </a:p>
          <a:p>
            <a:endParaRPr lang="en-GB"/>
          </a:p>
          <a:p>
            <a:r>
              <a:rPr lang="en-GB"/>
              <a:t>Here if you want to find… </a:t>
            </a:r>
            <a:endParaRPr lang="en-GB"/>
          </a:p>
          <a:p>
            <a:endParaRPr lang="en-GB"/>
          </a:p>
          <a:p>
            <a:r>
              <a:rPr lang="en-GB"/>
              <a:t>You should program like this!</a:t>
            </a:r>
            <a:endParaRPr lang="en-GB"/>
          </a:p>
          <a:p>
            <a:endParaRPr lang="en-GB"/>
          </a:p>
          <a:p>
            <a:r>
              <a:rPr lang="en-GB"/>
              <a:t>I’m sure the language will make you headache. If I teach this language, maybe many of you will quit the course.</a:t>
            </a:r>
            <a:endParaRPr lang="en-GB"/>
          </a:p>
          <a:p>
            <a:endParaRPr lang="en-US"/>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In the MOVIES table, COUNTRY is a column that can take a LOT of different values, and listing all of them in a CHECK constraint would be clumsy. Besides, countries disappear (USSR, Yugoslavia) and new countries appear (South Sudan, Croatia, Slovakia). If we have no control, any typo would allow non-existing country codes to slip into the database</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In the MOVIES table, COUNTRY is a column that can take a LOT of different values, and listing all of them in a CHECK constraint would be clumsy. Besides, countries disappear (USSR, Yugoslavia) and new countries appear (South Sudan, Croatia, Slovakia). If we have no control, any typo would allow non-existing country codes to slip into the database</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The solution is referential integrity, and what is known as a reference table: a country that stores all country codes, and corresponding country names (all codes don't immediately ring a bell), with the code as primary key (and the country name declared as unique). We'll only accept a country code if we find it in this table (which can be modified, with new codes added)</a:t>
            </a:r>
            <a:endParaRPr lang="zh-CN" altLang="en-US" sz="1200"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table credits, the </a:t>
            </a:r>
            <a:r>
              <a:rPr lang="en-GB" dirty="0" err="1"/>
              <a:t>movieID</a:t>
            </a:r>
            <a:r>
              <a:rPr lang="en-GB" dirty="0"/>
              <a:t> and </a:t>
            </a:r>
            <a:r>
              <a:rPr lang="en-GB" dirty="0" err="1"/>
              <a:t>personID</a:t>
            </a:r>
            <a:r>
              <a:rPr lang="en-GB" dirty="0"/>
              <a:t> are foreign keys, because we cannot give credits for a non-existing film or person.</a:t>
            </a:r>
            <a:endParaRPr lang="en-GB" dirty="0"/>
          </a:p>
          <a:p>
            <a:endParaRPr lang="en-GB" dirty="0"/>
          </a:p>
          <a:p>
            <a:r>
              <a:rPr lang="en-GB" dirty="0"/>
              <a:t>Here both foreign keys are part of the primary key. The three columns together make the primary key.</a:t>
            </a:r>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When all these are done, you can be sure that data that enters the database will be correct, and will remain so.</a:t>
            </a:r>
            <a:endParaRPr lang="en-US" altLang="zh-CN" dirty="0"/>
          </a:p>
          <a:p>
            <a:endParaRPr lang="en-US" altLang="zh-CN" dirty="0"/>
          </a:p>
          <a:p>
            <a:pPr>
              <a:lnSpc>
                <a:spcPct val="110000"/>
              </a:lnSpc>
            </a:pPr>
            <a:r>
              <a:rPr lang="en-US" altLang="zh-CN" dirty="0"/>
              <a:t>The preparatory work may seem (and sometimes is) a bit boring, but the rewards are huge: when programs no longer have to thoroughly check data but only check return codes, they become leaner and are far easier (and cheaper) to maintain. It also ensures, when several applications access the database, that controls are centralized and that one sloppily written small application won't corrupt data for other well written programs.</a:t>
            </a:r>
            <a:endParaRPr lang="zh-CN" altLang="en-US"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Values must match column-names one by one. </a:t>
            </a:r>
            <a:endParaRPr lang="en-US" altLang="zh-CN" dirty="0"/>
          </a:p>
          <a:p>
            <a:endParaRPr lang="en-US" dirty="0"/>
          </a:p>
          <a:p>
            <a:r>
              <a:rPr lang="en-US" dirty="0"/>
              <a:t>If you omit a column name for the list, the column value will be NULL.</a:t>
            </a:r>
            <a:endParaRPr lang="en-US" dirty="0"/>
          </a:p>
          <a:p>
            <a:endParaRPr lang="en-US" dirty="0"/>
          </a:p>
          <a:p>
            <a:r>
              <a:rPr lang="en-US" dirty="0"/>
              <a:t>If the column is mandatory, the INSERT statement will fail and no data is inserted into the table.</a:t>
            </a:r>
            <a:endParaRPr lang="en-GB" dirty="0"/>
          </a:p>
          <a:p>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the beginning Codd defined a language. Its name is Alpha.</a:t>
            </a:r>
            <a:endParaRPr lang="en-GB"/>
          </a:p>
          <a:p>
            <a:endParaRPr lang="en-GB"/>
          </a:p>
          <a:p>
            <a:r>
              <a:rPr lang="en-GB"/>
              <a:t>If you want to find some rows in the table, </a:t>
            </a:r>
            <a:endParaRPr lang="en-GB"/>
          </a:p>
          <a:p>
            <a:endParaRPr lang="en-GB"/>
          </a:p>
          <a:p>
            <a:r>
              <a:rPr lang="en-GB"/>
              <a:t>Here if you want to find… </a:t>
            </a:r>
            <a:endParaRPr lang="en-GB"/>
          </a:p>
          <a:p>
            <a:endParaRPr lang="en-GB"/>
          </a:p>
          <a:p>
            <a:r>
              <a:rPr lang="en-GB"/>
              <a:t>You should program like this!</a:t>
            </a:r>
            <a:endParaRPr lang="en-GB"/>
          </a:p>
          <a:p>
            <a:endParaRPr lang="en-GB"/>
          </a:p>
          <a:p>
            <a:r>
              <a:rPr lang="en-GB"/>
              <a:t>I’m sure the language will make you headache. If I teach this language, maybe many of you will quit the course.</a:t>
            </a:r>
            <a:endParaRPr lang="en-GB"/>
          </a:p>
          <a:p>
            <a:endParaRPr lang="en-US"/>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Another one, Mr. </a:t>
            </a:r>
            <a:r>
              <a:rPr lang="en-GB" err="1"/>
              <a:t>Chamberline</a:t>
            </a:r>
            <a:r>
              <a:rPr lang="en-GB"/>
              <a:t> and Boyce invented another language in 1974.</a:t>
            </a:r>
            <a:endParaRPr lang="en-GB"/>
          </a:p>
          <a:p>
            <a:endParaRPr lang="en-GB"/>
          </a:p>
          <a:p>
            <a:r>
              <a:rPr lang="en-GB"/>
              <a:t>They worked in IBM. And IBM want an easy language. It can be like English. The name of the language is SEQUEL, and renamed to SQ</a:t>
            </a:r>
            <a:r>
              <a:rPr lang="en-US" altLang="zh-CN"/>
              <a:t>L later.</a:t>
            </a:r>
            <a:endParaRPr lang="en-US" altLang="zh-CN"/>
          </a:p>
          <a:p>
            <a:endParaRPr lang="en-US"/>
          </a:p>
          <a:p>
            <a:endParaRPr lang="en-US"/>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Y2K problem: year 2000</a:t>
            </a:r>
            <a:endParaRPr lang="en-US" dirty="0"/>
          </a:p>
          <a:p>
            <a:r>
              <a:rPr lang="en-US" dirty="0"/>
              <a:t>Similar problem: UNIX timestamp, Chrome and Firefox version 99-&gt;100</a:t>
            </a:r>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The basic syntax of SQL is very simple. </a:t>
            </a:r>
            <a:endParaRPr lang="en-US" altLang="zh-CN"/>
          </a:p>
          <a:p>
            <a:endParaRPr lang="en-US"/>
          </a:p>
          <a:p>
            <a:r>
              <a:rPr lang="en-US"/>
              <a:t>If you want to query data, you can use select command. </a:t>
            </a:r>
            <a:endParaRPr lang="en-US"/>
          </a:p>
          <a:p>
            <a:endParaRPr lang="en-US"/>
          </a:p>
          <a:p>
            <a:r>
              <a:rPr lang="en-US"/>
              <a:t>Select columns name here.</a:t>
            </a:r>
            <a:endParaRPr lang="en-US"/>
          </a:p>
          <a:p>
            <a:r>
              <a:rPr lang="en-US"/>
              <a:t>From table names here,</a:t>
            </a:r>
            <a:endParaRPr lang="en-US"/>
          </a:p>
          <a:p>
            <a:endParaRPr lang="en-US"/>
          </a:p>
          <a:p>
            <a:r>
              <a:rPr lang="en-US"/>
              <a:t>After where, we can put some filter conditions.</a:t>
            </a:r>
            <a:endParaRPr lang="en-US"/>
          </a:p>
          <a:p>
            <a:endParaRPr lang="en-US"/>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Ingres Database (/</a:t>
            </a:r>
            <a:r>
              <a:rPr lang="en-US" dirty="0" err="1"/>
              <a:t>ɪŋˈɡrɛs</a:t>
            </a:r>
            <a:r>
              <a:rPr lang="en-US" dirty="0"/>
              <a:t>/ </a:t>
            </a:r>
            <a:r>
              <a:rPr lang="en-US" dirty="0" err="1"/>
              <a:t>ing</a:t>
            </a:r>
            <a:r>
              <a:rPr lang="en-US" dirty="0"/>
              <a:t>-GRESS) is a proprietary SQL relational database management system intended to support large commercial and government applications.</a:t>
            </a: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Ingres began as a research project at the University of California, Berkeley, starting in the early 1970s and ending in 1985.</a:t>
            </a:r>
            <a:endParaRPr lang="en-US" dirty="0"/>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t>QBE is another one, was created by IBM also.</a:t>
            </a:r>
            <a:endParaRPr lang="en-GB"/>
          </a:p>
          <a:p>
            <a:endParaRPr lang="en-US"/>
          </a:p>
        </p:txBody>
      </p:sp>
      <p:sp>
        <p:nvSpPr>
          <p:cNvPr id="4" name="Slide Number Placeholder 3"/>
          <p:cNvSpPr>
            <a:spLocks noGrp="1"/>
          </p:cNvSpPr>
          <p:nvPr>
            <p:ph type="sldNum" sz="quarter" idx="5"/>
          </p:nvPr>
        </p:nvSpPr>
        <p:spPr/>
        <p:txBody>
          <a:bodyPr/>
          <a:lstStyle/>
          <a:p>
            <a:fld id="{FB32D99C-A557-43A7-946E-F176689ED4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2286000" y="2819400"/>
            <a:ext cx="11506200" cy="2806787"/>
          </a:xfrm>
          <a:prstGeom prst="rect">
            <a:avLst/>
          </a:prstGeom>
        </p:spPr>
        <p:txBody>
          <a:bodyPr/>
          <a:lstStyle>
            <a:lvl1pPr algn="l">
              <a:defRPr sz="4600">
                <a:solidFill>
                  <a:srgbClr val="A2424F"/>
                </a:solidFill>
                <a:latin typeface="Lato Black" panose="020F0A02020204030203" pitchFamily="34" charset="0"/>
              </a:defRPr>
            </a:lvl1pPr>
          </a:lstStyle>
          <a:p>
            <a:r>
              <a:rPr lang="en-US" dirty="0"/>
              <a:t>Click to edit Master title style</a:t>
            </a:r>
            <a:endParaRPr lang="en-US" dirty="0"/>
          </a:p>
        </p:txBody>
      </p:sp>
      <p:sp>
        <p:nvSpPr>
          <p:cNvPr id="5124" name="Rectangle 4"/>
          <p:cNvSpPr>
            <a:spLocks noGrp="1" noChangeArrowheads="1"/>
          </p:cNvSpPr>
          <p:nvPr>
            <p:ph type="subTitle" idx="1"/>
          </p:nvPr>
        </p:nvSpPr>
        <p:spPr>
          <a:xfrm>
            <a:off x="2286000" y="5715000"/>
            <a:ext cx="11506200" cy="1676400"/>
          </a:xfrm>
        </p:spPr>
        <p:txBody>
          <a:bodyPr/>
          <a:lstStyle>
            <a:lvl1pPr marL="0" indent="0" algn="l">
              <a:spcBef>
                <a:spcPts val="0"/>
              </a:spcBef>
              <a:buFontTx/>
              <a:buNone/>
              <a:defRPr sz="3000">
                <a:latin typeface="Montserrat" panose="02000505000000020004" pitchFamily="2" charset="0"/>
              </a:defRPr>
            </a:lvl1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838200" y="1981200"/>
            <a:ext cx="12954000" cy="5334000"/>
          </a:xfrm>
          <a:prstGeom prst="rect">
            <a:avLst/>
          </a:prstGeom>
          <a:noFill/>
          <a:ln>
            <a:noFill/>
          </a:ln>
        </p:spPr>
        <p:txBody>
          <a:bodyPr/>
          <a:lstStyle>
            <a:lvl1pPr>
              <a:buClr>
                <a:srgbClr val="A2424F"/>
              </a:buClr>
              <a:defRPr>
                <a:latin typeface="Lato" panose="020F0502020204030203" pitchFamily="34" charset="0"/>
              </a:defRPr>
            </a:lvl1pPr>
            <a:lvl2pPr>
              <a:buClr>
                <a:schemeClr val="bg1">
                  <a:lumMod val="65000"/>
                </a:schemeClr>
              </a:buClr>
              <a:defRPr>
                <a:latin typeface="Lato" panose="020F0502020204030203" pitchFamily="34" charset="0"/>
              </a:defRPr>
            </a:lvl2pPr>
            <a:lvl3pPr>
              <a:buClr>
                <a:srgbClr val="F3A999"/>
              </a:buCl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5" name="Title Placeholder 3"/>
          <p:cNvSpPr>
            <a:spLocks noGrp="1"/>
          </p:cNvSpPr>
          <p:nvPr>
            <p:ph type="title"/>
          </p:nvPr>
        </p:nvSpPr>
        <p:spPr>
          <a:xfrm>
            <a:off x="838200" y="330200"/>
            <a:ext cx="12954000" cy="1422400"/>
          </a:xfrm>
          <a:prstGeom prst="rect">
            <a:avLst/>
          </a:prstGeom>
        </p:spPr>
        <p:txBody>
          <a:bodyPr rtlCol="0">
            <a:normAutofit/>
          </a:bodyPr>
          <a:lstStyle>
            <a:lvl1pPr>
              <a:defRPr b="1">
                <a:solidFill>
                  <a:srgbClr val="A2424F"/>
                </a:solidFill>
                <a:latin typeface="Lato" panose="020F0502020204030203" pitchFamily="34" charset="0"/>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A2424F"/>
                </a:solidFill>
                <a:latin typeface="Lato" panose="020F0502020204030203" pitchFamily="34" charset="0"/>
              </a:defRPr>
            </a:lvl1pPr>
          </a:lstStyle>
          <a:p>
            <a:r>
              <a:rPr lang="en-US" dirty="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cxnSp>
        <p:nvCxnSpPr>
          <p:cNvPr id="11" name="Straight Connector 10"/>
          <p:cNvCxnSpPr/>
          <p:nvPr userDrawn="1"/>
        </p:nvCxnSpPr>
        <p:spPr bwMode="auto">
          <a:xfrm flipV="1">
            <a:off x="2895600" y="1214438"/>
            <a:ext cx="0" cy="5867400"/>
          </a:xfrm>
          <a:prstGeom prst="line">
            <a:avLst/>
          </a:prstGeom>
          <a:noFill/>
          <a:ln w="19050" algn="ctr">
            <a:solidFill>
              <a:schemeClr val="accent3">
                <a:alpha val="43921"/>
              </a:schemeClr>
            </a:solidFill>
            <a:prstDash val="lgDash"/>
            <a:round/>
          </a:ln>
          <a:extLst>
            <a:ext uri="{909E8E84-426E-40DD-AFC4-6F175D3DCCD1}">
              <a14:hiddenFill xmlns:a14="http://schemas.microsoft.com/office/drawing/2010/main">
                <a:noFill/>
              </a14:hiddenFill>
            </a:ext>
          </a:extLst>
        </p:spPr>
      </p:cxnSp>
      <p:sp>
        <p:nvSpPr>
          <p:cNvPr id="5" name="Text Placeholder 4"/>
          <p:cNvSpPr>
            <a:spLocks noGrp="1"/>
          </p:cNvSpPr>
          <p:nvPr>
            <p:ph type="body" sz="quarter" idx="10"/>
          </p:nvPr>
        </p:nvSpPr>
        <p:spPr>
          <a:xfrm>
            <a:off x="3048000" y="2590800"/>
            <a:ext cx="10058400" cy="3048000"/>
          </a:xfrm>
        </p:spPr>
        <p:txBody>
          <a:bodyPr anchor="ctr"/>
          <a:lstStyle>
            <a:lvl1pPr marL="0" indent="0">
              <a:buNone/>
              <a:defRPr sz="4600">
                <a:solidFill>
                  <a:srgbClr val="A2424F"/>
                </a:solidFill>
              </a:defRPr>
            </a:lvl1pPr>
          </a:lstStyle>
          <a:p>
            <a:pPr lvl="0"/>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38200" y="1905000"/>
            <a:ext cx="1295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7" name="Title Placeholder 3"/>
          <p:cNvSpPr>
            <a:spLocks noGrp="1"/>
          </p:cNvSpPr>
          <p:nvPr>
            <p:ph type="title"/>
          </p:nvPr>
        </p:nvSpPr>
        <p:spPr bwMode="auto">
          <a:xfrm>
            <a:off x="838200" y="330200"/>
            <a:ext cx="12954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dirty="0"/>
              <a:t>Click to edit Master title style</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0" fontAlgn="base" hangingPunct="0">
        <a:spcBef>
          <a:spcPct val="0"/>
        </a:spcBef>
        <a:spcAft>
          <a:spcPct val="0"/>
        </a:spcAft>
        <a:defRPr sz="4400">
          <a:solidFill>
            <a:srgbClr val="A2424F"/>
          </a:solidFill>
          <a:latin typeface="Tahoma" panose="020B0604030504040204" pitchFamily="34" charset="0"/>
          <a:ea typeface="Tahoma" panose="020B0604030504040204" pitchFamily="34" charset="0"/>
          <a:cs typeface="Tahoma" panose="020B0604030504040204" pitchFamily="34" charset="0"/>
        </a:defRPr>
      </a:lvl1pPr>
      <a:lvl2pPr algn="l" rtl="0" eaLnBrk="0" fontAlgn="base" hangingPunct="0">
        <a:spcBef>
          <a:spcPct val="0"/>
        </a:spcBef>
        <a:spcAft>
          <a:spcPct val="0"/>
        </a:spcAft>
        <a:defRPr sz="4400">
          <a:solidFill>
            <a:srgbClr val="1086B9"/>
          </a:solidFill>
          <a:latin typeface="Tahoma" panose="020B0604030504040204" pitchFamily="34" charset="0"/>
          <a:ea typeface="MS PGothic" panose="020B0600070205080204" pitchFamily="34" charset="-128"/>
          <a:cs typeface="Tahoma" panose="020B0604030504040204" pitchFamily="34" charset="0"/>
        </a:defRPr>
      </a:lvl2pPr>
      <a:lvl3pPr algn="l" rtl="0" eaLnBrk="0" fontAlgn="base" hangingPunct="0">
        <a:spcBef>
          <a:spcPct val="0"/>
        </a:spcBef>
        <a:spcAft>
          <a:spcPct val="0"/>
        </a:spcAft>
        <a:defRPr sz="4400">
          <a:solidFill>
            <a:srgbClr val="1086B9"/>
          </a:solidFill>
          <a:latin typeface="Tahoma" panose="020B0604030504040204" pitchFamily="34" charset="0"/>
          <a:ea typeface="MS PGothic" panose="020B0600070205080204" pitchFamily="34" charset="-128"/>
          <a:cs typeface="Tahoma" panose="020B0604030504040204" pitchFamily="34" charset="0"/>
        </a:defRPr>
      </a:lvl3pPr>
      <a:lvl4pPr algn="l" rtl="0" eaLnBrk="0" fontAlgn="base" hangingPunct="0">
        <a:spcBef>
          <a:spcPct val="0"/>
        </a:spcBef>
        <a:spcAft>
          <a:spcPct val="0"/>
        </a:spcAft>
        <a:defRPr sz="4400">
          <a:solidFill>
            <a:srgbClr val="1086B9"/>
          </a:solidFill>
          <a:latin typeface="Tahoma" panose="020B0604030504040204" pitchFamily="34" charset="0"/>
          <a:ea typeface="MS PGothic" panose="020B0600070205080204" pitchFamily="34" charset="-128"/>
          <a:cs typeface="Tahoma" panose="020B0604030504040204" pitchFamily="34" charset="0"/>
        </a:defRPr>
      </a:lvl4pPr>
      <a:lvl5pPr algn="l" rtl="0" eaLnBrk="0" fontAlgn="base" hangingPunct="0">
        <a:spcBef>
          <a:spcPct val="0"/>
        </a:spcBef>
        <a:spcAft>
          <a:spcPct val="0"/>
        </a:spcAft>
        <a:defRPr sz="4400">
          <a:solidFill>
            <a:srgbClr val="1086B9"/>
          </a:solidFill>
          <a:latin typeface="Tahoma" panose="020B0604030504040204" pitchFamily="34" charset="0"/>
          <a:ea typeface="MS PGothic" panose="020B0600070205080204" pitchFamily="34" charset="-128"/>
          <a:cs typeface="Tahoma" panose="020B0604030504040204" pitchFamily="34" charset="0"/>
        </a:defRPr>
      </a:lvl5pPr>
      <a:lvl6pPr marL="653415" algn="l" rtl="0" fontAlgn="base">
        <a:spcBef>
          <a:spcPct val="0"/>
        </a:spcBef>
        <a:spcAft>
          <a:spcPct val="0"/>
        </a:spcAft>
        <a:defRPr sz="5100">
          <a:solidFill>
            <a:srgbClr val="FFC22D"/>
          </a:solidFill>
          <a:latin typeface="Arial" panose="020B0604020202020204" pitchFamily="34" charset="0"/>
          <a:ea typeface="MS PGothic" panose="020B0600070205080204" pitchFamily="34" charset="-128"/>
          <a:cs typeface="MS PGothic" panose="020B0600070205080204" pitchFamily="34" charset="-128"/>
        </a:defRPr>
      </a:lvl6pPr>
      <a:lvl7pPr marL="1306195" algn="l" rtl="0" fontAlgn="base">
        <a:spcBef>
          <a:spcPct val="0"/>
        </a:spcBef>
        <a:spcAft>
          <a:spcPct val="0"/>
        </a:spcAft>
        <a:defRPr sz="5100">
          <a:solidFill>
            <a:srgbClr val="FFC22D"/>
          </a:solidFill>
          <a:latin typeface="Arial" panose="020B0604020202020204" pitchFamily="34" charset="0"/>
          <a:ea typeface="MS PGothic" panose="020B0600070205080204" pitchFamily="34" charset="-128"/>
          <a:cs typeface="MS PGothic" panose="020B0600070205080204" pitchFamily="34" charset="-128"/>
        </a:defRPr>
      </a:lvl7pPr>
      <a:lvl8pPr marL="1959610" algn="l" rtl="0" fontAlgn="base">
        <a:spcBef>
          <a:spcPct val="0"/>
        </a:spcBef>
        <a:spcAft>
          <a:spcPct val="0"/>
        </a:spcAft>
        <a:defRPr sz="5100">
          <a:solidFill>
            <a:srgbClr val="FFC22D"/>
          </a:solidFill>
          <a:latin typeface="Arial" panose="020B0604020202020204" pitchFamily="34" charset="0"/>
          <a:ea typeface="MS PGothic" panose="020B0600070205080204" pitchFamily="34" charset="-128"/>
          <a:cs typeface="MS PGothic" panose="020B0600070205080204" pitchFamily="34" charset="-128"/>
        </a:defRPr>
      </a:lvl8pPr>
      <a:lvl9pPr marL="2612390" algn="l" rtl="0" fontAlgn="base">
        <a:spcBef>
          <a:spcPct val="0"/>
        </a:spcBef>
        <a:spcAft>
          <a:spcPct val="0"/>
        </a:spcAft>
        <a:defRPr sz="5100">
          <a:solidFill>
            <a:srgbClr val="FFC22D"/>
          </a:solidFill>
          <a:latin typeface="Arial" panose="020B0604020202020204" pitchFamily="34" charset="0"/>
          <a:ea typeface="MS PGothic" panose="020B0600070205080204" pitchFamily="34" charset="-128"/>
          <a:cs typeface="MS PGothic" panose="020B0600070205080204" pitchFamily="34" charset="-128"/>
        </a:defRPr>
      </a:lvl9pPr>
    </p:titleStyle>
    <p:bodyStyle>
      <a:lvl1pPr marL="335280" indent="-335280" algn="l" rtl="0" eaLnBrk="0" fontAlgn="base" hangingPunct="0">
        <a:spcBef>
          <a:spcPts val="400"/>
        </a:spcBef>
        <a:spcAft>
          <a:spcPts val="200"/>
        </a:spcAft>
        <a:buClr>
          <a:schemeClr val="bg2"/>
        </a:buClr>
        <a:buSzPct val="80000"/>
        <a:buChar char="•"/>
        <a:defRPr sz="3000">
          <a:solidFill>
            <a:srgbClr val="262626"/>
          </a:solidFill>
          <a:latin typeface="Tahoma" panose="020B0604030504040204" pitchFamily="34" charset="0"/>
          <a:ea typeface="Tahoma" panose="020B0604030504040204" pitchFamily="34" charset="0"/>
          <a:cs typeface="Tahoma" panose="020B0604030504040204" pitchFamily="34" charset="0"/>
        </a:defRPr>
      </a:lvl1pPr>
      <a:lvl2pPr marL="687705" indent="-352425" algn="l" rtl="0" eaLnBrk="0" fontAlgn="base" hangingPunct="0">
        <a:spcBef>
          <a:spcPts val="400"/>
        </a:spcBef>
        <a:spcAft>
          <a:spcPts val="200"/>
        </a:spcAft>
        <a:buClr>
          <a:srgbClr val="ADD3F7"/>
        </a:buClr>
        <a:buSzPct val="90000"/>
        <a:buFont typeface="Times" panose="02020603050405020304" pitchFamily="18" charset="0"/>
        <a:buChar char="•"/>
        <a:defRPr sz="2600">
          <a:solidFill>
            <a:srgbClr val="262626"/>
          </a:solidFill>
          <a:latin typeface="Tahoma" panose="020B0604030504040204" pitchFamily="34" charset="0"/>
          <a:ea typeface="Tahoma" panose="020B0604030504040204" pitchFamily="34" charset="0"/>
          <a:cs typeface="Tahoma" panose="020B0604030504040204" pitchFamily="34" charset="0"/>
        </a:defRPr>
      </a:lvl2pPr>
      <a:lvl3pPr marL="1631950" indent="-325755" algn="l" rtl="0" eaLnBrk="0" fontAlgn="base" hangingPunct="0">
        <a:spcBef>
          <a:spcPts val="400"/>
        </a:spcBef>
        <a:spcAft>
          <a:spcPts val="200"/>
        </a:spcAft>
        <a:buClr>
          <a:schemeClr val="tx2"/>
        </a:buClr>
        <a:buSzPct val="90000"/>
        <a:buChar char="•"/>
        <a:defRPr sz="2400">
          <a:solidFill>
            <a:srgbClr val="262626"/>
          </a:solidFill>
          <a:latin typeface="Tahoma" panose="020B0604030504040204" pitchFamily="34" charset="0"/>
          <a:ea typeface="Tahoma" panose="020B0604030504040204" pitchFamily="34" charset="0"/>
          <a:cs typeface="Tahoma" panose="020B0604030504040204" pitchFamily="34" charset="0"/>
        </a:defRPr>
      </a:lvl3pPr>
      <a:lvl4pPr marL="2284730" indent="-325755" algn="l" rtl="0" eaLnBrk="0" fontAlgn="base" hangingPunct="0">
        <a:spcBef>
          <a:spcPts val="400"/>
        </a:spcBef>
        <a:spcAft>
          <a:spcPts val="200"/>
        </a:spcAft>
        <a:buChar char="–"/>
        <a:defRPr sz="2000">
          <a:solidFill>
            <a:srgbClr val="262626"/>
          </a:solidFill>
          <a:latin typeface="Tahoma" panose="020B0604030504040204" pitchFamily="34" charset="0"/>
          <a:ea typeface="Tahoma" panose="020B0604030504040204" pitchFamily="34" charset="0"/>
          <a:cs typeface="Tahoma" panose="020B0604030504040204" pitchFamily="34" charset="0"/>
        </a:defRPr>
      </a:lvl4pPr>
      <a:lvl5pPr marL="2938780" indent="-325755" algn="l" rtl="0" eaLnBrk="0" fontAlgn="base" hangingPunct="0">
        <a:spcBef>
          <a:spcPts val="400"/>
        </a:spcBef>
        <a:spcAft>
          <a:spcPts val="200"/>
        </a:spcAft>
        <a:buChar char="»"/>
        <a:defRPr sz="2000">
          <a:solidFill>
            <a:srgbClr val="262626"/>
          </a:solidFill>
          <a:latin typeface="Tahoma" panose="020B0604030504040204" pitchFamily="34" charset="0"/>
          <a:ea typeface="Tahoma" panose="020B0604030504040204" pitchFamily="34" charset="0"/>
          <a:cs typeface="Tahoma" panose="020B0604030504040204" pitchFamily="34" charset="0"/>
        </a:defRPr>
      </a:lvl5pPr>
      <a:lvl6pPr marL="3592195" indent="-326390" algn="l" rtl="0" fontAlgn="base">
        <a:spcBef>
          <a:spcPct val="20000"/>
        </a:spcBef>
        <a:spcAft>
          <a:spcPct val="0"/>
        </a:spcAft>
        <a:buChar char="»"/>
        <a:defRPr sz="3400">
          <a:solidFill>
            <a:srgbClr val="EEEAFF"/>
          </a:solidFill>
          <a:latin typeface="+mn-lt"/>
          <a:ea typeface="+mn-ea"/>
        </a:defRPr>
      </a:lvl6pPr>
      <a:lvl7pPr marL="4244975" indent="-326390" algn="l" rtl="0" fontAlgn="base">
        <a:spcBef>
          <a:spcPct val="20000"/>
        </a:spcBef>
        <a:spcAft>
          <a:spcPct val="0"/>
        </a:spcAft>
        <a:buChar char="»"/>
        <a:defRPr sz="3400">
          <a:solidFill>
            <a:srgbClr val="EEEAFF"/>
          </a:solidFill>
          <a:latin typeface="+mn-lt"/>
          <a:ea typeface="+mn-ea"/>
        </a:defRPr>
      </a:lvl7pPr>
      <a:lvl8pPr marL="4898390" indent="-326390" algn="l" rtl="0" fontAlgn="base">
        <a:spcBef>
          <a:spcPct val="20000"/>
        </a:spcBef>
        <a:spcAft>
          <a:spcPct val="0"/>
        </a:spcAft>
        <a:buChar char="»"/>
        <a:defRPr sz="3400">
          <a:solidFill>
            <a:srgbClr val="EEEAFF"/>
          </a:solidFill>
          <a:latin typeface="+mn-lt"/>
          <a:ea typeface="+mn-ea"/>
        </a:defRPr>
      </a:lvl8pPr>
      <a:lvl9pPr marL="5551170" indent="-326390" algn="l" rtl="0" fontAlgn="base">
        <a:spcBef>
          <a:spcPct val="20000"/>
        </a:spcBef>
        <a:spcAft>
          <a:spcPct val="0"/>
        </a:spcAft>
        <a:buChar char="»"/>
        <a:defRPr sz="3400">
          <a:solidFill>
            <a:srgbClr val="EEEAFF"/>
          </a:solidFill>
          <a:latin typeface="+mn-lt"/>
          <a:ea typeface="+mn-ea"/>
        </a:defRPr>
      </a:lvl9pPr>
    </p:bodyStyle>
    <p:otherStyle>
      <a:defPPr>
        <a:defRPr lang="en-US"/>
      </a:defPPr>
      <a:lvl1pPr marL="0" algn="l" defTabSz="653415" rtl="0" eaLnBrk="1" latinLnBrk="0" hangingPunct="1">
        <a:defRPr sz="2600" kern="1200">
          <a:solidFill>
            <a:schemeClr val="tx1"/>
          </a:solidFill>
          <a:latin typeface="+mn-lt"/>
          <a:ea typeface="+mn-ea"/>
          <a:cs typeface="+mn-cs"/>
        </a:defRPr>
      </a:lvl1pPr>
      <a:lvl2pPr marL="653415" algn="l" defTabSz="653415" rtl="0" eaLnBrk="1" latinLnBrk="0" hangingPunct="1">
        <a:defRPr sz="2600" kern="1200">
          <a:solidFill>
            <a:schemeClr val="tx1"/>
          </a:solidFill>
          <a:latin typeface="+mn-lt"/>
          <a:ea typeface="+mn-ea"/>
          <a:cs typeface="+mn-cs"/>
        </a:defRPr>
      </a:lvl2pPr>
      <a:lvl3pPr marL="1306195" algn="l" defTabSz="653415" rtl="0" eaLnBrk="1" latinLnBrk="0" hangingPunct="1">
        <a:defRPr sz="2600" kern="1200">
          <a:solidFill>
            <a:schemeClr val="tx1"/>
          </a:solidFill>
          <a:latin typeface="+mn-lt"/>
          <a:ea typeface="+mn-ea"/>
          <a:cs typeface="+mn-cs"/>
        </a:defRPr>
      </a:lvl3pPr>
      <a:lvl4pPr marL="1959610" algn="l" defTabSz="653415" rtl="0" eaLnBrk="1" latinLnBrk="0" hangingPunct="1">
        <a:defRPr sz="2600" kern="1200">
          <a:solidFill>
            <a:schemeClr val="tx1"/>
          </a:solidFill>
          <a:latin typeface="+mn-lt"/>
          <a:ea typeface="+mn-ea"/>
          <a:cs typeface="+mn-cs"/>
        </a:defRPr>
      </a:lvl4pPr>
      <a:lvl5pPr marL="2612390" algn="l" defTabSz="653415" rtl="0" eaLnBrk="1" latinLnBrk="0" hangingPunct="1">
        <a:defRPr sz="2600" kern="1200">
          <a:solidFill>
            <a:schemeClr val="tx1"/>
          </a:solidFill>
          <a:latin typeface="+mn-lt"/>
          <a:ea typeface="+mn-ea"/>
          <a:cs typeface="+mn-cs"/>
        </a:defRPr>
      </a:lvl5pPr>
      <a:lvl6pPr marL="3265805" algn="l" defTabSz="653415" rtl="0" eaLnBrk="1" latinLnBrk="0" hangingPunct="1">
        <a:defRPr sz="2600" kern="1200">
          <a:solidFill>
            <a:schemeClr val="tx1"/>
          </a:solidFill>
          <a:latin typeface="+mn-lt"/>
          <a:ea typeface="+mn-ea"/>
          <a:cs typeface="+mn-cs"/>
        </a:defRPr>
      </a:lvl6pPr>
      <a:lvl7pPr marL="3918585" algn="l" defTabSz="653415" rtl="0" eaLnBrk="1" latinLnBrk="0" hangingPunct="1">
        <a:defRPr sz="2600" kern="1200">
          <a:solidFill>
            <a:schemeClr val="tx1"/>
          </a:solidFill>
          <a:latin typeface="+mn-lt"/>
          <a:ea typeface="+mn-ea"/>
          <a:cs typeface="+mn-cs"/>
        </a:defRPr>
      </a:lvl7pPr>
      <a:lvl8pPr marL="4572000" algn="l" defTabSz="653415" rtl="0" eaLnBrk="1" latinLnBrk="0" hangingPunct="1">
        <a:defRPr sz="2600" kern="1200">
          <a:solidFill>
            <a:schemeClr val="tx1"/>
          </a:solidFill>
          <a:latin typeface="+mn-lt"/>
          <a:ea typeface="+mn-ea"/>
          <a:cs typeface="+mn-cs"/>
        </a:defRPr>
      </a:lvl8pPr>
      <a:lvl9pPr marL="5224780" algn="l" defTabSz="65341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GIF"/></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ctrTitle"/>
          </p:nvPr>
        </p:nvSpPr>
        <p:spPr>
          <a:xfrm>
            <a:off x="914400" y="2144056"/>
            <a:ext cx="12801600" cy="1739900"/>
          </a:xfrm>
        </p:spPr>
        <p:txBody>
          <a:bodyPr/>
          <a:lstStyle/>
          <a:p>
            <a:pPr algn="ctr"/>
            <a:br>
              <a:rPr lang="en-US" altLang="en-US" sz="4000" b="1" dirty="0">
                <a:latin typeface="Lato" panose="020F0502020204030203" pitchFamily="34" charset="0"/>
              </a:rPr>
            </a:br>
            <a:r>
              <a:rPr lang="en-US" altLang="en-US" sz="4000" b="1" dirty="0">
                <a:latin typeface="Lato" panose="020F0502020204030203" pitchFamily="34" charset="0"/>
              </a:rPr>
              <a:t>Principles of Database Systems (</a:t>
            </a:r>
            <a:r>
              <a:rPr lang="en-US" altLang="en-US" sz="4000" b="1" dirty="0">
                <a:solidFill>
                  <a:srgbClr val="A2424F"/>
                </a:solidFill>
                <a:latin typeface="Lato" panose="020F0502020204030203" pitchFamily="34" charset="0"/>
              </a:rPr>
              <a:t>CS307)</a:t>
            </a:r>
            <a:br>
              <a:rPr lang="en-US" altLang="en-US" sz="4000" b="1" dirty="0">
                <a:solidFill>
                  <a:srgbClr val="A2424F"/>
                </a:solidFill>
                <a:latin typeface="Lato" panose="020F0502020204030203" pitchFamily="34" charset="0"/>
              </a:rPr>
            </a:br>
            <a:r>
              <a:rPr lang="en-US" altLang="en-US" sz="3200" dirty="0">
                <a:latin typeface="Lato" panose="020F0502020204030203" pitchFamily="34" charset="0"/>
              </a:rPr>
              <a:t>Lecture 2: Introduction to SQL</a:t>
            </a:r>
            <a:endParaRPr lang="en-US" altLang="en-US" sz="4000" b="1" dirty="0">
              <a:solidFill>
                <a:srgbClr val="A2424F"/>
              </a:solidFill>
              <a:latin typeface="Lato" panose="020F0502020204030203" pitchFamily="34" charset="0"/>
            </a:endParaRPr>
          </a:p>
        </p:txBody>
      </p:sp>
      <p:sp>
        <p:nvSpPr>
          <p:cNvPr id="8194" name="Subtitle 2"/>
          <p:cNvSpPr>
            <a:spLocks noGrp="1" noChangeArrowheads="1"/>
          </p:cNvSpPr>
          <p:nvPr>
            <p:ph type="subTitle" idx="1"/>
          </p:nvPr>
        </p:nvSpPr>
        <p:spPr>
          <a:xfrm>
            <a:off x="1562100" y="4233206"/>
            <a:ext cx="11506200" cy="1981200"/>
          </a:xfrm>
        </p:spPr>
        <p:txBody>
          <a:bodyPr/>
          <a:lstStyle/>
          <a:p>
            <a:pPr algn="ctr">
              <a:lnSpc>
                <a:spcPct val="100000"/>
              </a:lnSpc>
              <a:spcAft>
                <a:spcPts val="200"/>
              </a:spcAft>
            </a:pPr>
            <a:r>
              <a:rPr lang="en-US" altLang="zh-CN" sz="3200" b="1" spc="-1" dirty="0">
                <a:latin typeface="Lato"/>
                <a:ea typeface="MS PGothic" panose="020B0600070205080204" pitchFamily="34" charset="-128"/>
              </a:rPr>
              <a:t>Ran Cheng</a:t>
            </a:r>
            <a:endParaRPr lang="en-US" altLang="zh-CN" sz="3200" b="1" spc="-1" dirty="0">
              <a:latin typeface="Lato"/>
              <a:ea typeface="MS PGothic" panose="020B0600070205080204" pitchFamily="34" charset="-128"/>
            </a:endParaRPr>
          </a:p>
          <a:p>
            <a:pPr algn="ctr">
              <a:lnSpc>
                <a:spcPct val="100000"/>
              </a:lnSpc>
              <a:spcAft>
                <a:spcPts val="200"/>
              </a:spcAft>
            </a:pPr>
            <a:endParaRPr lang="de-DE" altLang="zh-CN" sz="2000" spc="-1" dirty="0">
              <a:latin typeface="Lato"/>
              <a:ea typeface="MS PGothic" panose="020B0600070205080204" pitchFamily="34" charset="-128"/>
            </a:endParaRPr>
          </a:p>
          <a:p>
            <a:pPr algn="ctr">
              <a:spcAft>
                <a:spcPts val="200"/>
              </a:spcAft>
            </a:pPr>
            <a:r>
              <a:rPr lang="de-DE" altLang="zh-CN" sz="2400" spc="-1" dirty="0">
                <a:latin typeface="Lato"/>
                <a:ea typeface="MS PGothic" panose="020B0600070205080204" pitchFamily="34" charset="-128"/>
              </a:rPr>
              <a:t>Department of Computer Science and Engineering</a:t>
            </a:r>
            <a:endParaRPr lang="de-DE" altLang="zh-CN" sz="2400" spc="-1" dirty="0">
              <a:latin typeface="Lato"/>
              <a:ea typeface="MS PGothic" panose="020B0600070205080204" pitchFamily="34" charset="-128"/>
            </a:endParaRPr>
          </a:p>
          <a:p>
            <a:pPr algn="ctr">
              <a:spcAft>
                <a:spcPts val="200"/>
              </a:spcAft>
            </a:pPr>
            <a:r>
              <a:rPr lang="de-DE" altLang="zh-CN" sz="2400" spc="-1" dirty="0">
                <a:latin typeface="Lato"/>
                <a:ea typeface="MS PGothic" panose="020B0600070205080204" pitchFamily="34" charset="-128"/>
              </a:rPr>
              <a:t>Southern University of Science and Technology</a:t>
            </a:r>
            <a:endParaRPr lang="de-DE" altLang="zh-CN" sz="2400" spc="-1" dirty="0">
              <a:latin typeface="Lato"/>
              <a:ea typeface="MS PGothic" panose="020B0600070205080204" pitchFamily="34" charset="-128"/>
            </a:endParaRPr>
          </a:p>
        </p:txBody>
      </p:sp>
      <p:sp>
        <p:nvSpPr>
          <p:cNvPr id="2" name="TextBox 1"/>
          <p:cNvSpPr txBox="1"/>
          <p:nvPr/>
        </p:nvSpPr>
        <p:spPr>
          <a:xfrm>
            <a:off x="1962150" y="7543800"/>
            <a:ext cx="10706100" cy="584775"/>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1">
                    <a:lumMod val="65000"/>
                    <a:lumOff val="35000"/>
                  </a:schemeClr>
                </a:solidFill>
                <a:latin typeface="Lato" panose="020F0502020204030203" pitchFamily="34" charset="77"/>
              </a:rPr>
              <a:t>Most contents are from slides made by Stéphane </a:t>
            </a:r>
            <a:r>
              <a:rPr lang="en-US" sz="1600" err="1">
                <a:solidFill>
                  <a:schemeClr val="tx1">
                    <a:lumMod val="65000"/>
                    <a:lumOff val="35000"/>
                  </a:schemeClr>
                </a:solidFill>
                <a:latin typeface="Lato" panose="020F0502020204030203" pitchFamily="34" charset="77"/>
              </a:rPr>
              <a:t>Faroult</a:t>
            </a:r>
            <a:r>
              <a:rPr lang="en-US" sz="1600">
                <a:solidFill>
                  <a:schemeClr val="tx1">
                    <a:lumMod val="65000"/>
                    <a:lumOff val="35000"/>
                  </a:schemeClr>
                </a:solidFill>
                <a:latin typeface="Lato" panose="020F0502020204030203" pitchFamily="34" charset="77"/>
              </a:rPr>
              <a:t> and the authors of Database System Concepts (7</a:t>
            </a:r>
            <a:r>
              <a:rPr lang="en-US" sz="1600" baseline="30000">
                <a:solidFill>
                  <a:schemeClr val="tx1">
                    <a:lumMod val="65000"/>
                    <a:lumOff val="35000"/>
                  </a:schemeClr>
                </a:solidFill>
                <a:latin typeface="Lato" panose="020F0502020204030203" pitchFamily="34" charset="77"/>
              </a:rPr>
              <a:t>th</a:t>
            </a:r>
            <a:r>
              <a:rPr lang="en-US" sz="1600">
                <a:solidFill>
                  <a:schemeClr val="tx1">
                    <a:lumMod val="65000"/>
                    <a:lumOff val="35000"/>
                  </a:schemeClr>
                </a:solidFill>
                <a:latin typeface="Lato" panose="020F0502020204030203" pitchFamily="34" charset="77"/>
              </a:rPr>
              <a:t> Edition). </a:t>
            </a:r>
            <a:endParaRPr lang="en-US" sz="1600">
              <a:solidFill>
                <a:schemeClr val="tx1">
                  <a:lumMod val="65000"/>
                  <a:lumOff val="35000"/>
                </a:schemeClr>
              </a:solidFill>
              <a:latin typeface="Lato" panose="020F0502020204030203" pitchFamily="34" charset="77"/>
            </a:endParaRPr>
          </a:p>
          <a:p>
            <a:pPr marL="285750" indent="-285750">
              <a:buFont typeface="Arial" panose="020B0604020202020204" pitchFamily="34" charset="0"/>
              <a:buChar char="•"/>
            </a:pPr>
            <a:r>
              <a:rPr lang="en-US" sz="1600">
                <a:solidFill>
                  <a:schemeClr val="tx1">
                    <a:lumMod val="65000"/>
                    <a:lumOff val="35000"/>
                  </a:schemeClr>
                </a:solidFill>
                <a:latin typeface="Lato" panose="020F0502020204030203" pitchFamily="34" charset="77"/>
              </a:rPr>
              <a:t>Their original slides have been modified to adapt to the schedule of CS307 at </a:t>
            </a:r>
            <a:r>
              <a:rPr lang="en-US" sz="1600" err="1">
                <a:solidFill>
                  <a:schemeClr val="tx1">
                    <a:lumMod val="65000"/>
                    <a:lumOff val="35000"/>
                  </a:schemeClr>
                </a:solidFill>
                <a:latin typeface="Lato" panose="020F0502020204030203" pitchFamily="34" charset="77"/>
              </a:rPr>
              <a:t>SUSTech</a:t>
            </a:r>
            <a:r>
              <a:rPr lang="en-US" sz="1600">
                <a:solidFill>
                  <a:schemeClr val="tx1">
                    <a:lumMod val="65000"/>
                    <a:lumOff val="35000"/>
                  </a:schemeClr>
                </a:solidFill>
                <a:latin typeface="Lato" panose="020F0502020204030203" pitchFamily="34" charset="77"/>
              </a:rPr>
              <a:t>.</a:t>
            </a:r>
            <a:endParaRPr lang="en-US" sz="1600">
              <a:solidFill>
                <a:schemeClr val="tx1">
                  <a:lumMod val="65000"/>
                  <a:lumOff val="35000"/>
                </a:schemeClr>
              </a:solidFill>
              <a:latin typeface="Lato" panose="020F0502020204030203" pitchFamily="34" charset="77"/>
            </a:endParaRPr>
          </a:p>
        </p:txBody>
      </p:sp>
    </p:spTree>
  </p:cSld>
  <p:clrMapOvr>
    <a:masterClrMapping/>
  </p:clrMapOvr>
  <mc:AlternateContent xmlns:mc="http://schemas.openxmlformats.org/markup-compatibility/2006">
    <mc:Choice xmlns:p14="http://schemas.microsoft.com/office/powerpoint/2010/main" Requires="p14">
      <p:transition p14:dur="1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19"/>
          <p:cNvSpPr/>
          <p:nvPr/>
        </p:nvSpPr>
        <p:spPr bwMode="auto">
          <a:xfrm>
            <a:off x="6896102" y="3505200"/>
            <a:ext cx="6515098" cy="665774"/>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9" name="Rectangle 18"/>
          <p:cNvSpPr/>
          <p:nvPr/>
        </p:nvSpPr>
        <p:spPr bwMode="auto">
          <a:xfrm>
            <a:off x="1219200" y="3505200"/>
            <a:ext cx="4343400" cy="665774"/>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2" name="Content Placeholder 1"/>
          <p:cNvSpPr>
            <a:spLocks noGrp="1"/>
          </p:cNvSpPr>
          <p:nvPr>
            <p:ph idx="1"/>
          </p:nvPr>
        </p:nvSpPr>
        <p:spPr/>
        <p:txBody>
          <a:bodyPr/>
          <a:lstStyle/>
          <a:p>
            <a:r>
              <a:rPr lang="en-US" dirty="0">
                <a:solidFill>
                  <a:srgbClr val="A2424F"/>
                </a:solidFill>
              </a:rPr>
              <a:t>QUEL</a:t>
            </a:r>
            <a:r>
              <a:rPr lang="en-US" dirty="0"/>
              <a:t>, born at Berkeley, and associated with </a:t>
            </a:r>
            <a:r>
              <a:rPr lang="en-US" dirty="0">
                <a:solidFill>
                  <a:srgbClr val="A2424F"/>
                </a:solidFill>
              </a:rPr>
              <a:t>INGRES</a:t>
            </a:r>
            <a:r>
              <a:rPr lang="en-US" dirty="0"/>
              <a:t>, was highly regarded</a:t>
            </a:r>
            <a:endParaRPr lang="en-US" dirty="0"/>
          </a:p>
          <a:p>
            <a:pPr lvl="1"/>
            <a:r>
              <a:rPr lang="en-US" dirty="0"/>
              <a:t>Ingres is a </a:t>
            </a:r>
            <a:r>
              <a:rPr lang="en-US" b="1" dirty="0">
                <a:solidFill>
                  <a:schemeClr val="tx1"/>
                </a:solidFill>
              </a:rPr>
              <a:t>DBMS (DataBase Management System)</a:t>
            </a:r>
            <a:endParaRPr lang="en-US" b="1" dirty="0">
              <a:solidFill>
                <a:schemeClr val="tx1"/>
              </a:solidFill>
            </a:endParaRPr>
          </a:p>
        </p:txBody>
      </p:sp>
      <p:sp>
        <p:nvSpPr>
          <p:cNvPr id="3" name="Title 2"/>
          <p:cNvSpPr>
            <a:spLocks noGrp="1"/>
          </p:cNvSpPr>
          <p:nvPr>
            <p:ph type="title"/>
          </p:nvPr>
        </p:nvSpPr>
        <p:spPr/>
        <p:txBody>
          <a:bodyPr/>
          <a:lstStyle/>
          <a:p>
            <a:r>
              <a:rPr lang="en-US"/>
              <a:t>Competing Languages of SQL</a:t>
            </a:r>
            <a:endParaRPr lang="en-US"/>
          </a:p>
        </p:txBody>
      </p:sp>
      <p:pic>
        <p:nvPicPr>
          <p:cNvPr id="4" name="Image 4" descr="mike_stonebraker.gif"/>
          <p:cNvPicPr>
            <a:picLocks noChangeAspect="1"/>
          </p:cNvPicPr>
          <p:nvPr/>
        </p:nvPicPr>
        <p:blipFill>
          <a:blip r:embed="rId1" cstate="print"/>
          <a:srcRect b="744"/>
          <a:stretch>
            <a:fillRect/>
          </a:stretch>
        </p:blipFill>
        <p:spPr>
          <a:xfrm>
            <a:off x="11752992" y="5181600"/>
            <a:ext cx="2877407" cy="3048000"/>
          </a:xfrm>
          <a:prstGeom prst="rect">
            <a:avLst/>
          </a:prstGeom>
          <a:effectLst>
            <a:outerShdw blurRad="419100" dist="190500" algn="l" rotWithShape="0">
              <a:prstClr val="black">
                <a:alpha val="40000"/>
              </a:prstClr>
            </a:outerShdw>
          </a:effectLst>
        </p:spPr>
      </p:pic>
      <p:sp>
        <p:nvSpPr>
          <p:cNvPr id="5" name="ZoneTexte 5"/>
          <p:cNvSpPr txBox="1"/>
          <p:nvPr/>
        </p:nvSpPr>
        <p:spPr>
          <a:xfrm>
            <a:off x="6896102" y="7260254"/>
            <a:ext cx="4865357" cy="830997"/>
          </a:xfrm>
          <a:prstGeom prst="rect">
            <a:avLst/>
          </a:prstGeom>
          <a:noFill/>
        </p:spPr>
        <p:txBody>
          <a:bodyPr wrap="square" rtlCol="0">
            <a:spAutoFit/>
          </a:bodyPr>
          <a:lstStyle/>
          <a:p>
            <a:pPr algn="ctr"/>
            <a:r>
              <a:rPr lang="fr-FR" sz="2800">
                <a:solidFill>
                  <a:srgbClr val="000000"/>
                </a:solidFill>
                <a:latin typeface="Lato" panose="020F0502020204030203" pitchFamily="34" charset="77"/>
              </a:rPr>
              <a:t>Michael </a:t>
            </a:r>
            <a:r>
              <a:rPr lang="fr-FR" sz="2800" err="1">
                <a:solidFill>
                  <a:srgbClr val="000000"/>
                </a:solidFill>
                <a:latin typeface="Lato" panose="020F0502020204030203" pitchFamily="34" charset="77"/>
              </a:rPr>
              <a:t>Stonebraker</a:t>
            </a:r>
            <a:r>
              <a:rPr lang="fr-FR" sz="2800">
                <a:solidFill>
                  <a:srgbClr val="000000"/>
                </a:solidFill>
                <a:latin typeface="Lato" panose="020F0502020204030203" pitchFamily="34" charset="77"/>
              </a:rPr>
              <a:t> (1943-)</a:t>
            </a:r>
            <a:endParaRPr lang="fr-FR" sz="2800">
              <a:solidFill>
                <a:srgbClr val="000000"/>
              </a:solidFill>
              <a:latin typeface="Lato" panose="020F0502020204030203" pitchFamily="34" charset="77"/>
            </a:endParaRPr>
          </a:p>
          <a:p>
            <a:pPr algn="ctr"/>
            <a:r>
              <a:rPr lang="fr-FR" sz="2000">
                <a:solidFill>
                  <a:srgbClr val="000000"/>
                </a:solidFill>
                <a:latin typeface="Lato" panose="020F0502020204030203" pitchFamily="34" charset="77"/>
              </a:rPr>
              <a:t>Turing </a:t>
            </a:r>
            <a:r>
              <a:rPr lang="fr-FR" sz="2000" err="1">
                <a:solidFill>
                  <a:srgbClr val="000000"/>
                </a:solidFill>
                <a:latin typeface="Lato" panose="020F0502020204030203" pitchFamily="34" charset="77"/>
              </a:rPr>
              <a:t>Award</a:t>
            </a:r>
            <a:r>
              <a:rPr lang="fr-FR" sz="2000">
                <a:solidFill>
                  <a:srgbClr val="000000"/>
                </a:solidFill>
                <a:latin typeface="Lato" panose="020F0502020204030203" pitchFamily="34" charset="77"/>
              </a:rPr>
              <a:t> 2014</a:t>
            </a:r>
            <a:endParaRPr lang="en-GB" sz="2000">
              <a:solidFill>
                <a:srgbClr val="000000"/>
              </a:solidFill>
              <a:latin typeface="Lato" panose="020F0502020204030203" pitchFamily="34" charset="77"/>
            </a:endParaRPr>
          </a:p>
        </p:txBody>
      </p:sp>
      <p:sp>
        <p:nvSpPr>
          <p:cNvPr id="6" name="TextBox 5"/>
          <p:cNvSpPr txBox="1"/>
          <p:nvPr/>
        </p:nvSpPr>
        <p:spPr>
          <a:xfrm>
            <a:off x="1219200" y="3505200"/>
            <a:ext cx="1447800" cy="609600"/>
          </a:xfrm>
          <a:prstGeom prst="rect">
            <a:avLst/>
          </a:prstGeom>
          <a:noFill/>
        </p:spPr>
        <p:txBody>
          <a:bodyPr wrap="square" rtlCol="0">
            <a:spAutoFit/>
          </a:bodyPr>
          <a:lstStyle/>
          <a:p>
            <a:r>
              <a:rPr lang="en-US" dirty="0">
                <a:latin typeface="Lato" panose="020F0502020204030203" pitchFamily="34" charset="77"/>
              </a:rPr>
              <a:t>QUEL</a:t>
            </a:r>
            <a:endParaRPr lang="en-US" dirty="0">
              <a:latin typeface="Lato" panose="020F0502020204030203" pitchFamily="34" charset="77"/>
            </a:endParaRPr>
          </a:p>
        </p:txBody>
      </p:sp>
      <p:sp>
        <p:nvSpPr>
          <p:cNvPr id="7" name="TextBox 6"/>
          <p:cNvSpPr txBox="1"/>
          <p:nvPr/>
        </p:nvSpPr>
        <p:spPr>
          <a:xfrm>
            <a:off x="4114800" y="3505200"/>
            <a:ext cx="1447800" cy="609600"/>
          </a:xfrm>
          <a:prstGeom prst="rect">
            <a:avLst/>
          </a:prstGeom>
          <a:noFill/>
        </p:spPr>
        <p:txBody>
          <a:bodyPr wrap="square" rtlCol="0">
            <a:spAutoFit/>
          </a:bodyPr>
          <a:lstStyle/>
          <a:p>
            <a:r>
              <a:rPr lang="en-US">
                <a:latin typeface="Lato" panose="020F0502020204030203" pitchFamily="34" charset="77"/>
              </a:rPr>
              <a:t>Ingres</a:t>
            </a:r>
            <a:endParaRPr lang="en-US">
              <a:latin typeface="Lato" panose="020F0502020204030203" pitchFamily="34" charset="77"/>
            </a:endParaRPr>
          </a:p>
        </p:txBody>
      </p:sp>
      <p:cxnSp>
        <p:nvCxnSpPr>
          <p:cNvPr id="9" name="Straight Connector 8"/>
          <p:cNvCxnSpPr>
            <a:stCxn id="6" idx="3"/>
            <a:endCxn id="7" idx="1"/>
          </p:cNvCxnSpPr>
          <p:nvPr/>
        </p:nvCxnSpPr>
        <p:spPr bwMode="auto">
          <a:xfrm>
            <a:off x="2667000" y="3810000"/>
            <a:ext cx="1447800" cy="0"/>
          </a:xfrm>
          <a:prstGeom prst="line">
            <a:avLst/>
          </a:prstGeom>
          <a:solidFill>
            <a:schemeClr val="accent1"/>
          </a:solidFill>
          <a:ln w="28575" cap="flat" cmpd="sng" algn="ctr">
            <a:solidFill>
              <a:srgbClr val="A2424F"/>
            </a:solidFill>
            <a:prstDash val="dash"/>
            <a:round/>
            <a:headEnd type="none" w="med" len="med"/>
            <a:tailEnd type="none" w="med" len="med"/>
          </a:ln>
          <a:effectLst/>
        </p:spPr>
      </p:cxnSp>
      <p:sp>
        <p:nvSpPr>
          <p:cNvPr id="10" name="TextBox 9"/>
          <p:cNvSpPr txBox="1"/>
          <p:nvPr/>
        </p:nvSpPr>
        <p:spPr>
          <a:xfrm>
            <a:off x="7010400" y="3555421"/>
            <a:ext cx="2971800" cy="615553"/>
          </a:xfrm>
          <a:prstGeom prst="rect">
            <a:avLst/>
          </a:prstGeom>
          <a:noFill/>
        </p:spPr>
        <p:txBody>
          <a:bodyPr wrap="square" rtlCol="0">
            <a:spAutoFit/>
          </a:bodyPr>
          <a:lstStyle/>
          <a:p>
            <a:r>
              <a:rPr lang="en-US">
                <a:latin typeface="Lato" panose="020F0502020204030203" pitchFamily="34" charset="77"/>
              </a:rPr>
              <a:t>SEQUEL (SQL)</a:t>
            </a:r>
            <a:endParaRPr lang="en-US">
              <a:latin typeface="Lato" panose="020F0502020204030203" pitchFamily="34" charset="77"/>
            </a:endParaRPr>
          </a:p>
        </p:txBody>
      </p:sp>
      <p:sp>
        <p:nvSpPr>
          <p:cNvPr id="11" name="TextBox 10"/>
          <p:cNvSpPr txBox="1"/>
          <p:nvPr/>
        </p:nvSpPr>
        <p:spPr>
          <a:xfrm>
            <a:off x="11430000" y="3555421"/>
            <a:ext cx="2209800" cy="615553"/>
          </a:xfrm>
          <a:prstGeom prst="rect">
            <a:avLst/>
          </a:prstGeom>
          <a:noFill/>
        </p:spPr>
        <p:txBody>
          <a:bodyPr wrap="square" rtlCol="0">
            <a:spAutoFit/>
          </a:bodyPr>
          <a:lstStyle/>
          <a:p>
            <a:r>
              <a:rPr lang="en-US">
                <a:latin typeface="Lato" panose="020F0502020204030203" pitchFamily="34" charset="77"/>
              </a:rPr>
              <a:t>Postgres</a:t>
            </a:r>
            <a:endParaRPr lang="en-US">
              <a:latin typeface="Lato" panose="020F0502020204030203" pitchFamily="34" charset="77"/>
            </a:endParaRPr>
          </a:p>
        </p:txBody>
      </p:sp>
      <p:cxnSp>
        <p:nvCxnSpPr>
          <p:cNvPr id="12" name="Straight Connector 11"/>
          <p:cNvCxnSpPr>
            <a:stCxn id="10" idx="3"/>
            <a:endCxn id="11" idx="1"/>
          </p:cNvCxnSpPr>
          <p:nvPr/>
        </p:nvCxnSpPr>
        <p:spPr bwMode="auto">
          <a:xfrm>
            <a:off x="9982200" y="3863198"/>
            <a:ext cx="1447800" cy="0"/>
          </a:xfrm>
          <a:prstGeom prst="line">
            <a:avLst/>
          </a:prstGeom>
          <a:solidFill>
            <a:schemeClr val="accent1"/>
          </a:solidFill>
          <a:ln w="28575" cap="flat" cmpd="sng" algn="ctr">
            <a:solidFill>
              <a:srgbClr val="A2424F"/>
            </a:solidFill>
            <a:prstDash val="dash"/>
            <a:round/>
            <a:headEnd type="none" w="med" len="med"/>
            <a:tailEnd type="none" w="med" len="med"/>
          </a:ln>
          <a:effectLst/>
        </p:spPr>
      </p:cxnSp>
      <p:cxnSp>
        <p:nvCxnSpPr>
          <p:cNvPr id="16" name="Straight Arrow Connector 15"/>
          <p:cNvCxnSpPr/>
          <p:nvPr/>
        </p:nvCxnSpPr>
        <p:spPr bwMode="auto">
          <a:xfrm>
            <a:off x="5791200" y="3863198"/>
            <a:ext cx="990600" cy="0"/>
          </a:xfrm>
          <a:prstGeom prst="straightConnector1">
            <a:avLst/>
          </a:prstGeom>
          <a:solidFill>
            <a:schemeClr val="accent1"/>
          </a:solidFill>
          <a:ln w="76200" cap="flat" cmpd="sng" algn="ctr">
            <a:solidFill>
              <a:schemeClr val="bg1">
                <a:lumMod val="50000"/>
              </a:schemeClr>
            </a:solidFill>
            <a:prstDash val="solid"/>
            <a:round/>
            <a:headEnd type="none" w="med" len="med"/>
            <a:tailEnd type="triangle"/>
          </a:ln>
          <a:effectLst/>
        </p:spPr>
      </p:cxnSp>
      <p:pic>
        <p:nvPicPr>
          <p:cNvPr id="18" name="Picture 17"/>
          <p:cNvPicPr>
            <a:picLocks noChangeAspect="1"/>
          </p:cNvPicPr>
          <p:nvPr/>
        </p:nvPicPr>
        <p:blipFill>
          <a:blip r:embed="rId2"/>
          <a:stretch>
            <a:fillRect/>
          </a:stretch>
        </p:blipFill>
        <p:spPr>
          <a:xfrm>
            <a:off x="834174" y="4350917"/>
            <a:ext cx="10927285" cy="2733964"/>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QBE </a:t>
            </a:r>
            <a:r>
              <a:rPr lang="en-US"/>
              <a:t>(Query by Example)</a:t>
            </a:r>
            <a:endParaRPr lang="en-US"/>
          </a:p>
          <a:p>
            <a:pPr lvl="1"/>
            <a:r>
              <a:rPr lang="en-US"/>
              <a:t>A visual querying tool (visual but with characters)</a:t>
            </a:r>
            <a:endParaRPr lang="en-US"/>
          </a:p>
          <a:p>
            <a:pPr lvl="1"/>
            <a:r>
              <a:rPr lang="en-US"/>
              <a:t>Created by IBM as well</a:t>
            </a:r>
            <a:endParaRPr lang="en-US"/>
          </a:p>
        </p:txBody>
      </p:sp>
      <p:sp>
        <p:nvSpPr>
          <p:cNvPr id="3" name="Title 2"/>
          <p:cNvSpPr>
            <a:spLocks noGrp="1"/>
          </p:cNvSpPr>
          <p:nvPr>
            <p:ph type="title"/>
          </p:nvPr>
        </p:nvSpPr>
        <p:spPr/>
        <p:txBody>
          <a:bodyPr/>
          <a:lstStyle/>
          <a:p>
            <a:r>
              <a:rPr lang="en-US"/>
              <a:t>Competing Languages of SQL</a:t>
            </a:r>
            <a:endParaRPr lang="en-US"/>
          </a:p>
        </p:txBody>
      </p:sp>
      <p:pic>
        <p:nvPicPr>
          <p:cNvPr id="4" name="Picture 3"/>
          <p:cNvPicPr>
            <a:picLocks noChangeAspect="1"/>
          </p:cNvPicPr>
          <p:nvPr/>
        </p:nvPicPr>
        <p:blipFill>
          <a:blip r:embed="rId1"/>
          <a:stretch>
            <a:fillRect/>
          </a:stretch>
        </p:blipFill>
        <p:spPr>
          <a:xfrm>
            <a:off x="2971800" y="3505200"/>
            <a:ext cx="7374759" cy="3048000"/>
          </a:xfrm>
          <a:prstGeom prst="rect">
            <a:avLst/>
          </a:prstGeom>
        </p:spPr>
      </p:pic>
      <p:pic>
        <p:nvPicPr>
          <p:cNvPr id="6" name="Picture 5"/>
          <p:cNvPicPr>
            <a:picLocks noChangeAspect="1"/>
          </p:cNvPicPr>
          <p:nvPr/>
        </p:nvPicPr>
        <p:blipFill>
          <a:blip r:embed="rId2"/>
          <a:stretch>
            <a:fillRect/>
          </a:stretch>
        </p:blipFill>
        <p:spPr>
          <a:xfrm>
            <a:off x="228600" y="3505200"/>
            <a:ext cx="2924688" cy="3810000"/>
          </a:xfrm>
          <a:prstGeom prst="rect">
            <a:avLst/>
          </a:prstGeom>
        </p:spPr>
      </p:pic>
      <p:cxnSp>
        <p:nvCxnSpPr>
          <p:cNvPr id="7" name="Straight Arrow Connector 6"/>
          <p:cNvCxnSpPr/>
          <p:nvPr/>
        </p:nvCxnSpPr>
        <p:spPr bwMode="auto">
          <a:xfrm>
            <a:off x="2476500" y="5181600"/>
            <a:ext cx="1181100" cy="0"/>
          </a:xfrm>
          <a:prstGeom prst="straightConnector1">
            <a:avLst/>
          </a:prstGeom>
          <a:solidFill>
            <a:schemeClr val="accent1"/>
          </a:solidFill>
          <a:ln w="76200" cap="flat" cmpd="sng" algn="ctr">
            <a:solidFill>
              <a:schemeClr val="bg1">
                <a:lumMod val="50000"/>
              </a:schemeClr>
            </a:solidFill>
            <a:prstDash val="solid"/>
            <a:round/>
            <a:headEnd type="none" w="med" len="med"/>
            <a:tailEnd type="triangle"/>
          </a:ln>
          <a:effectLst/>
        </p:spPr>
      </p:cxnSp>
      <p:grpSp>
        <p:nvGrpSpPr>
          <p:cNvPr id="9" name="Groupe 6"/>
          <p:cNvGrpSpPr/>
          <p:nvPr/>
        </p:nvGrpSpPr>
        <p:grpSpPr>
          <a:xfrm>
            <a:off x="10715963" y="3962400"/>
            <a:ext cx="3528392" cy="3166611"/>
            <a:chOff x="3707904" y="2420888"/>
            <a:chExt cx="3528392" cy="3166611"/>
          </a:xfrm>
        </p:grpSpPr>
        <p:pic>
          <p:nvPicPr>
            <p:cNvPr id="10" name="Image 4" descr="moshe_zloof_T.png"/>
            <p:cNvPicPr>
              <a:picLocks noChangeAspect="1"/>
            </p:cNvPicPr>
            <p:nvPr/>
          </p:nvPicPr>
          <p:blipFill>
            <a:blip r:embed="rId3" cstate="print"/>
            <a:stretch>
              <a:fillRect/>
            </a:stretch>
          </p:blipFill>
          <p:spPr>
            <a:xfrm>
              <a:off x="3995936" y="2420888"/>
              <a:ext cx="3048827" cy="2828960"/>
            </a:xfrm>
            <a:prstGeom prst="rect">
              <a:avLst/>
            </a:prstGeom>
          </p:spPr>
        </p:pic>
        <p:sp>
          <p:nvSpPr>
            <p:cNvPr id="11" name="ZoneTexte 5"/>
            <p:cNvSpPr txBox="1"/>
            <p:nvPr/>
          </p:nvSpPr>
          <p:spPr>
            <a:xfrm>
              <a:off x="3707904" y="4941168"/>
              <a:ext cx="3528392" cy="646331"/>
            </a:xfrm>
            <a:prstGeom prst="rect">
              <a:avLst/>
            </a:prstGeom>
            <a:noFill/>
          </p:spPr>
          <p:txBody>
            <a:bodyPr wrap="square" rtlCol="0">
              <a:spAutoFit/>
            </a:bodyPr>
            <a:lstStyle/>
            <a:p>
              <a:pPr algn="ctr"/>
              <a:r>
                <a:rPr lang="fr-FR" sz="3600">
                  <a:latin typeface="Lato" panose="020F0502020204030203" pitchFamily="34" charset="77"/>
                </a:rPr>
                <a:t>Moshé M. </a:t>
              </a:r>
              <a:r>
                <a:rPr lang="fr-FR" sz="3600" err="1">
                  <a:latin typeface="Lato" panose="020F0502020204030203" pitchFamily="34" charset="77"/>
                </a:rPr>
                <a:t>Zloof</a:t>
              </a:r>
              <a:endParaRPr lang="fr-FR" sz="3600">
                <a:latin typeface="Lato" panose="020F0502020204030203" pitchFamily="34" charset="77"/>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From Codd’s seminal paper:</a:t>
            </a:r>
            <a:endParaRPr lang="en-US"/>
          </a:p>
          <a:p>
            <a:pPr lvl="1"/>
            <a:r>
              <a:rPr lang="en-US"/>
              <a:t>A good database language should allow to deal as easily with </a:t>
            </a:r>
            <a:r>
              <a:rPr lang="en-US">
                <a:solidFill>
                  <a:srgbClr val="A2424F"/>
                </a:solidFill>
              </a:rPr>
              <a:t>contents (data) </a:t>
            </a:r>
            <a:r>
              <a:rPr lang="en-US"/>
              <a:t>as </a:t>
            </a:r>
            <a:r>
              <a:rPr lang="en-US">
                <a:solidFill>
                  <a:srgbClr val="A2424F"/>
                </a:solidFill>
              </a:rPr>
              <a:t>containers (tables)</a:t>
            </a:r>
            <a:endParaRPr lang="en-US">
              <a:solidFill>
                <a:srgbClr val="A2424F"/>
              </a:solidFill>
            </a:endParaRPr>
          </a:p>
          <a:p>
            <a:pPr lvl="1"/>
            <a:r>
              <a:rPr lang="en-US"/>
              <a:t>… Something that SQL does reasonably well</a:t>
            </a:r>
            <a:endParaRPr lang="en-US"/>
          </a:p>
        </p:txBody>
      </p:sp>
      <p:sp>
        <p:nvSpPr>
          <p:cNvPr id="3" name="Title 2"/>
          <p:cNvSpPr>
            <a:spLocks noGrp="1"/>
          </p:cNvSpPr>
          <p:nvPr>
            <p:ph type="title"/>
          </p:nvPr>
        </p:nvSpPr>
        <p:spPr/>
        <p:txBody>
          <a:bodyPr/>
          <a:lstStyle/>
          <a:p>
            <a:r>
              <a:rPr lang="en-US"/>
              <a:t>Two Main Components for a Query Language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8820150" cy="5334000"/>
          </a:xfrm>
        </p:spPr>
        <p:txBody>
          <a:bodyPr/>
          <a:lstStyle/>
          <a:p>
            <a:r>
              <a:rPr lang="en-US" dirty="0"/>
              <a:t>Data Definition Language (</a:t>
            </a:r>
            <a:r>
              <a:rPr lang="en-US" b="1" dirty="0"/>
              <a:t>DDL</a:t>
            </a:r>
            <a:r>
              <a:rPr lang="en-US" dirty="0"/>
              <a:t>)</a:t>
            </a:r>
            <a:endParaRPr lang="en-US" dirty="0"/>
          </a:p>
          <a:p>
            <a:pPr lvl="1"/>
            <a:r>
              <a:rPr lang="en-US" dirty="0"/>
              <a:t>The SQL data-definition language (DDL) allows the specification of information about relations, including:</a:t>
            </a:r>
            <a:endParaRPr lang="en-US" dirty="0"/>
          </a:p>
          <a:p>
            <a:pPr lvl="2"/>
            <a:r>
              <a:rPr lang="en-US" dirty="0"/>
              <a:t>The </a:t>
            </a:r>
            <a:r>
              <a:rPr lang="en-US" b="1" dirty="0"/>
              <a:t>schema </a:t>
            </a:r>
            <a:r>
              <a:rPr lang="en-US" dirty="0"/>
              <a:t>for each relation.</a:t>
            </a:r>
            <a:endParaRPr lang="en-US" dirty="0"/>
          </a:p>
          <a:p>
            <a:pPr lvl="2"/>
            <a:r>
              <a:rPr lang="en-US" dirty="0"/>
              <a:t>The type of values associated with each </a:t>
            </a:r>
            <a:r>
              <a:rPr lang="en-US" b="1" dirty="0">
                <a:solidFill>
                  <a:schemeClr val="tx1"/>
                </a:solidFill>
              </a:rPr>
              <a:t>attribute</a:t>
            </a:r>
            <a:r>
              <a:rPr lang="en-US" dirty="0"/>
              <a:t>.</a:t>
            </a:r>
            <a:endParaRPr lang="en-US" dirty="0"/>
          </a:p>
          <a:p>
            <a:pPr lvl="2"/>
            <a:r>
              <a:rPr lang="en-US" dirty="0"/>
              <a:t>The </a:t>
            </a:r>
            <a:r>
              <a:rPr lang="en-US"/>
              <a:t>Integrity </a:t>
            </a:r>
            <a:r>
              <a:rPr lang="en-US" b="1"/>
              <a:t>constraints</a:t>
            </a:r>
            <a:r>
              <a:rPr lang="en-US"/>
              <a:t>.</a:t>
            </a:r>
            <a:endParaRPr lang="en-US" dirty="0"/>
          </a:p>
          <a:p>
            <a:pPr lvl="2"/>
            <a:r>
              <a:rPr lang="en-US" dirty="0"/>
              <a:t>The set of </a:t>
            </a:r>
            <a:r>
              <a:rPr lang="en-US" b="1" dirty="0"/>
              <a:t>indices </a:t>
            </a:r>
            <a:r>
              <a:rPr lang="en-US" dirty="0"/>
              <a:t>to be maintained for each relation.</a:t>
            </a:r>
            <a:endParaRPr lang="en-US" dirty="0"/>
          </a:p>
          <a:p>
            <a:pPr lvl="2"/>
            <a:r>
              <a:rPr lang="en-US" b="1" dirty="0"/>
              <a:t>Security </a:t>
            </a:r>
            <a:r>
              <a:rPr lang="en-US" dirty="0"/>
              <a:t>and </a:t>
            </a:r>
            <a:r>
              <a:rPr lang="en-US" b="1" dirty="0"/>
              <a:t>authorization </a:t>
            </a:r>
            <a:r>
              <a:rPr lang="en-US" dirty="0"/>
              <a:t>information for each relation.</a:t>
            </a:r>
            <a:endParaRPr lang="en-US" dirty="0"/>
          </a:p>
          <a:p>
            <a:pPr lvl="2"/>
            <a:r>
              <a:rPr lang="en-US" dirty="0"/>
              <a:t>The physical </a:t>
            </a:r>
            <a:r>
              <a:rPr lang="en-US" b="1" dirty="0"/>
              <a:t>storage </a:t>
            </a:r>
            <a:r>
              <a:rPr lang="en-US" dirty="0"/>
              <a:t>structure of each relation on disk.</a:t>
            </a:r>
            <a:endParaRPr lang="en-US" dirty="0"/>
          </a:p>
          <a:p>
            <a:pPr lvl="2"/>
            <a:endParaRPr lang="en-US" dirty="0"/>
          </a:p>
          <a:p>
            <a:pPr lvl="1"/>
            <a:endParaRPr lang="en-US" dirty="0"/>
          </a:p>
        </p:txBody>
      </p:sp>
      <p:sp>
        <p:nvSpPr>
          <p:cNvPr id="3" name="Title 2"/>
          <p:cNvSpPr>
            <a:spLocks noGrp="1"/>
          </p:cNvSpPr>
          <p:nvPr>
            <p:ph type="title"/>
          </p:nvPr>
        </p:nvSpPr>
        <p:spPr/>
        <p:txBody>
          <a:bodyPr/>
          <a:lstStyle/>
          <a:p>
            <a:r>
              <a:rPr lang="en-US"/>
              <a:t>Two Main Components for a Query Language</a:t>
            </a:r>
            <a:endParaRPr lang="en-US"/>
          </a:p>
        </p:txBody>
      </p:sp>
      <p:pic>
        <p:nvPicPr>
          <p:cNvPr id="101" name="图片 100"/>
          <p:cNvPicPr/>
          <p:nvPr/>
        </p:nvPicPr>
        <p:blipFill>
          <a:blip r:embed="rId1"/>
          <a:stretch>
            <a:fillRect/>
          </a:stretch>
        </p:blipFill>
        <p:spPr>
          <a:xfrm>
            <a:off x="9372600" y="2895600"/>
            <a:ext cx="5110480" cy="295465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Definition Language (DDL)</a:t>
            </a:r>
            <a:endParaRPr lang="en-US" dirty="0"/>
          </a:p>
          <a:p>
            <a:pPr lvl="1"/>
            <a:r>
              <a:rPr lang="en-US" dirty="0"/>
              <a:t>The SQL data-definition language (DDL) allows the specification of information about relations, including:</a:t>
            </a:r>
            <a:endParaRPr lang="en-US" dirty="0"/>
          </a:p>
          <a:p>
            <a:pPr lvl="2"/>
            <a:r>
              <a:rPr lang="en-US" dirty="0"/>
              <a:t>The </a:t>
            </a:r>
            <a:r>
              <a:rPr lang="en-US" b="1" dirty="0"/>
              <a:t>schema </a:t>
            </a:r>
            <a:r>
              <a:rPr lang="en-US" dirty="0"/>
              <a:t>for each relation.</a:t>
            </a:r>
            <a:endParaRPr lang="en-US" dirty="0"/>
          </a:p>
          <a:p>
            <a:pPr lvl="2"/>
            <a:r>
              <a:rPr lang="en-US" dirty="0"/>
              <a:t>The type of values associated with each </a:t>
            </a:r>
            <a:r>
              <a:rPr lang="en-US" b="1" dirty="0">
                <a:solidFill>
                  <a:schemeClr val="tx1"/>
                </a:solidFill>
              </a:rPr>
              <a:t>attribute</a:t>
            </a:r>
            <a:r>
              <a:rPr lang="en-US" dirty="0"/>
              <a:t>.</a:t>
            </a:r>
            <a:endParaRPr lang="en-US" dirty="0"/>
          </a:p>
          <a:p>
            <a:pPr lvl="2"/>
            <a:r>
              <a:rPr lang="en-US" dirty="0"/>
              <a:t>The </a:t>
            </a:r>
            <a:r>
              <a:rPr lang="en-US"/>
              <a:t>Integrity </a:t>
            </a:r>
            <a:r>
              <a:rPr lang="en-US" b="1"/>
              <a:t>constraints</a:t>
            </a:r>
            <a:r>
              <a:rPr lang="en-US"/>
              <a:t>.</a:t>
            </a:r>
            <a:endParaRPr lang="en-US" dirty="0"/>
          </a:p>
          <a:p>
            <a:pPr lvl="2"/>
            <a:r>
              <a:rPr lang="en-US" dirty="0"/>
              <a:t>The set of </a:t>
            </a:r>
            <a:r>
              <a:rPr lang="en-US" b="1" dirty="0"/>
              <a:t>indices </a:t>
            </a:r>
            <a:r>
              <a:rPr lang="en-US" dirty="0"/>
              <a:t>to be maintained for each relation.</a:t>
            </a:r>
            <a:endParaRPr lang="en-US" dirty="0"/>
          </a:p>
          <a:p>
            <a:pPr lvl="2"/>
            <a:r>
              <a:rPr lang="en-US" b="1" dirty="0"/>
              <a:t>Security </a:t>
            </a:r>
            <a:r>
              <a:rPr lang="en-US" dirty="0"/>
              <a:t>and </a:t>
            </a:r>
            <a:r>
              <a:rPr lang="en-US" b="1" dirty="0"/>
              <a:t>authorization </a:t>
            </a:r>
            <a:r>
              <a:rPr lang="en-US" dirty="0"/>
              <a:t>information for each relation.</a:t>
            </a:r>
            <a:endParaRPr lang="en-US" dirty="0"/>
          </a:p>
          <a:p>
            <a:pPr lvl="2"/>
            <a:r>
              <a:rPr lang="en-US" dirty="0"/>
              <a:t>The physical </a:t>
            </a:r>
            <a:r>
              <a:rPr lang="en-US" b="1" dirty="0"/>
              <a:t>storage </a:t>
            </a:r>
            <a:r>
              <a:rPr lang="en-US" dirty="0"/>
              <a:t>structure of each relation on disk.</a:t>
            </a:r>
            <a:endParaRPr lang="en-US" dirty="0"/>
          </a:p>
          <a:p>
            <a:pPr lvl="2"/>
            <a:endParaRPr lang="en-US" dirty="0"/>
          </a:p>
          <a:p>
            <a:pPr lvl="1"/>
            <a:endParaRPr lang="en-US" dirty="0"/>
          </a:p>
        </p:txBody>
      </p:sp>
      <p:sp>
        <p:nvSpPr>
          <p:cNvPr id="3" name="Title 2"/>
          <p:cNvSpPr>
            <a:spLocks noGrp="1"/>
          </p:cNvSpPr>
          <p:nvPr>
            <p:ph type="title"/>
          </p:nvPr>
        </p:nvSpPr>
        <p:spPr/>
        <p:txBody>
          <a:bodyPr/>
          <a:lstStyle/>
          <a:p>
            <a:r>
              <a:rPr lang="en-US"/>
              <a:t>Two Main Components for a Query Language</a:t>
            </a:r>
            <a:endParaRPr lang="en-US"/>
          </a:p>
        </p:txBody>
      </p:sp>
      <p:sp>
        <p:nvSpPr>
          <p:cNvPr id="4" name="Rounded Rectangle 3"/>
          <p:cNvSpPr/>
          <p:nvPr>
            <p:custDataLst>
              <p:tags r:id="rId1"/>
            </p:custDataLst>
          </p:nvPr>
        </p:nvSpPr>
        <p:spPr bwMode="auto">
          <a:xfrm>
            <a:off x="11506200" y="3924300"/>
            <a:ext cx="1752600" cy="1447800"/>
          </a:xfrm>
          <a:prstGeom prst="roundRect">
            <a:avLst/>
          </a:prstGeom>
          <a:solidFill>
            <a:schemeClr val="accent2">
              <a:lumMod val="40000"/>
              <a:lumOff val="60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Tx/>
              <a:buNone/>
            </a:pPr>
            <a:r>
              <a:rPr lang="en-US" sz="2400">
                <a:latin typeface="Consolas" panose="020B0609020204030204" pitchFamily="49" charset="0"/>
                <a:ea typeface="MS PGothic" panose="020B0600070205080204" pitchFamily="34" charset="-128"/>
                <a:cs typeface="Consolas" panose="020B0609020204030204" pitchFamily="49" charset="0"/>
              </a:rPr>
              <a:t>c</a:t>
            </a:r>
            <a:r>
              <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rPr>
              <a:t>reate</a:t>
            </a:r>
            <a:endPar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pPr>
            <a:r>
              <a:rPr lang="en-US" sz="2400">
                <a:latin typeface="Consolas" panose="020B0609020204030204" pitchFamily="49" charset="0"/>
                <a:ea typeface="MS PGothic" panose="020B0600070205080204" pitchFamily="34" charset="-128"/>
                <a:cs typeface="Consolas" panose="020B0609020204030204" pitchFamily="49" charset="0"/>
              </a:rPr>
              <a:t>alter</a:t>
            </a:r>
            <a:endParaRPr lang="en-US" sz="2400">
              <a:latin typeface="Consolas" panose="020B0609020204030204" pitchFamily="49" charset="0"/>
              <a:ea typeface="MS PGothic" panose="020B0600070205080204" pitchFamily="34" charset="-128"/>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pPr>
            <a:r>
              <a:rPr lang="en-US" sz="2400">
                <a:latin typeface="Consolas" panose="020B0609020204030204" pitchFamily="49" charset="0"/>
                <a:ea typeface="MS PGothic" panose="020B0600070205080204" pitchFamily="34" charset="-128"/>
                <a:cs typeface="Consolas" panose="020B0609020204030204" pitchFamily="49" charset="0"/>
              </a:rPr>
              <a:t>d</a:t>
            </a:r>
            <a:r>
              <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rPr>
              <a:t>rop</a:t>
            </a:r>
            <a:endPar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Data Manipulation Language (</a:t>
            </a:r>
            <a:r>
              <a:rPr lang="en-US" b="1"/>
              <a:t>DML</a:t>
            </a:r>
            <a:r>
              <a:rPr lang="en-US"/>
              <a:t>)</a:t>
            </a:r>
            <a:endParaRPr lang="en-US"/>
          </a:p>
          <a:p>
            <a:pPr lvl="1"/>
            <a:r>
              <a:rPr lang="en-US"/>
              <a:t>Provides the ability to:</a:t>
            </a:r>
            <a:endParaRPr lang="en-US"/>
          </a:p>
          <a:p>
            <a:pPr lvl="2"/>
            <a:r>
              <a:rPr lang="en-US" b="1">
                <a:solidFill>
                  <a:schemeClr val="tx1"/>
                </a:solidFill>
              </a:rPr>
              <a:t>Query </a:t>
            </a:r>
            <a:r>
              <a:rPr lang="en-US"/>
              <a:t>information from the database</a:t>
            </a:r>
            <a:endParaRPr lang="en-US"/>
          </a:p>
          <a:p>
            <a:pPr lvl="2"/>
            <a:r>
              <a:rPr lang="en-US" b="1">
                <a:solidFill>
                  <a:schemeClr val="tx1"/>
                </a:solidFill>
              </a:rPr>
              <a:t>Insert </a:t>
            </a:r>
            <a:r>
              <a:rPr lang="en-US"/>
              <a:t>tuples into, </a:t>
            </a:r>
            <a:r>
              <a:rPr lang="en-US" b="1">
                <a:solidFill>
                  <a:schemeClr val="tx1"/>
                </a:solidFill>
              </a:rPr>
              <a:t>delete </a:t>
            </a:r>
            <a:r>
              <a:rPr lang="en-US"/>
              <a:t>tuples from, and </a:t>
            </a:r>
            <a:r>
              <a:rPr lang="en-US" b="1">
                <a:solidFill>
                  <a:schemeClr val="tx1"/>
                </a:solidFill>
              </a:rPr>
              <a:t>modify </a:t>
            </a:r>
            <a:r>
              <a:rPr lang="en-US"/>
              <a:t>tuples in the database.</a:t>
            </a:r>
            <a:endParaRPr lang="en-US"/>
          </a:p>
          <a:p>
            <a:pPr lvl="1"/>
            <a:endParaRPr lang="en-US"/>
          </a:p>
        </p:txBody>
      </p:sp>
      <p:sp>
        <p:nvSpPr>
          <p:cNvPr id="3" name="Title 2"/>
          <p:cNvSpPr>
            <a:spLocks noGrp="1"/>
          </p:cNvSpPr>
          <p:nvPr>
            <p:ph type="title"/>
          </p:nvPr>
        </p:nvSpPr>
        <p:spPr/>
        <p:txBody>
          <a:bodyPr/>
          <a:lstStyle/>
          <a:p>
            <a:r>
              <a:rPr lang="en-US"/>
              <a:t>Two Main Components for a Query Language</a:t>
            </a:r>
            <a:endParaRPr lang="en-US"/>
          </a:p>
        </p:txBody>
      </p:sp>
      <p:sp>
        <p:nvSpPr>
          <p:cNvPr id="4" name="Rounded Rectangle 3"/>
          <p:cNvSpPr/>
          <p:nvPr/>
        </p:nvSpPr>
        <p:spPr bwMode="auto">
          <a:xfrm>
            <a:off x="12496800" y="2590800"/>
            <a:ext cx="1676400" cy="1828800"/>
          </a:xfrm>
          <a:prstGeom prst="roundRect">
            <a:avLst/>
          </a:prstGeom>
          <a:solidFill>
            <a:schemeClr val="accent2">
              <a:lumMod val="40000"/>
              <a:lumOff val="60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en-US" sz="2400">
                <a:latin typeface="Consolas" panose="020B0609020204030204" pitchFamily="49" charset="0"/>
                <a:ea typeface="MS PGothic" panose="020B0600070205080204" pitchFamily="34" charset="-128"/>
                <a:cs typeface="Consolas" panose="020B0609020204030204" pitchFamily="49" charset="0"/>
              </a:rPr>
              <a:t>select</a:t>
            </a:r>
            <a:endParaRPr lang="en-US" sz="2400">
              <a:latin typeface="Consolas" panose="020B0609020204030204" pitchFamily="49" charset="0"/>
              <a:ea typeface="MS PGothic" panose="020B0600070205080204" pitchFamily="34" charset="-128"/>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rPr>
              <a:t>insert</a:t>
            </a:r>
            <a:endPar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pPr>
            <a:r>
              <a:rPr lang="en-US" sz="2400">
                <a:latin typeface="Consolas" panose="020B0609020204030204" pitchFamily="49" charset="0"/>
                <a:ea typeface="MS PGothic" panose="020B0600070205080204" pitchFamily="34" charset="-128"/>
                <a:cs typeface="Consolas" panose="020B0609020204030204" pitchFamily="49" charset="0"/>
              </a:rPr>
              <a:t>delete</a:t>
            </a:r>
            <a:endParaRPr lang="en-US" sz="2400">
              <a:latin typeface="Consolas" panose="020B0609020204030204" pitchFamily="49" charset="0"/>
              <a:ea typeface="MS PGothic" panose="020B0600070205080204" pitchFamily="34" charset="-128"/>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rPr>
              <a:t>update</a:t>
            </a:r>
            <a:endParaRPr kumimoji="0" lang="en-US" sz="2400" b="0" i="0" u="none" strike="noStrike" cap="none" normalizeH="0" baseline="0">
              <a:ln>
                <a:noFill/>
              </a:ln>
              <a:solidFill>
                <a:schemeClr val="tx1"/>
              </a:solidFill>
              <a:effectLst/>
              <a:latin typeface="Consolas" panose="020B0609020204030204" pitchFamily="49" charset="0"/>
              <a:ea typeface="MS PGothic" panose="020B0600070205080204" pitchFamily="34" charset="-128"/>
              <a:cs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12954000" cy="2362200"/>
          </a:xfrm>
        </p:spPr>
        <p:txBody>
          <a:bodyPr/>
          <a:lstStyle/>
          <a:p>
            <a:r>
              <a:rPr lang="en-US" dirty="0"/>
              <a:t>Simple?</a:t>
            </a:r>
            <a:endParaRPr lang="en-US" dirty="0"/>
          </a:p>
          <a:p>
            <a:pPr lvl="1"/>
            <a:r>
              <a:rPr lang="en-US" dirty="0"/>
              <a:t>As you can see, it seems to be simple</a:t>
            </a:r>
            <a:endParaRPr lang="en-US" dirty="0"/>
          </a:p>
          <a:p>
            <a:pPr lvl="1"/>
            <a:r>
              <a:rPr lang="en-US" dirty="0"/>
              <a:t>But it becomes difficult when you combine operations</a:t>
            </a:r>
            <a:endParaRPr lang="en-US" dirty="0"/>
          </a:p>
          <a:p>
            <a:pPr lvl="2"/>
            <a:r>
              <a:rPr lang="en-US" dirty="0"/>
              <a:t>We will talk about it later</a:t>
            </a:r>
            <a:endParaRPr lang="en-US" dirty="0"/>
          </a:p>
          <a:p>
            <a:pPr lvl="1"/>
            <a:endParaRPr lang="en-US" dirty="0"/>
          </a:p>
          <a:p>
            <a:r>
              <a:rPr lang="en-US" dirty="0"/>
              <a:t>Standard?</a:t>
            </a:r>
            <a:endParaRPr lang="en-US" dirty="0"/>
          </a:p>
          <a:p>
            <a:pPr lvl="1"/>
            <a:r>
              <a:rPr lang="en-US" dirty="0"/>
              <a:t>We have mentioned standardization of SQL before</a:t>
            </a:r>
            <a:endParaRPr lang="en-US" dirty="0"/>
          </a:p>
          <a:p>
            <a:pPr lvl="1"/>
            <a:r>
              <a:rPr lang="en-US" dirty="0"/>
              <a:t>However, NO product fully implements it </a:t>
            </a:r>
            <a:endParaRPr lang="en-US" dirty="0"/>
          </a:p>
          <a:p>
            <a:pPr lvl="2"/>
            <a:r>
              <a:rPr lang="en-US" dirty="0"/>
              <a:t>Different product implements SQL differently</a:t>
            </a:r>
            <a:endParaRPr lang="en-US" dirty="0"/>
          </a:p>
          <a:p>
            <a:pPr lvl="2"/>
            <a:r>
              <a:rPr lang="en-US" dirty="0"/>
              <a:t>… and introduces dialects</a:t>
            </a:r>
            <a:endParaRPr lang="en-US" dirty="0"/>
          </a:p>
          <a:p>
            <a:pPr lvl="1"/>
            <a:endParaRPr lang="en-US" dirty="0"/>
          </a:p>
        </p:txBody>
      </p:sp>
      <p:sp>
        <p:nvSpPr>
          <p:cNvPr id="3" name="Title 2"/>
          <p:cNvSpPr>
            <a:spLocks noGrp="1"/>
          </p:cNvSpPr>
          <p:nvPr>
            <p:ph type="title"/>
          </p:nvPr>
        </p:nvSpPr>
        <p:spPr/>
        <p:txBody>
          <a:bodyPr/>
          <a:lstStyle/>
          <a:p>
            <a:r>
              <a:rPr lang="en-US" dirty="0"/>
              <a:t>Something about SQL</a:t>
            </a:r>
            <a:endParaRPr lang="en-US" dirty="0"/>
          </a:p>
        </p:txBody>
      </p:sp>
      <p:sp>
        <p:nvSpPr>
          <p:cNvPr id="4" name="Folded Corner 3"/>
          <p:cNvSpPr/>
          <p:nvPr/>
        </p:nvSpPr>
        <p:spPr bwMode="auto">
          <a:xfrm>
            <a:off x="10363200" y="2032000"/>
            <a:ext cx="3048000" cy="2895600"/>
          </a:xfrm>
          <a:prstGeom prst="foldedCorner">
            <a:avLst>
              <a:gd name="adj" fmla="val 18421"/>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r>
              <a:rPr lang="en-US" sz="2400" dirty="0">
                <a:solidFill>
                  <a:schemeClr val="tx1">
                    <a:lumMod val="85000"/>
                    <a:lumOff val="15000"/>
                  </a:schemeClr>
                </a:solidFill>
                <a:latin typeface="Lato" panose="020F0502020204030203" pitchFamily="34" charset="77"/>
                <a:ea typeface="MS PGothic" panose="020B0600070205080204" pitchFamily="34" charset="-128"/>
                <a:cs typeface="MS PGothic" panose="020B0600070205080204" pitchFamily="34" charset="-128"/>
              </a:rPr>
              <a:t>SQL is one of a few languages where </a:t>
            </a:r>
            <a:r>
              <a:rPr lang="en-US" sz="2400" dirty="0">
                <a:solidFill>
                  <a:srgbClr val="A2424F"/>
                </a:solidFill>
                <a:latin typeface="Lato" panose="020F0502020204030203" pitchFamily="34" charset="77"/>
                <a:ea typeface="MS PGothic" panose="020B0600070205080204" pitchFamily="34" charset="-128"/>
                <a:cs typeface="MS PGothic" panose="020B0600070205080204" pitchFamily="34" charset="-128"/>
              </a:rPr>
              <a:t>you spend more time thinking</a:t>
            </a:r>
            <a:r>
              <a:rPr lang="en-US" sz="2400" dirty="0">
                <a:solidFill>
                  <a:schemeClr val="tx1">
                    <a:lumMod val="85000"/>
                    <a:lumOff val="15000"/>
                  </a:schemeClr>
                </a:solidFill>
                <a:latin typeface="Lato" panose="020F0502020204030203" pitchFamily="34" charset="77"/>
                <a:ea typeface="MS PGothic" panose="020B0600070205080204" pitchFamily="34" charset="-128"/>
                <a:cs typeface="MS PGothic" panose="020B0600070205080204" pitchFamily="34" charset="-128"/>
              </a:rPr>
              <a:t> about how you are going to do things </a:t>
            </a:r>
            <a:r>
              <a:rPr lang="en-US" sz="2400" dirty="0">
                <a:solidFill>
                  <a:srgbClr val="A2424F"/>
                </a:solidFill>
                <a:latin typeface="Lato" panose="020F0502020204030203" pitchFamily="34" charset="77"/>
                <a:ea typeface="MS PGothic" panose="020B0600070205080204" pitchFamily="34" charset="-128"/>
                <a:cs typeface="MS PGothic" panose="020B0600070205080204" pitchFamily="34" charset="-128"/>
              </a:rPr>
              <a:t>than actually coding them</a:t>
            </a:r>
            <a:r>
              <a:rPr lang="en-US" sz="2400" dirty="0">
                <a:solidFill>
                  <a:schemeClr val="tx1">
                    <a:lumMod val="85000"/>
                    <a:lumOff val="15000"/>
                  </a:schemeClr>
                </a:solidFill>
                <a:latin typeface="Lato" panose="020F0502020204030203" pitchFamily="34" charset="77"/>
                <a:ea typeface="MS PGothic" panose="020B0600070205080204" pitchFamily="34" charset="-128"/>
                <a:cs typeface="MS PGothic" panose="020B0600070205080204" pitchFamily="34" charset="-128"/>
              </a:rPr>
              <a:t>.</a:t>
            </a:r>
            <a:endParaRPr kumimoji="0" lang="en-US" sz="2400" b="0" i="0" u="none" strike="noStrike" cap="none" normalizeH="0" baseline="0">
              <a:ln>
                <a:noFill/>
              </a:ln>
              <a:solidFill>
                <a:schemeClr val="tx1">
                  <a:lumMod val="85000"/>
                  <a:lumOff val="15000"/>
                </a:schemeClr>
              </a:solidFill>
              <a:effectLst/>
              <a:latin typeface="Lato" panose="020F0502020204030203" pitchFamily="34" charset="77"/>
              <a:ea typeface="MS PGothic" panose="020B0600070205080204" pitchFamily="34" charset="-128"/>
              <a:cs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SQL ≠ Relational Database</a:t>
            </a:r>
            <a:endParaRPr lang="en-US" dirty="0"/>
          </a:p>
          <a:p>
            <a:pPr lvl="1"/>
            <a:r>
              <a:rPr lang="en-US" dirty="0"/>
              <a:t>SQL wasn't designed as a "relationally correct" language</a:t>
            </a:r>
            <a:endParaRPr lang="en-US" dirty="0"/>
          </a:p>
          <a:p>
            <a:pPr lvl="2"/>
            <a:r>
              <a:rPr lang="en-US" dirty="0"/>
              <a:t>In some respects, it is very lax</a:t>
            </a:r>
            <a:endParaRPr lang="en-US" dirty="0"/>
          </a:p>
          <a:p>
            <a:pPr lvl="2"/>
            <a:r>
              <a:rPr lang="en-US" dirty="0"/>
              <a:t>But easy to use, however</a:t>
            </a:r>
            <a:endParaRPr lang="en-US" dirty="0"/>
          </a:p>
          <a:p>
            <a:pPr lvl="2"/>
            <a:r>
              <a:rPr lang="en-US" dirty="0"/>
              <a:t>And, easy to misuse</a:t>
            </a:r>
            <a:endParaRPr lang="en-US" dirty="0"/>
          </a:p>
          <a:p>
            <a:pPr lvl="3"/>
            <a:r>
              <a:rPr lang="en-US" dirty="0"/>
              <a:t>So, </a:t>
            </a:r>
            <a:r>
              <a:rPr lang="en-US" dirty="0">
                <a:solidFill>
                  <a:srgbClr val="A2424F"/>
                </a:solidFill>
              </a:rPr>
              <a:t>using it well is difficult</a:t>
            </a:r>
            <a:endParaRPr lang="en-US" dirty="0">
              <a:solidFill>
                <a:srgbClr val="A2424F"/>
              </a:solidFill>
            </a:endParaRPr>
          </a:p>
          <a:p>
            <a:r>
              <a:rPr lang="en-US" altLang="zh-CN" dirty="0"/>
              <a:t>Sometimes,</a:t>
            </a:r>
            <a:r>
              <a:rPr lang="zh-CN" altLang="en-US" dirty="0"/>
              <a:t> </a:t>
            </a:r>
            <a:r>
              <a:rPr lang="en-US" altLang="zh-CN" dirty="0"/>
              <a:t>you will get results even if the SQL is wrong</a:t>
            </a:r>
            <a:endParaRPr lang="en-US" altLang="zh-CN" dirty="0"/>
          </a:p>
          <a:p>
            <a:pPr lvl="1"/>
            <a:r>
              <a:rPr lang="en-US" altLang="zh-CN" dirty="0"/>
              <a:t>SQL is not as strict as C or Java; it will not give you error messages if your table cannot fit the requirement of the theory</a:t>
            </a:r>
            <a:endParaRPr lang="en-US" altLang="zh-CN" dirty="0"/>
          </a:p>
          <a:p>
            <a:pPr lvl="2"/>
            <a:r>
              <a:rPr lang="en-US" altLang="zh-CN" dirty="0"/>
              <a:t>“Wrong results” without warnings</a:t>
            </a:r>
            <a:endParaRPr lang="en-US" altLang="zh-CN" dirty="0"/>
          </a:p>
          <a:p>
            <a:pPr lvl="1"/>
            <a:endParaRPr lang="en-US" dirty="0"/>
          </a:p>
        </p:txBody>
      </p:sp>
      <p:sp>
        <p:nvSpPr>
          <p:cNvPr id="3" name="Title 2"/>
          <p:cNvSpPr>
            <a:spLocks noGrp="1"/>
          </p:cNvSpPr>
          <p:nvPr>
            <p:ph type="title"/>
          </p:nvPr>
        </p:nvSpPr>
        <p:spPr/>
        <p:txBody>
          <a:bodyPr/>
          <a:lstStyle/>
          <a:p>
            <a:r>
              <a:rPr lang="en-US" dirty="0"/>
              <a:t>“Tricks” in SQL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SQL ≠ Relational Database</a:t>
            </a:r>
            <a:endParaRPr lang="en-US" dirty="0"/>
          </a:p>
          <a:p>
            <a:pPr lvl="1"/>
            <a:r>
              <a:rPr lang="en-US" dirty="0"/>
              <a:t>SQL wasn't designed as a "relationally correct" language</a:t>
            </a:r>
            <a:endParaRPr lang="en-US" dirty="0"/>
          </a:p>
          <a:p>
            <a:pPr lvl="2"/>
            <a:r>
              <a:rPr lang="en-US" dirty="0"/>
              <a:t>In some respects, it is very lax</a:t>
            </a:r>
            <a:endParaRPr lang="en-US" dirty="0"/>
          </a:p>
          <a:p>
            <a:pPr lvl="2"/>
            <a:r>
              <a:rPr lang="en-US" dirty="0"/>
              <a:t>But easy to use, however</a:t>
            </a:r>
            <a:endParaRPr lang="en-US" dirty="0"/>
          </a:p>
          <a:p>
            <a:pPr lvl="2"/>
            <a:r>
              <a:rPr lang="en-US" dirty="0"/>
              <a:t>And, easy to misuse</a:t>
            </a:r>
            <a:endParaRPr lang="en-US" dirty="0"/>
          </a:p>
          <a:p>
            <a:pPr lvl="3"/>
            <a:r>
              <a:rPr lang="en-US" dirty="0"/>
              <a:t>So, </a:t>
            </a:r>
            <a:r>
              <a:rPr lang="en-US" dirty="0">
                <a:solidFill>
                  <a:srgbClr val="A2424F"/>
                </a:solidFill>
              </a:rPr>
              <a:t>using it well is difficult</a:t>
            </a:r>
            <a:endParaRPr lang="en-US" dirty="0">
              <a:solidFill>
                <a:srgbClr val="A2424F"/>
              </a:solidFill>
            </a:endParaRPr>
          </a:p>
          <a:p>
            <a:r>
              <a:rPr lang="en-US" altLang="zh-CN" dirty="0"/>
              <a:t>Sometimes,</a:t>
            </a:r>
            <a:r>
              <a:rPr lang="zh-CN" altLang="en-US" dirty="0"/>
              <a:t> </a:t>
            </a:r>
            <a:r>
              <a:rPr lang="en-US" altLang="zh-CN" dirty="0"/>
              <a:t>you will get results even if the SQL is wrong</a:t>
            </a:r>
            <a:endParaRPr lang="en-US" altLang="zh-CN" dirty="0"/>
          </a:p>
          <a:p>
            <a:pPr lvl="1"/>
            <a:r>
              <a:rPr lang="en-US" altLang="zh-CN" dirty="0"/>
              <a:t>SQL is not as strict as C or Java; it will not give you error messages if your table cannot fit the requirement of the theory</a:t>
            </a:r>
            <a:endParaRPr lang="en-US" altLang="zh-CN" dirty="0"/>
          </a:p>
          <a:p>
            <a:pPr lvl="2"/>
            <a:r>
              <a:rPr lang="en-US" altLang="zh-CN" dirty="0"/>
              <a:t>“Wrong results” without warnings</a:t>
            </a:r>
            <a:endParaRPr lang="en-US" altLang="zh-CN" dirty="0"/>
          </a:p>
          <a:p>
            <a:pPr lvl="1"/>
            <a:endParaRPr lang="en-US" dirty="0"/>
          </a:p>
        </p:txBody>
      </p:sp>
      <p:sp>
        <p:nvSpPr>
          <p:cNvPr id="3" name="Title 2"/>
          <p:cNvSpPr>
            <a:spLocks noGrp="1"/>
          </p:cNvSpPr>
          <p:nvPr>
            <p:ph type="title"/>
          </p:nvPr>
        </p:nvSpPr>
        <p:spPr/>
        <p:txBody>
          <a:bodyPr/>
          <a:lstStyle/>
          <a:p>
            <a:r>
              <a:rPr lang="en-US" dirty="0"/>
              <a:t>“Tricks” in SQL</a:t>
            </a:r>
            <a:endParaRPr lang="en-US" dirty="0"/>
          </a:p>
        </p:txBody>
      </p:sp>
      <p:sp>
        <p:nvSpPr>
          <p:cNvPr id="4" name="TextBox 3"/>
          <p:cNvSpPr txBox="1"/>
          <p:nvPr/>
        </p:nvSpPr>
        <p:spPr>
          <a:xfrm>
            <a:off x="3419475" y="6959025"/>
            <a:ext cx="7791450" cy="584775"/>
          </a:xfrm>
          <a:prstGeom prst="rect">
            <a:avLst/>
          </a:prstGeom>
          <a:solidFill>
            <a:schemeClr val="accent4">
              <a:lumMod val="20000"/>
              <a:lumOff val="80000"/>
            </a:schemeClr>
          </a:solidFill>
        </p:spPr>
        <p:txBody>
          <a:bodyPr wrap="square" rtlCol="0">
            <a:spAutoFit/>
          </a:bodyPr>
          <a:lstStyle/>
          <a:p>
            <a:pPr algn="ctr"/>
            <a:r>
              <a:rPr lang="en-US" sz="3200" b="1" i="1" dirty="0">
                <a:solidFill>
                  <a:schemeClr val="tx1">
                    <a:lumMod val="65000"/>
                    <a:lumOff val="35000"/>
                  </a:schemeClr>
                </a:solidFill>
                <a:latin typeface="Lato" panose="020F0502020204030203" pitchFamily="34" charset="77"/>
              </a:rPr>
              <a:t>Be careful when designing your SQL queries</a:t>
            </a:r>
            <a:endParaRPr lang="en-US" sz="3200" b="1" i="1" dirty="0">
              <a:solidFill>
                <a:schemeClr val="tx1">
                  <a:lumMod val="65000"/>
                  <a:lumOff val="35000"/>
                </a:schemeClr>
              </a:solidFill>
              <a:latin typeface="Lato" panose="020F0502020204030203" pitchFamily="34" charset="7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Key propriety of relations (</a:t>
            </a:r>
            <a:r>
              <a:rPr lang="en-US" altLang="zh-CN" dirty="0"/>
              <a:t>in</a:t>
            </a:r>
            <a:r>
              <a:rPr lang="zh-CN" altLang="en-US" dirty="0"/>
              <a:t> </a:t>
            </a:r>
            <a:r>
              <a:rPr lang="en-US" dirty="0"/>
              <a:t>Codd's original paper)</a:t>
            </a:r>
            <a:endParaRPr lang="en-US" dirty="0"/>
          </a:p>
          <a:p>
            <a:endParaRPr lang="en-US" dirty="0"/>
          </a:p>
          <a:p>
            <a:endParaRPr lang="en-US" dirty="0"/>
          </a:p>
          <a:p>
            <a:endParaRPr lang="en-US" dirty="0"/>
          </a:p>
          <a:p>
            <a:pPr lvl="1"/>
            <a:r>
              <a:rPr lang="en-US" dirty="0"/>
              <a:t>This can be enforced for tables in SQL</a:t>
            </a:r>
            <a:endParaRPr lang="en-US" dirty="0"/>
          </a:p>
          <a:p>
            <a:pPr lvl="2"/>
            <a:r>
              <a:rPr lang="en-US" dirty="0"/>
              <a:t>(But you have to create your tables well)</a:t>
            </a:r>
            <a:endParaRPr lang="en-US" dirty="0"/>
          </a:p>
          <a:p>
            <a:pPr lvl="1"/>
            <a:endParaRPr lang="en-US" dirty="0"/>
          </a:p>
          <a:p>
            <a:pPr lvl="1"/>
            <a:r>
              <a:rPr lang="en-US" dirty="0"/>
              <a:t>But it is NOT enforced for query results in SQL</a:t>
            </a:r>
            <a:endParaRPr lang="en-US" dirty="0"/>
          </a:p>
          <a:p>
            <a:pPr lvl="2"/>
            <a:r>
              <a:rPr lang="en-US" dirty="0"/>
              <a:t>You must be extra-careful if the result of a query is the starting point for another query, which happens often. (i.e., combined queries)</a:t>
            </a:r>
            <a:endParaRPr lang="en-US" dirty="0"/>
          </a:p>
          <a:p>
            <a:pPr lvl="2"/>
            <a:endParaRPr lang="en-US" dirty="0"/>
          </a:p>
        </p:txBody>
      </p:sp>
      <p:sp>
        <p:nvSpPr>
          <p:cNvPr id="3" name="Title 2"/>
          <p:cNvSpPr>
            <a:spLocks noGrp="1"/>
          </p:cNvSpPr>
          <p:nvPr>
            <p:ph type="title"/>
          </p:nvPr>
        </p:nvSpPr>
        <p:spPr/>
        <p:txBody>
          <a:bodyPr/>
          <a:lstStyle/>
          <a:p>
            <a:r>
              <a:rPr lang="en-US" dirty="0"/>
              <a:t>“Tricks” in SQL</a:t>
            </a:r>
            <a:endParaRPr lang="en-US" dirty="0"/>
          </a:p>
        </p:txBody>
      </p:sp>
      <p:sp>
        <p:nvSpPr>
          <p:cNvPr id="4" name="Rounded Rectangle 3"/>
          <p:cNvSpPr/>
          <p:nvPr/>
        </p:nvSpPr>
        <p:spPr bwMode="auto">
          <a:xfrm>
            <a:off x="4419600" y="3200400"/>
            <a:ext cx="5791200" cy="685800"/>
          </a:xfrm>
          <a:prstGeom prst="roundRect">
            <a:avLst>
              <a:gd name="adj" fmla="val 2555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2800" b="1" dirty="0">
                <a:latin typeface="Lato" panose="020F0502020204030203" pitchFamily="34" charset="77"/>
                <a:ea typeface="MS PGothic" panose="020B0600070205080204" pitchFamily="34" charset="-128"/>
                <a:cs typeface="MS PGothic" panose="020B0600070205080204" pitchFamily="34" charset="-128"/>
              </a:rPr>
              <a:t>ALL ROWS ARE DISTINCT</a:t>
            </a:r>
            <a:endParaRPr lang="en-US" sz="2800" b="1" dirty="0">
              <a:latin typeface="Lato" panose="020F0502020204030203" pitchFamily="34" charset="77"/>
              <a:ea typeface="MS PGothic" panose="020B0600070205080204" pitchFamily="34" charset="-128"/>
              <a:cs typeface="MS PGothic" panose="020B0600070205080204" pitchFamily="34" charset="-128"/>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Usually, a special language is needed</a:t>
            </a:r>
            <a:endParaRPr lang="en-US"/>
          </a:p>
          <a:p>
            <a:pPr lvl="1"/>
            <a:r>
              <a:rPr lang="en-US"/>
              <a:t>Be able to use a language to query a database</a:t>
            </a:r>
            <a:endParaRPr lang="en-US"/>
          </a:p>
          <a:p>
            <a:pPr lvl="2"/>
            <a:r>
              <a:rPr lang="en-US"/>
              <a:t>Either interactively or from within a program</a:t>
            </a:r>
            <a:endParaRPr lang="en-US"/>
          </a:p>
          <a:p>
            <a:pPr lvl="1"/>
            <a:endParaRPr lang="en-US"/>
          </a:p>
          <a:p>
            <a:r>
              <a:rPr lang="en-US"/>
              <a:t>Query language</a:t>
            </a:r>
            <a:endParaRPr lang="en-US"/>
          </a:p>
          <a:p>
            <a:pPr lvl="1"/>
            <a:r>
              <a:rPr lang="en-US"/>
              <a:t>Query data</a:t>
            </a:r>
            <a:endParaRPr lang="en-US"/>
          </a:p>
          <a:p>
            <a:pPr lvl="1"/>
            <a:r>
              <a:rPr lang="en-US"/>
              <a:t>Modify data</a:t>
            </a:r>
            <a:endParaRPr lang="en-US"/>
          </a:p>
        </p:txBody>
      </p:sp>
      <p:sp>
        <p:nvSpPr>
          <p:cNvPr id="3" name="Title 2"/>
          <p:cNvSpPr>
            <a:spLocks noGrp="1"/>
          </p:cNvSpPr>
          <p:nvPr>
            <p:ph type="title"/>
          </p:nvPr>
        </p:nvSpPr>
        <p:spPr/>
        <p:txBody>
          <a:bodyPr/>
          <a:lstStyle/>
          <a:p>
            <a:r>
              <a:rPr lang="en-US"/>
              <a:t>How Do We Manage Data in a Database?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12954000" cy="1752600"/>
          </a:xfrm>
        </p:spPr>
        <p:txBody>
          <a:bodyPr/>
          <a:lstStyle/>
          <a:p>
            <a:r>
              <a:rPr lang="en-US" dirty="0"/>
              <a:t>A comma-separated list of a column-name followed by spaces and a datatype specifies the columns in the table</a:t>
            </a:r>
            <a:endParaRPr lang="en-US" dirty="0"/>
          </a:p>
          <a:p>
            <a:endParaRPr lang="en-US" dirty="0"/>
          </a:p>
        </p:txBody>
      </p:sp>
      <p:sp>
        <p:nvSpPr>
          <p:cNvPr id="3" name="Title 2"/>
          <p:cNvSpPr>
            <a:spLocks noGrp="1"/>
          </p:cNvSpPr>
          <p:nvPr>
            <p:ph type="title"/>
          </p:nvPr>
        </p:nvSpPr>
        <p:spPr/>
        <p:txBody>
          <a:bodyPr/>
          <a:lstStyle/>
          <a:p>
            <a:r>
              <a:rPr lang="en-US" dirty="0"/>
              <a:t>Create Tables</a:t>
            </a:r>
            <a:endParaRPr lang="en-US" dirty="0"/>
          </a:p>
        </p:txBody>
      </p:sp>
      <p:pic>
        <p:nvPicPr>
          <p:cNvPr id="4" name="图片 3"/>
          <p:cNvPicPr>
            <a:picLocks noChangeAspect="1"/>
          </p:cNvPicPr>
          <p:nvPr/>
        </p:nvPicPr>
        <p:blipFill>
          <a:blip r:embed="rId1"/>
          <a:stretch>
            <a:fillRect/>
          </a:stretch>
        </p:blipFill>
        <p:spPr>
          <a:xfrm>
            <a:off x="2209800" y="3276600"/>
            <a:ext cx="4099482" cy="3486083"/>
          </a:xfrm>
          <a:prstGeom prst="rect">
            <a:avLst/>
          </a:prstGeom>
        </p:spPr>
      </p:pic>
      <p:pic>
        <p:nvPicPr>
          <p:cNvPr id="5" name="图片 4"/>
          <p:cNvPicPr>
            <a:picLocks noChangeAspect="1"/>
          </p:cNvPicPr>
          <p:nvPr/>
        </p:nvPicPr>
        <p:blipFill>
          <a:blip r:embed="rId2"/>
          <a:stretch>
            <a:fillRect/>
          </a:stretch>
        </p:blipFill>
        <p:spPr>
          <a:xfrm>
            <a:off x="8327836" y="3366132"/>
            <a:ext cx="3825167" cy="33070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6705600" cy="5334000"/>
          </a:xfrm>
        </p:spPr>
        <p:txBody>
          <a:bodyPr/>
          <a:lstStyle/>
          <a:p>
            <a:r>
              <a:rPr lang="en-US" dirty="0"/>
              <a:t>Table names</a:t>
            </a:r>
            <a:endParaRPr lang="en-US" dirty="0"/>
          </a:p>
          <a:p>
            <a:pPr lvl="1"/>
            <a:r>
              <a:rPr lang="en-US" b="1" dirty="0"/>
              <a:t>Case-insensitive</a:t>
            </a:r>
            <a:r>
              <a:rPr lang="en-US" dirty="0"/>
              <a:t> (Usually, by default)</a:t>
            </a:r>
            <a:endParaRPr lang="en-US" dirty="0"/>
          </a:p>
          <a:p>
            <a:pPr lvl="2"/>
            <a:r>
              <a:rPr lang="en-US" dirty="0"/>
              <a:t>But, in some database systems, the case sensitivity is quite different</a:t>
            </a:r>
            <a:endParaRPr lang="en-US" dirty="0"/>
          </a:p>
          <a:p>
            <a:pPr lvl="2"/>
            <a:r>
              <a:rPr lang="en-US" dirty="0"/>
              <a:t>Try, or find the reference for the specific database system</a:t>
            </a:r>
            <a:endParaRPr lang="en-US" dirty="0"/>
          </a:p>
          <a:p>
            <a:pPr marL="335280" lvl="1" indent="0">
              <a:buNone/>
            </a:pPr>
            <a:endParaRPr lang="en-US" dirty="0"/>
          </a:p>
          <a:p>
            <a:pPr marL="335280" lvl="1" indent="0">
              <a:buNone/>
            </a:pPr>
            <a:r>
              <a:rPr lang="en-US" dirty="0"/>
              <a:t>For example, MariaDB is system-dependent with respect to case sensitivity</a:t>
            </a:r>
            <a:endParaRPr lang="en-US" dirty="0"/>
          </a:p>
          <a:p>
            <a:pPr marL="335280" lvl="1" indent="0">
              <a:buNone/>
            </a:pPr>
            <a:endParaRPr lang="en-US" dirty="0"/>
          </a:p>
          <a:p>
            <a:pPr marL="335280" lvl="1" indent="0">
              <a:buNone/>
            </a:pPr>
            <a:endParaRPr lang="en-US" dirty="0"/>
          </a:p>
        </p:txBody>
      </p:sp>
      <p:sp>
        <p:nvSpPr>
          <p:cNvPr id="3" name="Title 2"/>
          <p:cNvSpPr>
            <a:spLocks noGrp="1"/>
          </p:cNvSpPr>
          <p:nvPr>
            <p:ph type="title"/>
          </p:nvPr>
        </p:nvSpPr>
        <p:spPr/>
        <p:txBody>
          <a:bodyPr/>
          <a:lstStyle/>
          <a:p>
            <a:r>
              <a:rPr lang="en-US" dirty="0"/>
              <a:t>Create Tables</a:t>
            </a:r>
            <a:endParaRPr lang="en-US" dirty="0"/>
          </a:p>
        </p:txBody>
      </p:sp>
      <p:pic>
        <p:nvPicPr>
          <p:cNvPr id="5" name="Picture 4"/>
          <p:cNvPicPr>
            <a:picLocks noChangeAspect="1"/>
          </p:cNvPicPr>
          <p:nvPr/>
        </p:nvPicPr>
        <p:blipFill>
          <a:blip r:embed="rId1"/>
          <a:stretch>
            <a:fillRect/>
          </a:stretch>
        </p:blipFill>
        <p:spPr>
          <a:xfrm>
            <a:off x="8534400" y="1524000"/>
            <a:ext cx="4953000" cy="4188326"/>
          </a:xfrm>
          <a:prstGeom prst="rect">
            <a:avLst/>
          </a:prstGeom>
        </p:spPr>
      </p:pic>
      <p:sp>
        <p:nvSpPr>
          <p:cNvPr id="6" name="Rectangle 5"/>
          <p:cNvSpPr/>
          <p:nvPr/>
        </p:nvSpPr>
        <p:spPr>
          <a:xfrm>
            <a:off x="1219200" y="6248400"/>
            <a:ext cx="8686800" cy="400110"/>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https://</a:t>
            </a:r>
            <a:r>
              <a:rPr lang="en-US" sz="2000" dirty="0" err="1">
                <a:latin typeface="Consolas" panose="020B0609020204030204" pitchFamily="49" charset="0"/>
                <a:cs typeface="Consolas" panose="020B0609020204030204" pitchFamily="49" charset="0"/>
              </a:rPr>
              <a:t>mariadb.com</a:t>
            </a:r>
            <a:r>
              <a:rPr lang="en-US" sz="2000" dirty="0">
                <a:latin typeface="Consolas" panose="020B0609020204030204" pitchFamily="49" charset="0"/>
                <a:cs typeface="Consolas" panose="020B0609020204030204" pitchFamily="49" charset="0"/>
              </a:rPr>
              <a:t>/kb/</a:t>
            </a:r>
            <a:r>
              <a:rPr lang="en-US" sz="2000" dirty="0" err="1">
                <a:latin typeface="Consolas" panose="020B0609020204030204" pitchFamily="49" charset="0"/>
                <a:cs typeface="Consolas" panose="020B0609020204030204" pitchFamily="49" charset="0"/>
              </a:rPr>
              <a:t>en</a:t>
            </a:r>
            <a:r>
              <a:rPr lang="en-US" sz="2000" dirty="0">
                <a:latin typeface="Consolas" panose="020B0609020204030204" pitchFamily="49" charset="0"/>
                <a:cs typeface="Consolas" panose="020B0609020204030204" pitchFamily="49" charset="0"/>
              </a:rPr>
              <a:t>/identifier-case-sensitivity/</a:t>
            </a:r>
            <a:endParaRPr lang="en-US" sz="2000" dirty="0">
              <a:latin typeface="Consolas" panose="020B0609020204030204" pitchFamily="49" charset="0"/>
              <a:cs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6705600" cy="5334000"/>
          </a:xfrm>
        </p:spPr>
        <p:txBody>
          <a:bodyPr/>
          <a:lstStyle/>
          <a:p>
            <a:r>
              <a:rPr lang="en-US" dirty="0"/>
              <a:t>Table names</a:t>
            </a:r>
            <a:endParaRPr lang="en-US" dirty="0"/>
          </a:p>
          <a:p>
            <a:pPr lvl="1"/>
            <a:r>
              <a:rPr lang="en-US" b="1" dirty="0"/>
              <a:t>Case-insensitive</a:t>
            </a:r>
            <a:r>
              <a:rPr lang="en-US" dirty="0"/>
              <a:t> (Usually, by default)</a:t>
            </a:r>
            <a:endParaRPr lang="en-US" dirty="0"/>
          </a:p>
          <a:p>
            <a:pPr lvl="2"/>
            <a:r>
              <a:rPr lang="en-US" dirty="0"/>
              <a:t>But, in some database systems, the case sensitivity is quite different</a:t>
            </a:r>
            <a:endParaRPr lang="en-US" dirty="0"/>
          </a:p>
          <a:p>
            <a:pPr lvl="2"/>
            <a:r>
              <a:rPr lang="en-US" dirty="0"/>
              <a:t>Try, or find the reference for the specific database system</a:t>
            </a:r>
            <a:endParaRPr lang="en-US" dirty="0"/>
          </a:p>
          <a:p>
            <a:pPr marL="335280" lvl="1" indent="0">
              <a:buNone/>
            </a:pPr>
            <a:endParaRPr lang="en-US" dirty="0"/>
          </a:p>
          <a:p>
            <a:pPr marL="335280" lvl="1" indent="0">
              <a:buNone/>
            </a:pPr>
            <a:r>
              <a:rPr lang="en-US" dirty="0"/>
              <a:t>For example, MariaDB is system-dependent with respect to case sensitivity</a:t>
            </a:r>
            <a:endParaRPr lang="en-US" dirty="0"/>
          </a:p>
          <a:p>
            <a:pPr marL="335280" lvl="1" indent="0">
              <a:buNone/>
            </a:pPr>
            <a:endParaRPr lang="en-US" dirty="0"/>
          </a:p>
          <a:p>
            <a:pPr marL="335280" lvl="1" indent="0">
              <a:buNone/>
            </a:pPr>
            <a:endParaRPr lang="en-US" dirty="0"/>
          </a:p>
        </p:txBody>
      </p:sp>
      <p:sp>
        <p:nvSpPr>
          <p:cNvPr id="3" name="Title 2"/>
          <p:cNvSpPr>
            <a:spLocks noGrp="1"/>
          </p:cNvSpPr>
          <p:nvPr>
            <p:ph type="title"/>
          </p:nvPr>
        </p:nvSpPr>
        <p:spPr/>
        <p:txBody>
          <a:bodyPr/>
          <a:lstStyle/>
          <a:p>
            <a:r>
              <a:rPr lang="en-US" dirty="0"/>
              <a:t>Create Tables</a:t>
            </a:r>
            <a:endParaRPr lang="en-US" dirty="0"/>
          </a:p>
        </p:txBody>
      </p:sp>
      <p:pic>
        <p:nvPicPr>
          <p:cNvPr id="5" name="Picture 4"/>
          <p:cNvPicPr>
            <a:picLocks noChangeAspect="1"/>
          </p:cNvPicPr>
          <p:nvPr/>
        </p:nvPicPr>
        <p:blipFill>
          <a:blip r:embed="rId1"/>
          <a:stretch>
            <a:fillRect/>
          </a:stretch>
        </p:blipFill>
        <p:spPr>
          <a:xfrm>
            <a:off x="9525000" y="328864"/>
            <a:ext cx="4477145" cy="3785936"/>
          </a:xfrm>
          <a:prstGeom prst="rect">
            <a:avLst/>
          </a:prstGeom>
        </p:spPr>
      </p:pic>
      <p:sp>
        <p:nvSpPr>
          <p:cNvPr id="6" name="Rectangle 5"/>
          <p:cNvSpPr/>
          <p:nvPr/>
        </p:nvSpPr>
        <p:spPr>
          <a:xfrm>
            <a:off x="1219200" y="6248400"/>
            <a:ext cx="8686800" cy="400110"/>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https://</a:t>
            </a:r>
            <a:r>
              <a:rPr lang="en-US" sz="2000" dirty="0" err="1">
                <a:latin typeface="Consolas" panose="020B0609020204030204" pitchFamily="49" charset="0"/>
                <a:cs typeface="Consolas" panose="020B0609020204030204" pitchFamily="49" charset="0"/>
              </a:rPr>
              <a:t>mariadb.com</a:t>
            </a:r>
            <a:r>
              <a:rPr lang="en-US" sz="2000" dirty="0">
                <a:latin typeface="Consolas" panose="020B0609020204030204" pitchFamily="49" charset="0"/>
                <a:cs typeface="Consolas" panose="020B0609020204030204" pitchFamily="49" charset="0"/>
              </a:rPr>
              <a:t>/kb/</a:t>
            </a:r>
            <a:r>
              <a:rPr lang="en-US" sz="2000" dirty="0" err="1">
                <a:latin typeface="Consolas" panose="020B0609020204030204" pitchFamily="49" charset="0"/>
                <a:cs typeface="Consolas" panose="020B0609020204030204" pitchFamily="49" charset="0"/>
              </a:rPr>
              <a:t>en</a:t>
            </a:r>
            <a:r>
              <a:rPr lang="en-US" sz="2000" dirty="0">
                <a:latin typeface="Consolas" panose="020B0609020204030204" pitchFamily="49" charset="0"/>
                <a:cs typeface="Consolas" panose="020B0609020204030204" pitchFamily="49" charset="0"/>
              </a:rPr>
              <a:t>/identifier-case-sensitivity/</a:t>
            </a:r>
            <a:endParaRPr lang="en-US" sz="2000" dirty="0">
              <a:latin typeface="Consolas" panose="020B0609020204030204" pitchFamily="49" charset="0"/>
              <a:cs typeface="Consolas" panose="020B0609020204030204" pitchFamily="49" charset="0"/>
            </a:endParaRPr>
          </a:p>
        </p:txBody>
      </p:sp>
      <p:pic>
        <p:nvPicPr>
          <p:cNvPr id="9" name="Picture 8"/>
          <p:cNvPicPr>
            <a:picLocks noChangeAspect="1"/>
          </p:cNvPicPr>
          <p:nvPr/>
        </p:nvPicPr>
        <p:blipFill>
          <a:blip r:embed="rId2"/>
          <a:stretch>
            <a:fillRect/>
          </a:stretch>
        </p:blipFill>
        <p:spPr>
          <a:xfrm>
            <a:off x="9525000" y="4114800"/>
            <a:ext cx="4477145" cy="3785937"/>
          </a:xfrm>
          <a:prstGeom prst="rect">
            <a:avLst/>
          </a:prstGeom>
        </p:spPr>
      </p:pic>
      <p:sp>
        <p:nvSpPr>
          <p:cNvPr id="10" name="TextBox 9"/>
          <p:cNvSpPr txBox="1"/>
          <p:nvPr/>
        </p:nvSpPr>
        <p:spPr>
          <a:xfrm>
            <a:off x="8146655" y="3924245"/>
            <a:ext cx="6477000" cy="461665"/>
          </a:xfrm>
          <a:prstGeom prst="rect">
            <a:avLst/>
          </a:prstGeom>
          <a:noFill/>
        </p:spPr>
        <p:txBody>
          <a:bodyPr wrap="square" rtlCol="0">
            <a:spAutoFit/>
          </a:bodyPr>
          <a:lstStyle/>
          <a:p>
            <a:pPr algn="ctr"/>
            <a:r>
              <a:rPr lang="en-US" sz="2400" dirty="0">
                <a:solidFill>
                  <a:srgbClr val="A2424F"/>
                </a:solidFill>
                <a:latin typeface="Lato" panose="020F0502020204030203" pitchFamily="34" charset="77"/>
              </a:rPr>
              <a:t>Actually, keywords are case-insensitive as well</a:t>
            </a:r>
            <a:endParaRPr lang="en-US" sz="2400" dirty="0">
              <a:solidFill>
                <a:srgbClr val="A2424F"/>
              </a:solidFill>
              <a:latin typeface="Lato" panose="020F0502020204030203" pitchFamily="34" charset="7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6705600" cy="5334000"/>
          </a:xfrm>
        </p:spPr>
        <p:txBody>
          <a:bodyPr/>
          <a:lstStyle/>
          <a:p>
            <a:r>
              <a:rPr lang="en-US" dirty="0"/>
              <a:t>Table names</a:t>
            </a:r>
            <a:endParaRPr lang="en-US" dirty="0"/>
          </a:p>
          <a:p>
            <a:pPr lvl="1"/>
            <a:r>
              <a:rPr lang="en-US" b="1" dirty="0"/>
              <a:t>Case-insensitive</a:t>
            </a:r>
            <a:r>
              <a:rPr lang="en-US" dirty="0"/>
              <a:t> (Usually, by default)</a:t>
            </a:r>
            <a:endParaRPr lang="en-US" dirty="0"/>
          </a:p>
          <a:p>
            <a:pPr lvl="2"/>
            <a:r>
              <a:rPr lang="en-US" dirty="0"/>
              <a:t>But, in some database systems, the case sensitivity is quite different</a:t>
            </a:r>
            <a:endParaRPr lang="en-US" dirty="0"/>
          </a:p>
          <a:p>
            <a:pPr lvl="2"/>
            <a:r>
              <a:rPr lang="en-US" dirty="0"/>
              <a:t>Try, or find the reference for the specific database system</a:t>
            </a:r>
            <a:endParaRPr lang="en-US" dirty="0"/>
          </a:p>
          <a:p>
            <a:r>
              <a:rPr lang="en-US" dirty="0"/>
              <a:t>Naming Convention</a:t>
            </a:r>
            <a:endParaRPr lang="en-US" dirty="0"/>
          </a:p>
          <a:p>
            <a:pPr lvl="1"/>
            <a:r>
              <a:rPr lang="en-US" b="1" dirty="0"/>
              <a:t>Underscores (</a:t>
            </a:r>
            <a:r>
              <a:rPr lang="zh-CN" altLang="en-US" b="1" dirty="0">
                <a:ea typeface="宋体" panose="02010600030101010101" pitchFamily="2" charset="-122"/>
              </a:rPr>
              <a:t>下划线</a:t>
            </a:r>
            <a:r>
              <a:rPr lang="en-US" b="1" dirty="0"/>
              <a:t>) </a:t>
            </a:r>
            <a:r>
              <a:rPr lang="en-US" dirty="0"/>
              <a:t>as word separators (instead of CamelCase in Java), e.g., </a:t>
            </a:r>
            <a:r>
              <a:rPr lang="en-US" b="1" dirty="0"/>
              <a:t>user_name</a:t>
            </a:r>
            <a:endParaRPr lang="en-US" dirty="0"/>
          </a:p>
          <a:p>
            <a:pPr marL="335280" lvl="1" indent="0">
              <a:buNone/>
            </a:pPr>
            <a:endParaRPr lang="en-US" dirty="0"/>
          </a:p>
        </p:txBody>
      </p:sp>
      <p:sp>
        <p:nvSpPr>
          <p:cNvPr id="3" name="Title 2"/>
          <p:cNvSpPr>
            <a:spLocks noGrp="1"/>
          </p:cNvSpPr>
          <p:nvPr>
            <p:ph type="title"/>
          </p:nvPr>
        </p:nvSpPr>
        <p:spPr/>
        <p:txBody>
          <a:bodyPr/>
          <a:lstStyle/>
          <a:p>
            <a:r>
              <a:rPr lang="en-US" dirty="0"/>
              <a:t>Create Tables</a:t>
            </a:r>
            <a:endParaRPr lang="en-US" dirty="0"/>
          </a:p>
        </p:txBody>
      </p:sp>
      <p:pic>
        <p:nvPicPr>
          <p:cNvPr id="5" name="Picture 4"/>
          <p:cNvPicPr>
            <a:picLocks noChangeAspect="1"/>
          </p:cNvPicPr>
          <p:nvPr/>
        </p:nvPicPr>
        <p:blipFill>
          <a:blip r:embed="rId1"/>
          <a:stretch>
            <a:fillRect/>
          </a:stretch>
        </p:blipFill>
        <p:spPr>
          <a:xfrm>
            <a:off x="9525000" y="328864"/>
            <a:ext cx="4477145" cy="3785936"/>
          </a:xfrm>
          <a:prstGeom prst="rect">
            <a:avLst/>
          </a:prstGeom>
        </p:spPr>
      </p:pic>
      <p:pic>
        <p:nvPicPr>
          <p:cNvPr id="9" name="Picture 8"/>
          <p:cNvPicPr>
            <a:picLocks noChangeAspect="1"/>
          </p:cNvPicPr>
          <p:nvPr/>
        </p:nvPicPr>
        <p:blipFill>
          <a:blip r:embed="rId2"/>
          <a:stretch>
            <a:fillRect/>
          </a:stretch>
        </p:blipFill>
        <p:spPr>
          <a:xfrm>
            <a:off x="9525000" y="4114800"/>
            <a:ext cx="4477145" cy="3785937"/>
          </a:xfrm>
          <a:prstGeom prst="rect">
            <a:avLst/>
          </a:prstGeom>
        </p:spPr>
      </p:pic>
      <p:sp>
        <p:nvSpPr>
          <p:cNvPr id="10" name="TextBox 9"/>
          <p:cNvSpPr txBox="1"/>
          <p:nvPr/>
        </p:nvSpPr>
        <p:spPr>
          <a:xfrm>
            <a:off x="8146655" y="3924245"/>
            <a:ext cx="6477000" cy="461665"/>
          </a:xfrm>
          <a:prstGeom prst="rect">
            <a:avLst/>
          </a:prstGeom>
          <a:noFill/>
        </p:spPr>
        <p:txBody>
          <a:bodyPr wrap="square" rtlCol="0">
            <a:spAutoFit/>
          </a:bodyPr>
          <a:lstStyle/>
          <a:p>
            <a:pPr algn="ctr"/>
            <a:r>
              <a:rPr lang="en-US" sz="2400" dirty="0">
                <a:solidFill>
                  <a:srgbClr val="A2424F"/>
                </a:solidFill>
                <a:latin typeface="Lato" panose="020F0502020204030203" pitchFamily="34" charset="77"/>
              </a:rPr>
              <a:t>Actually, keywords are case-insensitive as well</a:t>
            </a:r>
            <a:endParaRPr lang="en-US" sz="2400" dirty="0">
              <a:solidFill>
                <a:srgbClr val="A2424F"/>
              </a:solidFill>
              <a:latin typeface="Lato" panose="020F0502020204030203" pitchFamily="34" charset="77"/>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6686945" cy="5334000"/>
          </a:xfrm>
        </p:spPr>
        <p:txBody>
          <a:bodyPr/>
          <a:lstStyle/>
          <a:p>
            <a:r>
              <a:rPr lang="en-US" dirty="0"/>
              <a:t>Table names</a:t>
            </a:r>
            <a:endParaRPr lang="en-US" dirty="0"/>
          </a:p>
          <a:p>
            <a:pPr lvl="1"/>
            <a:r>
              <a:rPr lang="en-US" dirty="0"/>
              <a:t>Case-insensitive (Usually, by default)</a:t>
            </a:r>
            <a:endParaRPr lang="en-US" dirty="0"/>
          </a:p>
          <a:p>
            <a:pPr lvl="2"/>
            <a:r>
              <a:rPr lang="en-US" dirty="0"/>
              <a:t>But, in some database systems, the case sensitivity is quite different</a:t>
            </a:r>
            <a:endParaRPr lang="en-US" dirty="0"/>
          </a:p>
          <a:p>
            <a:pPr lvl="2"/>
            <a:r>
              <a:rPr lang="en-US" dirty="0"/>
              <a:t>Try, or find the reference for the specific database system</a:t>
            </a:r>
            <a:endParaRPr lang="en-US" dirty="0"/>
          </a:p>
          <a:p>
            <a:r>
              <a:rPr lang="en-US" sz="3000" dirty="0">
                <a:sym typeface="+mn-ea"/>
              </a:rPr>
              <a:t>Naming Convention</a:t>
            </a:r>
            <a:endParaRPr lang="en-US" sz="3000" dirty="0"/>
          </a:p>
          <a:p>
            <a:pPr lvl="1"/>
            <a:r>
              <a:rPr lang="en-US" sz="3000" b="1" dirty="0">
                <a:sym typeface="+mn-ea"/>
              </a:rPr>
              <a:t>Underscores (</a:t>
            </a:r>
            <a:r>
              <a:rPr lang="zh-CN" altLang="en-US" sz="3000" b="1" dirty="0">
                <a:ea typeface="宋体" panose="02010600030101010101" pitchFamily="2" charset="-122"/>
                <a:sym typeface="+mn-ea"/>
              </a:rPr>
              <a:t>下划线</a:t>
            </a:r>
            <a:r>
              <a:rPr lang="en-US" sz="3000" b="1" dirty="0">
                <a:sym typeface="+mn-ea"/>
              </a:rPr>
              <a:t>) </a:t>
            </a:r>
            <a:r>
              <a:rPr lang="en-US" sz="3000" dirty="0">
                <a:sym typeface="+mn-ea"/>
              </a:rPr>
              <a:t>as word separators (instead of CamelCase in Java), e.g., </a:t>
            </a:r>
            <a:r>
              <a:rPr lang="en-US" sz="3000" b="1" dirty="0">
                <a:sym typeface="+mn-ea"/>
              </a:rPr>
              <a:t>user_name</a:t>
            </a:r>
            <a:endParaRPr lang="en-US" sz="3000" dirty="0"/>
          </a:p>
          <a:p>
            <a:r>
              <a:rPr lang="en-US" dirty="0"/>
              <a:t>Be careful with </a:t>
            </a:r>
            <a:r>
              <a:rPr lang="en-US" b="1" dirty="0"/>
              <a:t>double quotes</a:t>
            </a:r>
            <a:endParaRPr lang="en-US" b="1" dirty="0"/>
          </a:p>
          <a:p>
            <a:pPr lvl="1"/>
            <a:r>
              <a:rPr lang="en-US" dirty="0"/>
              <a:t>… which represents a “</a:t>
            </a:r>
            <a:r>
              <a:rPr lang="en-US" b="1" dirty="0"/>
              <a:t>case-sensitive</a:t>
            </a:r>
            <a:r>
              <a:rPr lang="en-US" dirty="0"/>
              <a:t>” name</a:t>
            </a:r>
            <a:endParaRPr lang="en-US" dirty="0"/>
          </a:p>
        </p:txBody>
      </p:sp>
      <p:sp>
        <p:nvSpPr>
          <p:cNvPr id="3" name="Title 2"/>
          <p:cNvSpPr>
            <a:spLocks noGrp="1"/>
          </p:cNvSpPr>
          <p:nvPr>
            <p:ph type="title"/>
          </p:nvPr>
        </p:nvSpPr>
        <p:spPr/>
        <p:txBody>
          <a:bodyPr/>
          <a:lstStyle/>
          <a:p>
            <a:r>
              <a:rPr lang="en-US" dirty="0"/>
              <a:t>Create Tables</a:t>
            </a:r>
            <a:endParaRPr lang="en-US" dirty="0"/>
          </a:p>
        </p:txBody>
      </p:sp>
      <p:pic>
        <p:nvPicPr>
          <p:cNvPr id="5" name="Picture 4"/>
          <p:cNvPicPr>
            <a:picLocks noChangeAspect="1"/>
          </p:cNvPicPr>
          <p:nvPr/>
        </p:nvPicPr>
        <p:blipFill>
          <a:blip r:embed="rId1"/>
          <a:stretch>
            <a:fillRect/>
          </a:stretch>
        </p:blipFill>
        <p:spPr>
          <a:xfrm>
            <a:off x="9525000" y="328864"/>
            <a:ext cx="4477145" cy="3785936"/>
          </a:xfrm>
          <a:prstGeom prst="rect">
            <a:avLst/>
          </a:prstGeom>
        </p:spPr>
      </p:pic>
      <p:pic>
        <p:nvPicPr>
          <p:cNvPr id="9" name="Picture 8"/>
          <p:cNvPicPr>
            <a:picLocks noChangeAspect="1"/>
          </p:cNvPicPr>
          <p:nvPr/>
        </p:nvPicPr>
        <p:blipFill>
          <a:blip r:embed="rId2"/>
          <a:stretch>
            <a:fillRect/>
          </a:stretch>
        </p:blipFill>
        <p:spPr>
          <a:xfrm>
            <a:off x="9525000" y="4114800"/>
            <a:ext cx="4477145" cy="3785937"/>
          </a:xfrm>
          <a:prstGeom prst="rect">
            <a:avLst/>
          </a:prstGeom>
        </p:spPr>
      </p:pic>
      <p:sp>
        <p:nvSpPr>
          <p:cNvPr id="10" name="TextBox 9"/>
          <p:cNvSpPr txBox="1"/>
          <p:nvPr/>
        </p:nvSpPr>
        <p:spPr>
          <a:xfrm>
            <a:off x="8146655" y="3924245"/>
            <a:ext cx="6477000" cy="461665"/>
          </a:xfrm>
          <a:prstGeom prst="rect">
            <a:avLst/>
          </a:prstGeom>
          <a:noFill/>
        </p:spPr>
        <p:txBody>
          <a:bodyPr wrap="square" rtlCol="0">
            <a:spAutoFit/>
          </a:bodyPr>
          <a:lstStyle/>
          <a:p>
            <a:pPr algn="ctr"/>
            <a:r>
              <a:rPr lang="en-US" sz="2400" dirty="0">
                <a:solidFill>
                  <a:srgbClr val="A2424F"/>
                </a:solidFill>
                <a:latin typeface="Lato" panose="020F0502020204030203" pitchFamily="34" charset="77"/>
              </a:rPr>
              <a:t>Actually, keywords are case-insensitive as well</a:t>
            </a:r>
            <a:endParaRPr lang="en-US" sz="2400" dirty="0">
              <a:solidFill>
                <a:srgbClr val="A2424F"/>
              </a:solidFill>
              <a:latin typeface="Lato" panose="020F0502020204030203" pitchFamily="34" charset="77"/>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SQL relation is defined using the create table command:</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dirty="0"/>
          </a:p>
          <a:p>
            <a:pPr marL="0" indent="0">
              <a:buNone/>
            </a:pPr>
            <a:endParaRPr lang="en-US" dirty="0"/>
          </a:p>
          <a:p>
            <a:pPr lvl="1"/>
            <a:r>
              <a:rPr lang="en-US" b="1" dirty="0">
                <a:latin typeface="Consolas" panose="020B0609020204030204" pitchFamily="49" charset="0"/>
                <a:cs typeface="Consolas" panose="020B0609020204030204" pitchFamily="49" charset="0"/>
              </a:rPr>
              <a:t>r</a:t>
            </a:r>
            <a:r>
              <a:rPr lang="en-US" dirty="0"/>
              <a:t> is the name of the relation</a:t>
            </a:r>
            <a:endParaRPr lang="en-US" dirty="0"/>
          </a:p>
          <a:p>
            <a:pPr lvl="1"/>
            <a:r>
              <a:rPr lang="en-US" dirty="0"/>
              <a:t>each </a:t>
            </a:r>
            <a:r>
              <a:rPr lang="en-US" b="1" dirty="0">
                <a:latin typeface="Consolas" panose="020B0609020204030204" pitchFamily="49" charset="0"/>
                <a:cs typeface="Consolas" panose="020B0609020204030204" pitchFamily="49" charset="0"/>
              </a:rPr>
              <a:t>Ai</a:t>
            </a:r>
            <a:r>
              <a:rPr lang="en-US" dirty="0"/>
              <a:t> is an attribute name in the schema of relation </a:t>
            </a:r>
            <a:r>
              <a:rPr lang="en-US" b="1" dirty="0">
                <a:latin typeface="Consolas" panose="020B0609020204030204" pitchFamily="49" charset="0"/>
                <a:cs typeface="Consolas" panose="020B0609020204030204" pitchFamily="49" charset="0"/>
              </a:rPr>
              <a:t>r</a:t>
            </a:r>
            <a:endParaRPr lang="en-US" b="1" dirty="0">
              <a:latin typeface="Consolas" panose="020B0609020204030204" pitchFamily="49" charset="0"/>
              <a:cs typeface="Consolas" panose="020B0609020204030204" pitchFamily="49" charset="0"/>
            </a:endParaRPr>
          </a:p>
          <a:p>
            <a:pPr lvl="1"/>
            <a:r>
              <a:rPr lang="en-US" b="1" dirty="0">
                <a:latin typeface="Consolas" panose="020B0609020204030204" pitchFamily="49" charset="0"/>
                <a:cs typeface="Consolas" panose="020B0609020204030204" pitchFamily="49" charset="0"/>
              </a:rPr>
              <a:t>Di</a:t>
            </a:r>
            <a:r>
              <a:rPr lang="en-US" dirty="0"/>
              <a:t> is the data type of values in the domain of attribute </a:t>
            </a:r>
            <a:r>
              <a:rPr lang="en-US" dirty="0">
                <a:latin typeface="Consolas" panose="020B0609020204030204" pitchFamily="49" charset="0"/>
                <a:cs typeface="Consolas" panose="020B0609020204030204" pitchFamily="49" charset="0"/>
              </a:rPr>
              <a:t>Ai</a:t>
            </a:r>
            <a:endParaRPr lang="en-US"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Create Tables</a:t>
            </a:r>
            <a:endParaRPr lang="en-US" dirty="0"/>
          </a:p>
        </p:txBody>
      </p:sp>
      <p:sp>
        <p:nvSpPr>
          <p:cNvPr id="4" name="TextBox 3"/>
          <p:cNvSpPr txBox="1"/>
          <p:nvPr/>
        </p:nvSpPr>
        <p:spPr>
          <a:xfrm>
            <a:off x="5105400" y="2726141"/>
            <a:ext cx="4419600" cy="1938992"/>
          </a:xfrm>
          <a:prstGeom prst="rect">
            <a:avLst/>
          </a:prstGeom>
          <a:noFill/>
        </p:spPr>
        <p:txBody>
          <a:bodyPr wrap="square" rtlCol="0">
            <a:spAutoFit/>
          </a:bodyPr>
          <a:lstStyle/>
          <a:p>
            <a:r>
              <a:rPr lang="en-US" sz="2000" dirty="0">
                <a:latin typeface="Consolas" panose="020B0609020204030204" pitchFamily="49" charset="0"/>
                <a:cs typeface="Consolas" panose="020B0609020204030204" pitchFamily="49" charset="0"/>
              </a:rPr>
              <a:t>create table r (</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A1 D1, A2 D2, ..., An </a:t>
            </a:r>
            <a:r>
              <a:rPr lang="en-US" sz="2000" dirty="0" err="1">
                <a:latin typeface="Consolas" panose="020B0609020204030204" pitchFamily="49" charset="0"/>
                <a:cs typeface="Consolas" panose="020B0609020204030204" pitchFamily="49" charset="0"/>
              </a:rPr>
              <a:t>Dn</a:t>
            </a:r>
            <a:r>
              <a:rPr lang="en-US"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(integrity-constraint1),</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(integrity-</a:t>
            </a:r>
            <a:r>
              <a:rPr lang="en-US" sz="2000" dirty="0" err="1">
                <a:latin typeface="Consolas" panose="020B0609020204030204" pitchFamily="49" charset="0"/>
                <a:cs typeface="Consolas" panose="020B0609020204030204" pitchFamily="49" charset="0"/>
              </a:rPr>
              <a:t>constraintk</a:t>
            </a:r>
            <a:r>
              <a:rPr lang="en-US"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13487400" cy="5334000"/>
          </a:xfrm>
        </p:spPr>
        <p:txBody>
          <a:bodyPr/>
          <a:lstStyle/>
          <a:p>
            <a:r>
              <a:rPr lang="en-US" dirty="0"/>
              <a:t>Text data types</a:t>
            </a:r>
            <a:endParaRPr lang="en-US" dirty="0"/>
          </a:p>
          <a:p>
            <a:pPr lvl="1"/>
            <a:r>
              <a:rPr lang="en-US" dirty="0">
                <a:solidFill>
                  <a:srgbClr val="A2424F"/>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(length)  </a:t>
            </a:r>
            <a:r>
              <a:rPr lang="en-US" dirty="0">
                <a:latin typeface="Lato" panose="020F0502020204030203" pitchFamily="34" charset="77"/>
                <a:cs typeface="Consolas" panose="020B0609020204030204" pitchFamily="49" charset="0"/>
              </a:rPr>
              <a:t>-- fixed-length strings</a:t>
            </a:r>
            <a:endParaRPr lang="en-US" dirty="0">
              <a:latin typeface="Lato" panose="020F0502020204030203" pitchFamily="34" charset="77"/>
              <a:cs typeface="Consolas" panose="020B0609020204030204" pitchFamily="49" charset="0"/>
            </a:endParaRPr>
          </a:p>
          <a:p>
            <a:pPr lvl="1"/>
            <a:r>
              <a:rPr lang="en-US" dirty="0">
                <a:solidFill>
                  <a:srgbClr val="A2424F"/>
                </a:solidFill>
                <a:latin typeface="Consolas" panose="020B0609020204030204" pitchFamily="49" charset="0"/>
                <a:cs typeface="Consolas" panose="020B0609020204030204" pitchFamily="49" charset="0"/>
              </a:rPr>
              <a:t>varchar</a:t>
            </a:r>
            <a:r>
              <a:rPr lang="en-US" dirty="0">
                <a:latin typeface="Consolas" panose="020B0609020204030204" pitchFamily="49" charset="0"/>
                <a:cs typeface="Consolas" panose="020B0609020204030204" pitchFamily="49" charset="0"/>
              </a:rPr>
              <a:t>(max length)  </a:t>
            </a:r>
            <a:r>
              <a:rPr lang="en-US" dirty="0">
                <a:latin typeface="Lato" panose="020F0502020204030203" pitchFamily="34" charset="77"/>
                <a:cs typeface="Consolas" panose="020B0609020204030204" pitchFamily="49" charset="0"/>
              </a:rPr>
              <a:t>-- non-fixed-length text</a:t>
            </a:r>
            <a:endParaRPr lang="en-US" dirty="0">
              <a:latin typeface="Lato" panose="020F0502020204030203" pitchFamily="34" charset="77"/>
              <a:cs typeface="Consolas" panose="020B0609020204030204" pitchFamily="49" charset="0"/>
            </a:endParaRPr>
          </a:p>
          <a:p>
            <a:pPr lvl="1"/>
            <a:r>
              <a:rPr lang="en-US" dirty="0">
                <a:solidFill>
                  <a:srgbClr val="A2424F"/>
                </a:solidFill>
                <a:latin typeface="Consolas" panose="020B0609020204030204" pitchFamily="49" charset="0"/>
                <a:cs typeface="Consolas" panose="020B0609020204030204" pitchFamily="49" charset="0"/>
              </a:rPr>
              <a:t>varchar2</a:t>
            </a:r>
            <a:r>
              <a:rPr lang="en-US" dirty="0">
                <a:latin typeface="Consolas" panose="020B0609020204030204" pitchFamily="49" charset="0"/>
                <a:cs typeface="Consolas" panose="020B0609020204030204" pitchFamily="49" charset="0"/>
              </a:rPr>
              <a:t>(max length)          </a:t>
            </a:r>
            <a:r>
              <a:rPr lang="en-US" dirty="0">
                <a:latin typeface="Lato" panose="020F0502020204030203" pitchFamily="34" charset="77"/>
                <a:cs typeface="Consolas" panose="020B0609020204030204" pitchFamily="49" charset="0"/>
              </a:rPr>
              <a:t>-- Oracle’s transformation of </a:t>
            </a:r>
            <a:r>
              <a:rPr lang="en-US" dirty="0">
                <a:latin typeface="Consolas" panose="020B0609020204030204" pitchFamily="49" charset="0"/>
                <a:cs typeface="Consolas" panose="020B0609020204030204" pitchFamily="49" charset="0"/>
              </a:rPr>
              <a:t>varchar</a:t>
            </a:r>
            <a:endParaRPr lang="en-US" dirty="0">
              <a:latin typeface="Consolas" panose="020B0609020204030204" pitchFamily="49" charset="0"/>
              <a:cs typeface="Consolas" panose="020B0609020204030204" pitchFamily="49" charset="0"/>
            </a:endParaRPr>
          </a:p>
          <a:p>
            <a:pPr lvl="1"/>
            <a:r>
              <a:rPr lang="en-US" dirty="0">
                <a:solidFill>
                  <a:srgbClr val="A2424F"/>
                </a:solidFill>
                <a:latin typeface="Consolas" panose="020B0609020204030204" pitchFamily="49" charset="0"/>
                <a:cs typeface="Consolas" panose="020B0609020204030204" pitchFamily="49" charset="0"/>
              </a:rPr>
              <a:t>clob  </a:t>
            </a:r>
            <a:r>
              <a:rPr lang="en-US" dirty="0">
                <a:latin typeface="Lato" panose="020F0502020204030203" pitchFamily="34" charset="77"/>
                <a:cs typeface="Consolas" panose="020B0609020204030204" pitchFamily="49" charset="0"/>
              </a:rPr>
              <a:t>-- very long text (like GB-level text)</a:t>
            </a:r>
            <a:endParaRPr lang="en-US" dirty="0">
              <a:latin typeface="Lato" panose="020F0502020204030203" pitchFamily="34" charset="77"/>
              <a:cs typeface="Consolas" panose="020B0609020204030204" pitchFamily="49" charset="0"/>
            </a:endParaRPr>
          </a:p>
          <a:p>
            <a:pPr lvl="2"/>
            <a:r>
              <a:rPr lang="en-US" dirty="0"/>
              <a:t>Or, </a:t>
            </a:r>
            <a:r>
              <a:rPr lang="en-US" sz="2600" dirty="0">
                <a:solidFill>
                  <a:srgbClr val="A2424F"/>
                </a:solidFill>
                <a:latin typeface="Consolas" panose="020B0609020204030204" pitchFamily="49" charset="0"/>
                <a:cs typeface="Consolas" panose="020B0609020204030204" pitchFamily="49" charset="0"/>
              </a:rPr>
              <a:t>text</a:t>
            </a:r>
            <a:endParaRPr lang="en-US" sz="2600" dirty="0">
              <a:solidFill>
                <a:srgbClr val="A2424F"/>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Data</a:t>
            </a:r>
            <a:r>
              <a:rPr lang="zh-CN" altLang="en-US" dirty="0"/>
              <a:t> </a:t>
            </a:r>
            <a:r>
              <a:rPr lang="en-US" altLang="zh-CN" dirty="0"/>
              <a:t>Types</a:t>
            </a:r>
            <a:endParaRPr lang="en-US" dirty="0"/>
          </a:p>
        </p:txBody>
      </p:sp>
      <p:pic>
        <p:nvPicPr>
          <p:cNvPr id="5" name="Picture 4"/>
          <p:cNvPicPr>
            <a:picLocks noChangeAspect="1"/>
          </p:cNvPicPr>
          <p:nvPr/>
        </p:nvPicPr>
        <p:blipFill>
          <a:blip r:embed="rId1"/>
          <a:stretch>
            <a:fillRect/>
          </a:stretch>
        </p:blipFill>
        <p:spPr>
          <a:xfrm>
            <a:off x="5274733" y="3564466"/>
            <a:ext cx="1415143" cy="381000"/>
          </a:xfrm>
          <a:prstGeom prst="rect">
            <a:avLst/>
          </a:prstGeom>
        </p:spPr>
      </p:pic>
      <p:pic>
        <p:nvPicPr>
          <p:cNvPr id="7" name="Picture 6"/>
          <p:cNvPicPr>
            <a:picLocks noChangeAspect="1"/>
          </p:cNvPicPr>
          <p:nvPr/>
        </p:nvPicPr>
        <p:blipFill>
          <a:blip r:embed="rId2"/>
          <a:stretch>
            <a:fillRect/>
          </a:stretch>
        </p:blipFill>
        <p:spPr>
          <a:xfrm>
            <a:off x="3962400" y="4495800"/>
            <a:ext cx="867199" cy="44624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Numerical types</a:t>
            </a:r>
            <a:endParaRPr lang="en-US" dirty="0"/>
          </a:p>
          <a:p>
            <a:pPr lvl="1"/>
            <a:r>
              <a:rPr lang="en-US" dirty="0">
                <a:solidFill>
                  <a:srgbClr val="A2424F"/>
                </a:solidFill>
                <a:latin typeface="Consolas" panose="020B0609020204030204" pitchFamily="49" charset="0"/>
                <a:cs typeface="Consolas" panose="020B0609020204030204" pitchFamily="49" charset="0"/>
              </a:rPr>
              <a:t>int</a:t>
            </a:r>
            <a:r>
              <a:rPr lang="en-US" dirty="0"/>
              <a:t>  -- </a:t>
            </a:r>
            <a:r>
              <a:rPr lang="en-US" dirty="0"/>
              <a:t>Integer (a finite subset of the integers that is machine-dependent)</a:t>
            </a:r>
            <a:endParaRPr lang="en-US" dirty="0"/>
          </a:p>
          <a:p>
            <a:pPr lvl="1"/>
            <a:r>
              <a:rPr lang="en-US" dirty="0">
                <a:solidFill>
                  <a:srgbClr val="A2424F"/>
                </a:solidFill>
                <a:latin typeface="Consolas" panose="020B0609020204030204" pitchFamily="49" charset="0"/>
                <a:cs typeface="Consolas" panose="020B0609020204030204" pitchFamily="49" charset="0"/>
              </a:rPr>
              <a:t>float</a:t>
            </a:r>
            <a:r>
              <a:rPr lang="en-US" dirty="0">
                <a:latin typeface="Consolas" panose="020B0609020204030204" pitchFamily="49" charset="0"/>
                <a:cs typeface="Consolas" panose="020B0609020204030204" pitchFamily="49" charset="0"/>
              </a:rPr>
              <a:t>(n)</a:t>
            </a:r>
            <a:r>
              <a:rPr lang="en-US" dirty="0"/>
              <a:t>  -- </a:t>
            </a:r>
            <a:r>
              <a:rPr lang="en-US" altLang="en-US" sz="2800" dirty="0"/>
              <a:t>Floating point number, with user-specified precision of at least </a:t>
            </a:r>
            <a:r>
              <a:rPr lang="en-US" altLang="en-US" sz="2800" i="1" dirty="0"/>
              <a:t>n</a:t>
            </a:r>
            <a:r>
              <a:rPr lang="en-US" altLang="en-US" sz="2800" dirty="0"/>
              <a:t> digits</a:t>
            </a:r>
            <a:endParaRPr lang="en-US" dirty="0"/>
          </a:p>
          <a:p>
            <a:pPr lvl="1"/>
            <a:r>
              <a:rPr lang="en-US" dirty="0">
                <a:solidFill>
                  <a:srgbClr val="A2424F"/>
                </a:solidFill>
                <a:latin typeface="Consolas" panose="020B0609020204030204" pitchFamily="49" charset="0"/>
                <a:cs typeface="Consolas" panose="020B0609020204030204" pitchFamily="49" charset="0"/>
              </a:rPr>
              <a:t>real </a:t>
            </a:r>
            <a:r>
              <a:rPr lang="en-US" sz="2800" dirty="0"/>
              <a:t>-- </a:t>
            </a:r>
            <a:r>
              <a:rPr lang="en-US" altLang="en-US" sz="2800" dirty="0"/>
              <a:t>Floating point and double-precision floating point numbers, with machine-dependent precision</a:t>
            </a:r>
            <a:endParaRPr lang="en-US" sz="2800" dirty="0"/>
          </a:p>
          <a:p>
            <a:pPr lvl="1"/>
            <a:r>
              <a:rPr lang="en-US" dirty="0">
                <a:solidFill>
                  <a:srgbClr val="A2424F"/>
                </a:solidFill>
                <a:latin typeface="Consolas" panose="020B0609020204030204" pitchFamily="49" charset="0"/>
                <a:cs typeface="Consolas" panose="020B0609020204030204" pitchFamily="49" charset="0"/>
              </a:rPr>
              <a:t>numeric</a:t>
            </a:r>
            <a:r>
              <a:rPr lang="en-US" dirty="0">
                <a:latin typeface="Consolas" panose="020B0609020204030204" pitchFamily="49" charset="0"/>
                <a:cs typeface="Consolas" panose="020B0609020204030204" pitchFamily="49" charset="0"/>
              </a:rPr>
              <a:t>(p, d)</a:t>
            </a:r>
            <a:endParaRPr lang="en-US" dirty="0">
              <a:latin typeface="Consolas" panose="020B0609020204030204" pitchFamily="49" charset="0"/>
              <a:cs typeface="Consolas" panose="020B0609020204030204" pitchFamily="49" charset="0"/>
            </a:endParaRPr>
          </a:p>
          <a:p>
            <a:pPr lvl="2"/>
            <a:r>
              <a:rPr lang="en-US" dirty="0"/>
              <a:t>Fixed point number, with user-specified precision of </a:t>
            </a:r>
            <a:r>
              <a:rPr lang="en-US" dirty="0">
                <a:latin typeface="Consolas" panose="020B0609020204030204" pitchFamily="49" charset="0"/>
                <a:cs typeface="Consolas" panose="020B0609020204030204" pitchFamily="49" charset="0"/>
              </a:rPr>
              <a:t>p</a:t>
            </a:r>
            <a:r>
              <a:rPr lang="en-US" dirty="0"/>
              <a:t> digits, with </a:t>
            </a:r>
            <a:r>
              <a:rPr lang="en-US" dirty="0">
                <a:latin typeface="Consolas" panose="020B0609020204030204" pitchFamily="49" charset="0"/>
                <a:cs typeface="Consolas" panose="020B0609020204030204" pitchFamily="49" charset="0"/>
              </a:rPr>
              <a:t>d</a:t>
            </a:r>
            <a:r>
              <a:rPr lang="en-US" dirty="0"/>
              <a:t> digits to the right of decimal point</a:t>
            </a:r>
            <a:endParaRPr lang="en-US" dirty="0"/>
          </a:p>
          <a:p>
            <a:pPr lvl="2"/>
            <a:r>
              <a:rPr lang="en-US" dirty="0"/>
              <a:t>E.g., </a:t>
            </a:r>
            <a:r>
              <a:rPr lang="en-US" dirty="0">
                <a:latin typeface="Consolas" panose="020B0609020204030204" pitchFamily="49" charset="0"/>
                <a:cs typeface="Consolas" panose="020B0609020204030204" pitchFamily="49" charset="0"/>
              </a:rPr>
              <a:t>numeric(3,1)</a:t>
            </a:r>
            <a:r>
              <a:rPr lang="en-US" dirty="0"/>
              <a:t>, allows 44.5 to be stores exactly, but not 444.5 or 0.32</a:t>
            </a:r>
            <a:endParaRPr lang="en-US" dirty="0"/>
          </a:p>
          <a:p>
            <a:pPr lvl="2"/>
            <a:r>
              <a:rPr lang="en-US" dirty="0"/>
              <a:t>In SQL Server, it is also called </a:t>
            </a:r>
            <a:r>
              <a:rPr lang="en-US" dirty="0">
                <a:solidFill>
                  <a:srgbClr val="A2424F"/>
                </a:solidFill>
                <a:latin typeface="Consolas" panose="020B0609020204030204" pitchFamily="49" charset="0"/>
                <a:cs typeface="Consolas" panose="020B0609020204030204" pitchFamily="49" charset="0"/>
              </a:rPr>
              <a:t>decimal</a:t>
            </a:r>
            <a:endParaRPr lang="en-US" dirty="0">
              <a:solidFill>
                <a:srgbClr val="A2424F"/>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Data</a:t>
            </a:r>
            <a:r>
              <a:rPr lang="zh-CN" altLang="en-US" dirty="0"/>
              <a:t> </a:t>
            </a:r>
            <a:r>
              <a:rPr lang="en-US" altLang="zh-CN" dirty="0"/>
              <a:t>Types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Date types</a:t>
            </a:r>
            <a:endParaRPr lang="en-US" dirty="0"/>
          </a:p>
          <a:p>
            <a:pPr lvl="1"/>
            <a:r>
              <a:rPr lang="en-US" dirty="0">
                <a:solidFill>
                  <a:srgbClr val="A2424F"/>
                </a:solidFill>
                <a:latin typeface="Consolas" panose="020B0609020204030204" pitchFamily="49" charset="0"/>
                <a:cs typeface="Consolas" panose="020B0609020204030204" pitchFamily="49" charset="0"/>
              </a:rPr>
              <a:t>date</a:t>
            </a:r>
            <a:r>
              <a:rPr lang="en-US" dirty="0"/>
              <a:t>  -- </a:t>
            </a:r>
            <a:r>
              <a:rPr lang="en-US" dirty="0"/>
              <a:t>YYYY-MM-DD</a:t>
            </a:r>
            <a:endParaRPr lang="en-US" dirty="0"/>
          </a:p>
          <a:p>
            <a:pPr lvl="1"/>
            <a:r>
              <a:rPr lang="en-US" dirty="0">
                <a:solidFill>
                  <a:srgbClr val="A2424F"/>
                </a:solidFill>
                <a:latin typeface="Consolas" panose="020B0609020204030204" pitchFamily="49" charset="0"/>
                <a:cs typeface="Consolas" panose="020B0609020204030204" pitchFamily="49" charset="0"/>
              </a:rPr>
              <a:t>datetime</a:t>
            </a:r>
            <a:r>
              <a:rPr lang="en-US" dirty="0"/>
              <a:t>  -- </a:t>
            </a:r>
            <a:r>
              <a:rPr lang="en-US" dirty="0"/>
              <a:t>YYYY-MM-DD </a:t>
            </a:r>
            <a:r>
              <a:rPr lang="en-US" dirty="0" err="1"/>
              <a:t>HH:mm:SS</a:t>
            </a:r>
            <a:endParaRPr lang="en-US" dirty="0"/>
          </a:p>
          <a:p>
            <a:pPr lvl="1"/>
            <a:r>
              <a:rPr lang="en-US" dirty="0">
                <a:solidFill>
                  <a:srgbClr val="A2424F"/>
                </a:solidFill>
                <a:latin typeface="Consolas" panose="020B0609020204030204" pitchFamily="49" charset="0"/>
                <a:cs typeface="Consolas" panose="020B0609020204030204" pitchFamily="49" charset="0"/>
              </a:rPr>
              <a:t>timestamp</a:t>
            </a:r>
            <a:r>
              <a:rPr lang="en-US" dirty="0"/>
              <a:t>  -- </a:t>
            </a:r>
            <a:r>
              <a:rPr lang="en-US" dirty="0"/>
              <a:t>YYYY-MM-DD </a:t>
            </a:r>
            <a:r>
              <a:rPr lang="en-US" dirty="0" err="1"/>
              <a:t>HH:mm:SS</a:t>
            </a:r>
            <a:endParaRPr lang="en-US" dirty="0"/>
          </a:p>
          <a:p>
            <a:pPr lvl="2"/>
            <a:r>
              <a:rPr lang="en-US" dirty="0"/>
              <a:t>But it is in the UNIX timestamp</a:t>
            </a:r>
            <a:endParaRPr lang="en-US" dirty="0"/>
          </a:p>
          <a:p>
            <a:pPr lvl="2"/>
            <a:r>
              <a:rPr lang="en-US" dirty="0"/>
              <a:t>Value range: </a:t>
            </a:r>
            <a:r>
              <a:rPr lang="en-US" dirty="0"/>
              <a:t>1970-01-01 00:00:01 UTC - 2038-01-19 03:14:07 UTC</a:t>
            </a:r>
            <a:endParaRPr lang="en-US" dirty="0"/>
          </a:p>
          <a:p>
            <a:pPr lvl="2"/>
            <a:r>
              <a:rPr lang="en-US" dirty="0"/>
              <a:t>More reading about the “Year 2038 Problem” of the </a:t>
            </a:r>
            <a:r>
              <a:rPr lang="en-US" sz="2600" dirty="0">
                <a:solidFill>
                  <a:srgbClr val="A2424F"/>
                </a:solidFill>
                <a:latin typeface="Consolas" panose="020B0609020204030204" pitchFamily="49" charset="0"/>
                <a:cs typeface="Consolas" panose="020B0609020204030204" pitchFamily="49" charset="0"/>
              </a:rPr>
              <a:t>timestamp</a:t>
            </a:r>
            <a:r>
              <a:rPr lang="en-US" dirty="0"/>
              <a:t> data type: </a:t>
            </a:r>
            <a:r>
              <a:rPr lang="en-US" dirty="0">
                <a:latin typeface="Consolas" panose="020B0609020204030204" pitchFamily="49" charset="0"/>
                <a:cs typeface="Consolas" panose="020B0609020204030204" pitchFamily="49" charset="0"/>
              </a:rPr>
              <a:t>https://</a:t>
            </a:r>
            <a:r>
              <a:rPr lang="en-US" dirty="0" err="1">
                <a:latin typeface="Consolas" panose="020B0609020204030204" pitchFamily="49" charset="0"/>
                <a:cs typeface="Consolas" panose="020B0609020204030204" pitchFamily="49" charset="0"/>
              </a:rPr>
              <a:t>en.wikipedia.org</a:t>
            </a:r>
            <a:r>
              <a:rPr lang="en-US" dirty="0">
                <a:latin typeface="Consolas" panose="020B0609020204030204" pitchFamily="49" charset="0"/>
                <a:cs typeface="Consolas" panose="020B0609020204030204" pitchFamily="49" charset="0"/>
              </a:rPr>
              <a:t>/wiki/Year_2038_problem</a:t>
            </a:r>
            <a:endParaRPr lang="en-US"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Data</a:t>
            </a:r>
            <a:r>
              <a:rPr lang="zh-CN" altLang="en-US" dirty="0"/>
              <a:t> </a:t>
            </a:r>
            <a:r>
              <a:rPr lang="en-US" altLang="zh-CN" dirty="0"/>
              <a:t>Types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Binary data types</a:t>
            </a:r>
            <a:endParaRPr lang="en-US" dirty="0"/>
          </a:p>
          <a:p>
            <a:pPr lvl="1"/>
            <a:r>
              <a:rPr lang="en-US" dirty="0">
                <a:solidFill>
                  <a:srgbClr val="A2424F"/>
                </a:solidFill>
                <a:latin typeface="Consolas" panose="020B0609020204030204" pitchFamily="49" charset="0"/>
                <a:cs typeface="Consolas" panose="020B0609020204030204" pitchFamily="49" charset="0"/>
              </a:rPr>
              <a:t>raw</a:t>
            </a:r>
            <a:r>
              <a:rPr lang="en-US" dirty="0">
                <a:latin typeface="Consolas" panose="020B0609020204030204" pitchFamily="49" charset="0"/>
                <a:cs typeface="Consolas" panose="020B0609020204030204" pitchFamily="49" charset="0"/>
              </a:rPr>
              <a:t>(max length)</a:t>
            </a:r>
            <a:endParaRPr lang="en-US" dirty="0">
              <a:latin typeface="Consolas" panose="020B0609020204030204" pitchFamily="49" charset="0"/>
              <a:cs typeface="Consolas" panose="020B0609020204030204" pitchFamily="49" charset="0"/>
            </a:endParaRPr>
          </a:p>
          <a:p>
            <a:pPr lvl="1"/>
            <a:r>
              <a:rPr lang="en-US" dirty="0">
                <a:solidFill>
                  <a:srgbClr val="A2424F"/>
                </a:solidFill>
                <a:latin typeface="Consolas" panose="020B0609020204030204" pitchFamily="49" charset="0"/>
                <a:cs typeface="Consolas" panose="020B0609020204030204" pitchFamily="49" charset="0"/>
              </a:rPr>
              <a:t>varbinary</a:t>
            </a:r>
            <a:r>
              <a:rPr lang="en-US" dirty="0">
                <a:latin typeface="Consolas" panose="020B0609020204030204" pitchFamily="49" charset="0"/>
                <a:cs typeface="Consolas" panose="020B0609020204030204" pitchFamily="49" charset="0"/>
              </a:rPr>
              <a:t>(max length)</a:t>
            </a:r>
            <a:endParaRPr lang="en-US" dirty="0">
              <a:latin typeface="Consolas" panose="020B0609020204030204" pitchFamily="49" charset="0"/>
              <a:cs typeface="Consolas" panose="020B0609020204030204" pitchFamily="49" charset="0"/>
            </a:endParaRPr>
          </a:p>
          <a:p>
            <a:pPr lvl="1"/>
            <a:r>
              <a:rPr lang="en-US" dirty="0">
                <a:solidFill>
                  <a:srgbClr val="A2424F"/>
                </a:solidFill>
                <a:latin typeface="Consolas" panose="020B0609020204030204" pitchFamily="49" charset="0"/>
                <a:cs typeface="Consolas" panose="020B0609020204030204" pitchFamily="49" charset="0"/>
              </a:rPr>
              <a:t>blob  </a:t>
            </a:r>
            <a:r>
              <a:rPr lang="en-US" dirty="0"/>
              <a:t>-- binary large object</a:t>
            </a:r>
            <a:endParaRPr lang="en-US" dirty="0"/>
          </a:p>
          <a:p>
            <a:pPr lvl="1"/>
            <a:r>
              <a:rPr lang="en-US" dirty="0">
                <a:solidFill>
                  <a:srgbClr val="A2424F"/>
                </a:solidFill>
                <a:latin typeface="Consolas" panose="020B0609020204030204" pitchFamily="49" charset="0"/>
                <a:cs typeface="Consolas" panose="020B0609020204030204" pitchFamily="49" charset="0"/>
              </a:rPr>
              <a:t>bytea  </a:t>
            </a:r>
            <a:r>
              <a:rPr lang="en-US" dirty="0"/>
              <a:t>-- used in PostgreSQL</a:t>
            </a:r>
            <a:endParaRPr lang="en-US" dirty="0"/>
          </a:p>
        </p:txBody>
      </p:sp>
      <p:sp>
        <p:nvSpPr>
          <p:cNvPr id="3" name="Title 2"/>
          <p:cNvSpPr>
            <a:spLocks noGrp="1"/>
          </p:cNvSpPr>
          <p:nvPr>
            <p:ph type="title"/>
          </p:nvPr>
        </p:nvSpPr>
        <p:spPr/>
        <p:txBody>
          <a:bodyPr/>
          <a:lstStyle/>
          <a:p>
            <a:r>
              <a:rPr lang="en-US" dirty="0"/>
              <a:t>Data</a:t>
            </a:r>
            <a:r>
              <a:rPr lang="zh-CN" altLang="en-US" dirty="0"/>
              <a:t> </a:t>
            </a:r>
            <a:r>
              <a:rPr lang="en-US" altLang="zh-CN" dirty="0"/>
              <a:t>Types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ALPHA</a:t>
            </a:r>
            <a:endParaRPr lang="en-US"/>
          </a:p>
          <a:p>
            <a:pPr lvl="1"/>
            <a:r>
              <a:rPr lang="en-US"/>
              <a:t>Codd’s querying language</a:t>
            </a:r>
            <a:endParaRPr lang="en-US"/>
          </a:p>
        </p:txBody>
      </p:sp>
      <p:sp>
        <p:nvSpPr>
          <p:cNvPr id="3" name="Title 2"/>
          <p:cNvSpPr>
            <a:spLocks noGrp="1"/>
          </p:cNvSpPr>
          <p:nvPr>
            <p:ph type="title"/>
          </p:nvPr>
        </p:nvSpPr>
        <p:spPr/>
        <p:txBody>
          <a:bodyPr/>
          <a:lstStyle/>
          <a:p>
            <a:r>
              <a:rPr lang="en-US"/>
              <a:t>Some </a:t>
            </a:r>
            <a:r>
              <a:rPr lang="en-US" altLang="zh-CN"/>
              <a:t>History</a:t>
            </a:r>
            <a:endParaRPr lang="en-US"/>
          </a:p>
        </p:txBody>
      </p:sp>
      <p:pic>
        <p:nvPicPr>
          <p:cNvPr id="4" name="Image 4" descr="codd_alpha.png"/>
          <p:cNvPicPr>
            <a:picLocks noChangeAspect="1"/>
          </p:cNvPicPr>
          <p:nvPr/>
        </p:nvPicPr>
        <p:blipFill>
          <a:blip r:embed="rId1" cstate="print"/>
          <a:stretch>
            <a:fillRect/>
          </a:stretch>
        </p:blipFill>
        <p:spPr>
          <a:xfrm>
            <a:off x="6096000" y="1809657"/>
            <a:ext cx="7418962" cy="3731276"/>
          </a:xfrm>
          <a:prstGeom prst="rect">
            <a:avLst/>
          </a:prstGeom>
        </p:spPr>
      </p:pic>
      <p:pic>
        <p:nvPicPr>
          <p:cNvPr id="5" name="Image 5" descr="Ted_Codd.png"/>
          <p:cNvPicPr>
            <a:picLocks noChangeAspect="1"/>
          </p:cNvPicPr>
          <p:nvPr/>
        </p:nvPicPr>
        <p:blipFill>
          <a:blip r:embed="rId2" cstate="print"/>
          <a:stretch>
            <a:fillRect/>
          </a:stretch>
        </p:blipFill>
        <p:spPr>
          <a:xfrm>
            <a:off x="2133600" y="3505200"/>
            <a:ext cx="2232248" cy="2951183"/>
          </a:xfrm>
          <a:prstGeom prst="rect">
            <a:avLst/>
          </a:prstGeom>
        </p:spPr>
      </p:pic>
      <p:sp>
        <p:nvSpPr>
          <p:cNvPr id="7" name="Rectangle 6"/>
          <p:cNvSpPr/>
          <p:nvPr/>
        </p:nvSpPr>
        <p:spPr>
          <a:xfrm>
            <a:off x="5744577" y="5896723"/>
            <a:ext cx="8121808" cy="523220"/>
          </a:xfrm>
          <a:prstGeom prst="rect">
            <a:avLst/>
          </a:prstGeom>
        </p:spPr>
        <p:txBody>
          <a:bodyPr wrap="square">
            <a:spAutoFit/>
          </a:bodyPr>
          <a:lstStyle/>
          <a:p>
            <a:r>
              <a:rPr lang="en-US" sz="1400">
                <a:solidFill>
                  <a:schemeClr val="tx1">
                    <a:lumMod val="85000"/>
                    <a:lumOff val="15000"/>
                  </a:schemeClr>
                </a:solidFill>
                <a:latin typeface="Lato" panose="020F0502020204030203" pitchFamily="34" charset="77"/>
              </a:rPr>
              <a:t>Codd, E.F., "Data Base Sublanguage Founded on the Relational Calculus", Proc. 1971 ACM-SIGFIDET Workshop on Data Description, Access, and Control, San Diego.</a:t>
            </a:r>
            <a:endParaRPr lang="en-US" sz="1400">
              <a:solidFill>
                <a:schemeClr val="tx1">
                  <a:lumMod val="85000"/>
                  <a:lumOff val="15000"/>
                </a:schemeClr>
              </a:solidFill>
              <a:latin typeface="Lato" panose="020F0502020204030203" pitchFamily="34" charset="7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Can you find any problem in this statement?</a:t>
            </a:r>
            <a:endParaRPr lang="en-US" dirty="0"/>
          </a:p>
        </p:txBody>
      </p:sp>
      <p:sp>
        <p:nvSpPr>
          <p:cNvPr id="3" name="Title 2"/>
          <p:cNvSpPr>
            <a:spLocks noGrp="1"/>
          </p:cNvSpPr>
          <p:nvPr>
            <p:ph type="title"/>
          </p:nvPr>
        </p:nvSpPr>
        <p:spPr/>
        <p:txBody>
          <a:bodyPr/>
          <a:lstStyle/>
          <a:p>
            <a:r>
              <a:rPr lang="en-US" dirty="0"/>
              <a:t>Constraints</a:t>
            </a:r>
            <a:endParaRPr lang="en-US" dirty="0"/>
          </a:p>
        </p:txBody>
      </p:sp>
      <p:pic>
        <p:nvPicPr>
          <p:cNvPr id="6" name="Picture 5"/>
          <p:cNvPicPr>
            <a:picLocks noChangeAspect="1"/>
          </p:cNvPicPr>
          <p:nvPr/>
        </p:nvPicPr>
        <p:blipFill>
          <a:blip r:embed="rId1"/>
          <a:stretch>
            <a:fillRect/>
          </a:stretch>
        </p:blipFill>
        <p:spPr>
          <a:xfrm>
            <a:off x="8610600" y="1219200"/>
            <a:ext cx="5689600" cy="482228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8001000" cy="5334000"/>
          </a:xfrm>
        </p:spPr>
        <p:txBody>
          <a:bodyPr/>
          <a:lstStyle/>
          <a:p>
            <a:r>
              <a:rPr lang="en-US" dirty="0"/>
              <a:t>Can you find any problem in this statement?</a:t>
            </a:r>
            <a:endParaRPr lang="en-US" dirty="0"/>
          </a:p>
          <a:p>
            <a:pPr lvl="1"/>
            <a:r>
              <a:rPr lang="en-US" dirty="0"/>
              <a:t>It is valid and can be accepted by most DBMS</a:t>
            </a:r>
            <a:endParaRPr lang="en-US" dirty="0"/>
          </a:p>
          <a:p>
            <a:pPr lvl="1"/>
            <a:r>
              <a:rPr lang="en-US" dirty="0"/>
              <a:t>But it </a:t>
            </a:r>
            <a:r>
              <a:rPr lang="en-US" u="sng" dirty="0"/>
              <a:t>does nothing</a:t>
            </a:r>
            <a:r>
              <a:rPr lang="en-US" dirty="0"/>
              <a:t> to enforce that </a:t>
            </a:r>
            <a:r>
              <a:rPr lang="en-US" dirty="0">
                <a:solidFill>
                  <a:srgbClr val="A2424F"/>
                </a:solidFill>
              </a:rPr>
              <a:t>we have a valid “relation” in Codd’s sense</a:t>
            </a:r>
            <a:endParaRPr lang="en-US" dirty="0">
              <a:solidFill>
                <a:srgbClr val="A2424F"/>
              </a:solidFill>
            </a:endParaRPr>
          </a:p>
        </p:txBody>
      </p:sp>
      <p:sp>
        <p:nvSpPr>
          <p:cNvPr id="3" name="Title 2"/>
          <p:cNvSpPr>
            <a:spLocks noGrp="1"/>
          </p:cNvSpPr>
          <p:nvPr>
            <p:ph type="title"/>
          </p:nvPr>
        </p:nvSpPr>
        <p:spPr/>
        <p:txBody>
          <a:bodyPr/>
          <a:lstStyle/>
          <a:p>
            <a:r>
              <a:rPr lang="en-US" dirty="0"/>
              <a:t>Constraints</a:t>
            </a:r>
            <a:endParaRPr lang="en-US" dirty="0"/>
          </a:p>
        </p:txBody>
      </p:sp>
      <p:pic>
        <p:nvPicPr>
          <p:cNvPr id="5" name="Picture 4"/>
          <p:cNvPicPr>
            <a:picLocks noChangeAspect="1"/>
          </p:cNvPicPr>
          <p:nvPr/>
        </p:nvPicPr>
        <p:blipFill>
          <a:blip r:embed="rId1"/>
          <a:stretch>
            <a:fillRect/>
          </a:stretch>
        </p:blipFill>
        <p:spPr>
          <a:xfrm>
            <a:off x="8610600" y="1219200"/>
            <a:ext cx="5689600" cy="482228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Ted Codd and Chris Date</a:t>
            </a:r>
            <a:endParaRPr lang="en-US" dirty="0"/>
          </a:p>
          <a:p>
            <a:pPr lvl="1"/>
            <a:r>
              <a:rPr lang="en-US" dirty="0"/>
              <a:t>Worked on improving the relational theory</a:t>
            </a:r>
            <a:endParaRPr lang="en-US" dirty="0"/>
          </a:p>
          <a:p>
            <a:r>
              <a:rPr lang="en-US" dirty="0"/>
              <a:t>Chris Date’s work</a:t>
            </a:r>
            <a:endParaRPr lang="en-US" dirty="0"/>
          </a:p>
          <a:p>
            <a:pPr lvl="1"/>
            <a:r>
              <a:rPr lang="en-US" dirty="0"/>
              <a:t>Ensuring that only </a:t>
            </a:r>
            <a:r>
              <a:rPr lang="en-US" dirty="0">
                <a:solidFill>
                  <a:srgbClr val="A2424F"/>
                </a:solidFill>
              </a:rPr>
              <a:t>correct data</a:t>
            </a:r>
            <a:r>
              <a:rPr lang="en-US" dirty="0"/>
              <a:t> that fits the theory </a:t>
            </a:r>
            <a:r>
              <a:rPr lang="en-US" dirty="0">
                <a:solidFill>
                  <a:srgbClr val="A2424F"/>
                </a:solidFill>
              </a:rPr>
              <a:t>can enter the database</a:t>
            </a:r>
            <a:endParaRPr lang="en-US" dirty="0">
              <a:solidFill>
                <a:srgbClr val="A2424F"/>
              </a:solidFill>
            </a:endParaRPr>
          </a:p>
          <a:p>
            <a:pPr lvl="1"/>
            <a:r>
              <a:rPr lang="en-US" dirty="0"/>
              <a:t>Data inside the database </a:t>
            </a:r>
            <a:r>
              <a:rPr lang="en-US" dirty="0">
                <a:solidFill>
                  <a:srgbClr val="A2424F"/>
                </a:solidFill>
              </a:rPr>
              <a:t>remains correct</a:t>
            </a:r>
            <a:endParaRPr lang="en-US" dirty="0">
              <a:solidFill>
                <a:srgbClr val="A2424F"/>
              </a:solidFill>
            </a:endParaRPr>
          </a:p>
          <a:p>
            <a:pPr lvl="2"/>
            <a:r>
              <a:rPr lang="en-US" dirty="0"/>
              <a:t>No need to double check for application programs</a:t>
            </a:r>
            <a:endParaRPr lang="en-US" dirty="0"/>
          </a:p>
          <a:p>
            <a:pPr marL="0" indent="0">
              <a:buNone/>
            </a:pPr>
            <a:endParaRPr lang="en-US" dirty="0"/>
          </a:p>
          <a:p>
            <a:pPr lvl="1"/>
            <a:endParaRPr lang="en-US" dirty="0"/>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Constraints</a:t>
            </a:r>
            <a:endParaRPr lang="en-US" dirty="0"/>
          </a:p>
        </p:txBody>
      </p:sp>
      <p:grpSp>
        <p:nvGrpSpPr>
          <p:cNvPr id="10" name="Group 9"/>
          <p:cNvGrpSpPr/>
          <p:nvPr/>
        </p:nvGrpSpPr>
        <p:grpSpPr>
          <a:xfrm>
            <a:off x="10591800" y="463232"/>
            <a:ext cx="3552278" cy="2657143"/>
            <a:chOff x="5004741" y="1206907"/>
            <a:chExt cx="7187259" cy="5376147"/>
          </a:xfrm>
        </p:grpSpPr>
        <p:grpSp>
          <p:nvGrpSpPr>
            <p:cNvPr id="4" name="组合 2"/>
            <p:cNvGrpSpPr/>
            <p:nvPr/>
          </p:nvGrpSpPr>
          <p:grpSpPr>
            <a:xfrm>
              <a:off x="8278835" y="1508841"/>
              <a:ext cx="3913165" cy="5074213"/>
              <a:chOff x="5676737" y="1027577"/>
              <a:chExt cx="3913165" cy="5074213"/>
            </a:xfrm>
          </p:grpSpPr>
          <p:pic>
            <p:nvPicPr>
              <p:cNvPr id="5" name="Image 4" descr="codd2.png"/>
              <p:cNvPicPr>
                <a:picLocks noChangeAspect="1"/>
              </p:cNvPicPr>
              <p:nvPr/>
            </p:nvPicPr>
            <p:blipFill>
              <a:blip r:embed="rId1" cstate="print"/>
              <a:stretch>
                <a:fillRect/>
              </a:stretch>
            </p:blipFill>
            <p:spPr>
              <a:xfrm rot="180000">
                <a:off x="5676737" y="1027577"/>
                <a:ext cx="3913165" cy="507421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ZoneTexte 6"/>
              <p:cNvSpPr txBox="1"/>
              <p:nvPr/>
            </p:nvSpPr>
            <p:spPr>
              <a:xfrm rot="220601">
                <a:off x="6276233" y="4919001"/>
                <a:ext cx="3237676" cy="1058621"/>
              </a:xfrm>
              <a:prstGeom prst="rect">
                <a:avLst/>
              </a:prstGeom>
              <a:noFill/>
            </p:spPr>
            <p:txBody>
              <a:bodyPr wrap="square" rtlCol="0">
                <a:spAutoFit/>
              </a:bodyPr>
              <a:lstStyle/>
              <a:p>
                <a:r>
                  <a:rPr lang="fr-FR" sz="2800" b="1" dirty="0">
                    <a:solidFill>
                      <a:srgbClr val="FFFFFF"/>
                    </a:solidFill>
                    <a:latin typeface="Bradley Hand ITC" panose="03070402050302030203" pitchFamily="66" charset="0"/>
                  </a:rPr>
                  <a:t>Ted Codd</a:t>
                </a:r>
                <a:endParaRPr lang="en-GB" sz="2800" b="1" dirty="0">
                  <a:solidFill>
                    <a:srgbClr val="FFFFFF"/>
                  </a:solidFill>
                  <a:latin typeface="Bradley Hand ITC" panose="03070402050302030203" pitchFamily="66" charset="0"/>
                </a:endParaRPr>
              </a:p>
            </p:txBody>
          </p:sp>
        </p:grpSp>
        <p:grpSp>
          <p:nvGrpSpPr>
            <p:cNvPr id="7" name="Groupe 8"/>
            <p:cNvGrpSpPr/>
            <p:nvPr/>
          </p:nvGrpSpPr>
          <p:grpSpPr>
            <a:xfrm>
              <a:off x="5004741" y="1206907"/>
              <a:ext cx="3672408" cy="5292228"/>
              <a:chOff x="1259565" y="718466"/>
              <a:chExt cx="3672408" cy="5292228"/>
            </a:xfrm>
          </p:grpSpPr>
          <p:pic>
            <p:nvPicPr>
              <p:cNvPr id="8" name="Image 3" descr="date2.png"/>
              <p:cNvPicPr>
                <a:picLocks noChangeAspect="1"/>
              </p:cNvPicPr>
              <p:nvPr/>
            </p:nvPicPr>
            <p:blipFill>
              <a:blip r:embed="rId2" cstate="print"/>
              <a:stretch>
                <a:fillRect/>
              </a:stretch>
            </p:blipFill>
            <p:spPr>
              <a:xfrm rot="21480000">
                <a:off x="1259565" y="718466"/>
                <a:ext cx="3672408" cy="5292228"/>
              </a:xfrm>
              <a:prstGeom prst="rect">
                <a:avLst/>
              </a:prstGeom>
              <a:solidFill>
                <a:srgbClr val="FFFFFF">
                  <a:shade val="85000"/>
                </a:srgbClr>
              </a:solidFill>
              <a:ln w="88900" cap="sq">
                <a:solidFill>
                  <a:srgbClr val="FFFFFF"/>
                </a:solidFill>
                <a:miter lim="800000"/>
                <a:headEnd/>
                <a:tailEnd/>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9" name="ZoneTexte 7"/>
              <p:cNvSpPr txBox="1"/>
              <p:nvPr/>
            </p:nvSpPr>
            <p:spPr>
              <a:xfrm rot="21362228">
                <a:off x="1319396" y="4893046"/>
                <a:ext cx="3552745" cy="1058621"/>
              </a:xfrm>
              <a:prstGeom prst="rect">
                <a:avLst/>
              </a:prstGeom>
              <a:noFill/>
            </p:spPr>
            <p:txBody>
              <a:bodyPr wrap="square" rtlCol="0">
                <a:spAutoFit/>
              </a:bodyPr>
              <a:lstStyle/>
              <a:p>
                <a:r>
                  <a:rPr lang="fr-FR" sz="2800" b="1" dirty="0">
                    <a:solidFill>
                      <a:srgbClr val="FFFFFF"/>
                    </a:solidFill>
                    <a:latin typeface="Bradley Hand ITC" panose="03070402050302030203" pitchFamily="66" charset="0"/>
                  </a:rPr>
                  <a:t>Chris Date</a:t>
                </a:r>
                <a:endParaRPr lang="en-GB" sz="2800" b="1" dirty="0">
                  <a:solidFill>
                    <a:srgbClr val="FFFFFF"/>
                  </a:solidFill>
                  <a:latin typeface="Bradley Hand ITC" panose="03070402050302030203" pitchFamily="66" charset="0"/>
                </a:endParaRPr>
              </a:p>
            </p:txBody>
          </p:sp>
        </p:grpSp>
      </p:grpSp>
      <p:sp>
        <p:nvSpPr>
          <p:cNvPr id="11" name="Rounded Rectangle 10"/>
          <p:cNvSpPr/>
          <p:nvPr/>
        </p:nvSpPr>
        <p:spPr bwMode="auto">
          <a:xfrm>
            <a:off x="1266825" y="5257800"/>
            <a:ext cx="12096750" cy="2160962"/>
          </a:xfrm>
          <a:prstGeom prst="roundRect">
            <a:avLst>
              <a:gd name="adj" fmla="val 1203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sz="2400" b="1" i="1" dirty="0">
                <a:solidFill>
                  <a:srgbClr val="A2424F"/>
                </a:solidFill>
                <a:latin typeface="Lato" panose="020F0502020204030203" pitchFamily="34" charset="77"/>
                <a:ea typeface="MS PGothic" panose="020B0600070205080204" pitchFamily="34" charset="-128"/>
                <a:cs typeface="Consolas" panose="020B0609020204030204" pitchFamily="49" charset="0"/>
              </a:rPr>
              <a:t>Constraints</a:t>
            </a:r>
            <a:r>
              <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 are </a:t>
            </a:r>
            <a:r>
              <a:rPr lang="en-US" sz="2400" b="1" dirty="0">
                <a:solidFill>
                  <a:srgbClr val="A2424F"/>
                </a:solidFill>
                <a:latin typeface="Lato" panose="020F0502020204030203" pitchFamily="34" charset="77"/>
                <a:ea typeface="MS PGothic" panose="020B0600070205080204" pitchFamily="34" charset="-128"/>
                <a:cs typeface="Consolas" panose="020B0609020204030204" pitchFamily="49" charset="0"/>
              </a:rPr>
              <a:t>declarative rules</a:t>
            </a:r>
            <a:r>
              <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 that the DBMS </a:t>
            </a:r>
            <a:r>
              <a:rPr lang="en-US" sz="2400" b="1" dirty="0">
                <a:solidFill>
                  <a:srgbClr val="A2424F"/>
                </a:solidFill>
                <a:latin typeface="Lato" panose="020F0502020204030203" pitchFamily="34" charset="77"/>
                <a:ea typeface="MS PGothic" panose="020B0600070205080204" pitchFamily="34" charset="-128"/>
                <a:cs typeface="Consolas" panose="020B0609020204030204" pitchFamily="49" charset="0"/>
              </a:rPr>
              <a:t>will check every time</a:t>
            </a:r>
            <a:r>
              <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 new data will be </a:t>
            </a:r>
            <a:r>
              <a:rPr lang="en-US" sz="2400" b="1" u="sng"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added</a:t>
            </a:r>
            <a:r>
              <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 when data is </a:t>
            </a:r>
            <a:r>
              <a:rPr lang="en-US" sz="2400" b="1" u="sng"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changed</a:t>
            </a:r>
            <a:r>
              <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 or even when data is </a:t>
            </a:r>
            <a:r>
              <a:rPr lang="en-US" sz="2400" b="1" u="sng"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deleted</a:t>
            </a:r>
            <a:r>
              <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 in order to </a:t>
            </a:r>
            <a:r>
              <a:rPr lang="en-US" sz="2400" b="1" dirty="0">
                <a:solidFill>
                  <a:srgbClr val="0070C0"/>
                </a:solidFill>
                <a:latin typeface="Lato" panose="020F0502020204030203" pitchFamily="34" charset="77"/>
                <a:ea typeface="MS PGothic" panose="020B0600070205080204" pitchFamily="34" charset="-128"/>
                <a:cs typeface="Consolas" panose="020B0609020204030204" pitchFamily="49" charset="0"/>
              </a:rPr>
              <a:t>prevent any inconsistency</a:t>
            </a:r>
            <a:r>
              <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rPr>
              <a:t>. </a:t>
            </a:r>
            <a:endPar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endParaRPr>
          </a:p>
          <a:p>
            <a:endParaRPr lang="en-US" sz="2400" b="1"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endParaRPr>
          </a:p>
          <a:p>
            <a:r>
              <a:rPr lang="en-US" sz="2400" dirty="0">
                <a:solidFill>
                  <a:schemeClr val="tx1">
                    <a:lumMod val="65000"/>
                    <a:lumOff val="35000"/>
                  </a:schemeClr>
                </a:solidFill>
                <a:latin typeface="Lato" panose="020F0502020204030203" pitchFamily="34" charset="77"/>
                <a:ea typeface="MS PGothic" panose="020B0600070205080204" pitchFamily="34" charset="-128"/>
              </a:rPr>
              <a:t>* Any operation that violates a constraint fails and returns an error.</a:t>
            </a:r>
            <a:endParaRPr lang="en-US" sz="2400" dirty="0">
              <a:solidFill>
                <a:schemeClr val="tx1">
                  <a:lumMod val="65000"/>
                  <a:lumOff val="35000"/>
                </a:schemeClr>
              </a:solidFill>
              <a:latin typeface="Lato" panose="020F0502020204030203" pitchFamily="34" charset="77"/>
              <a:ea typeface="MS PGothic"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12954000" cy="685800"/>
          </a:xfrm>
        </p:spPr>
        <p:txBody>
          <a:bodyPr/>
          <a:lstStyle/>
          <a:p>
            <a:r>
              <a:rPr lang="en-US" dirty="0"/>
              <a:t>NULL values</a:t>
            </a:r>
            <a:endParaRPr lang="en-US" dirty="0"/>
          </a:p>
        </p:txBody>
      </p:sp>
      <p:sp>
        <p:nvSpPr>
          <p:cNvPr id="3" name="Title 2"/>
          <p:cNvSpPr>
            <a:spLocks noGrp="1"/>
          </p:cNvSpPr>
          <p:nvPr>
            <p:ph type="title"/>
          </p:nvPr>
        </p:nvSpPr>
        <p:spPr/>
        <p:txBody>
          <a:bodyPr/>
          <a:lstStyle/>
          <a:p>
            <a:r>
              <a:rPr lang="en-US" dirty="0"/>
              <a:t>Constraints: Not NULL</a:t>
            </a:r>
            <a:endParaRPr lang="en-US" dirty="0"/>
          </a:p>
        </p:txBody>
      </p:sp>
      <p:pic>
        <p:nvPicPr>
          <p:cNvPr id="11" name="Picture 10"/>
          <p:cNvPicPr>
            <a:picLocks noChangeAspect="1"/>
          </p:cNvPicPr>
          <p:nvPr/>
        </p:nvPicPr>
        <p:blipFill rotWithShape="1">
          <a:blip r:embed="rId1"/>
          <a:srcRect t="7779"/>
          <a:stretch>
            <a:fillRect/>
          </a:stretch>
        </p:blipFill>
        <p:spPr>
          <a:xfrm>
            <a:off x="3683000" y="1769533"/>
            <a:ext cx="4622800" cy="3613305"/>
          </a:xfrm>
          <a:prstGeom prst="rect">
            <a:avLst/>
          </a:prstGeom>
        </p:spPr>
      </p:pic>
      <p:pic>
        <p:nvPicPr>
          <p:cNvPr id="13" name="Picture 12"/>
          <p:cNvPicPr>
            <a:picLocks noChangeAspect="1"/>
          </p:cNvPicPr>
          <p:nvPr/>
        </p:nvPicPr>
        <p:blipFill rotWithShape="1">
          <a:blip r:embed="rId2"/>
          <a:srcRect t="7779"/>
          <a:stretch>
            <a:fillRect/>
          </a:stretch>
        </p:blipFill>
        <p:spPr>
          <a:xfrm>
            <a:off x="8763000" y="1769533"/>
            <a:ext cx="5327495" cy="3613305"/>
          </a:xfrm>
          <a:prstGeom prst="rect">
            <a:avLst/>
          </a:prstGeom>
        </p:spPr>
      </p:pic>
      <p:sp>
        <p:nvSpPr>
          <p:cNvPr id="14" name="Content Placeholder 1"/>
          <p:cNvSpPr txBox="1"/>
          <p:nvPr/>
        </p:nvSpPr>
        <p:spPr bwMode="auto">
          <a:xfrm>
            <a:off x="2819400"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lstStyle>
            <a:lvl1pPr marL="335280" indent="-335280"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705"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755"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73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78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95" indent="-326390" algn="l" rtl="0" fontAlgn="base">
              <a:spcBef>
                <a:spcPct val="20000"/>
              </a:spcBef>
              <a:spcAft>
                <a:spcPct val="0"/>
              </a:spcAft>
              <a:buChar char="»"/>
              <a:defRPr sz="3400">
                <a:solidFill>
                  <a:srgbClr val="EEEAFF"/>
                </a:solidFill>
                <a:latin typeface="+mn-lt"/>
                <a:ea typeface="+mn-ea"/>
              </a:defRPr>
            </a:lvl6pPr>
            <a:lvl7pPr marL="4244975" indent="-326390" algn="l" rtl="0" fontAlgn="base">
              <a:spcBef>
                <a:spcPct val="20000"/>
              </a:spcBef>
              <a:spcAft>
                <a:spcPct val="0"/>
              </a:spcAft>
              <a:buChar char="»"/>
              <a:defRPr sz="3400">
                <a:solidFill>
                  <a:srgbClr val="EEEAFF"/>
                </a:solidFill>
                <a:latin typeface="+mn-lt"/>
                <a:ea typeface="+mn-ea"/>
              </a:defRPr>
            </a:lvl7pPr>
            <a:lvl8pPr marL="4898390" indent="-326390" algn="l" rtl="0" fontAlgn="base">
              <a:spcBef>
                <a:spcPct val="20000"/>
              </a:spcBef>
              <a:spcAft>
                <a:spcPct val="0"/>
              </a:spcAft>
              <a:buChar char="»"/>
              <a:defRPr sz="3400">
                <a:solidFill>
                  <a:srgbClr val="EEEAFF"/>
                </a:solidFill>
                <a:latin typeface="+mn-lt"/>
                <a:ea typeface="+mn-ea"/>
              </a:defRPr>
            </a:lvl8pPr>
            <a:lvl9pPr marL="5551170" indent="-326390" algn="l" rtl="0" fontAlgn="base">
              <a:spcBef>
                <a:spcPct val="20000"/>
              </a:spcBef>
              <a:spcAft>
                <a:spcPct val="0"/>
              </a:spcAft>
              <a:buChar char="»"/>
              <a:defRPr sz="3400">
                <a:solidFill>
                  <a:srgbClr val="EEEAFF"/>
                </a:solidFill>
                <a:latin typeface="+mn-lt"/>
                <a:ea typeface="+mn-ea"/>
              </a:defRPr>
            </a:lvl9pPr>
          </a:lstStyle>
          <a:p>
            <a:pPr lvl="1"/>
            <a:r>
              <a:rPr lang="en-US" kern="0" dirty="0"/>
              <a:t>We don’t want someone with no ID and name</a:t>
            </a:r>
            <a:endParaRPr lang="en-US" kern="0" dirty="0"/>
          </a:p>
        </p:txBody>
      </p:sp>
      <p:sp>
        <p:nvSpPr>
          <p:cNvPr id="15" name="Content Placeholder 1"/>
          <p:cNvSpPr txBox="1"/>
          <p:nvPr/>
        </p:nvSpPr>
        <p:spPr bwMode="auto">
          <a:xfrm>
            <a:off x="8375495"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lstStyle>
            <a:lvl1pPr marL="335280" indent="-335280"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705"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755"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73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78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95" indent="-326390" algn="l" rtl="0" fontAlgn="base">
              <a:spcBef>
                <a:spcPct val="20000"/>
              </a:spcBef>
              <a:spcAft>
                <a:spcPct val="0"/>
              </a:spcAft>
              <a:buChar char="»"/>
              <a:defRPr sz="3400">
                <a:solidFill>
                  <a:srgbClr val="EEEAFF"/>
                </a:solidFill>
                <a:latin typeface="+mn-lt"/>
                <a:ea typeface="+mn-ea"/>
              </a:defRPr>
            </a:lvl6pPr>
            <a:lvl7pPr marL="4244975" indent="-326390" algn="l" rtl="0" fontAlgn="base">
              <a:spcBef>
                <a:spcPct val="20000"/>
              </a:spcBef>
              <a:spcAft>
                <a:spcPct val="0"/>
              </a:spcAft>
              <a:buChar char="»"/>
              <a:defRPr sz="3400">
                <a:solidFill>
                  <a:srgbClr val="EEEAFF"/>
                </a:solidFill>
                <a:latin typeface="+mn-lt"/>
                <a:ea typeface="+mn-ea"/>
              </a:defRPr>
            </a:lvl7pPr>
            <a:lvl8pPr marL="4898390" indent="-326390" algn="l" rtl="0" fontAlgn="base">
              <a:spcBef>
                <a:spcPct val="20000"/>
              </a:spcBef>
              <a:spcAft>
                <a:spcPct val="0"/>
              </a:spcAft>
              <a:buChar char="»"/>
              <a:defRPr sz="3400">
                <a:solidFill>
                  <a:srgbClr val="EEEAFF"/>
                </a:solidFill>
                <a:latin typeface="+mn-lt"/>
                <a:ea typeface="+mn-ea"/>
              </a:defRPr>
            </a:lvl8pPr>
            <a:lvl9pPr marL="5551170" indent="-326390" algn="l" rtl="0" fontAlgn="base">
              <a:spcBef>
                <a:spcPct val="20000"/>
              </a:spcBef>
              <a:spcAft>
                <a:spcPct val="0"/>
              </a:spcAft>
              <a:buChar char="»"/>
              <a:defRPr sz="3400">
                <a:solidFill>
                  <a:srgbClr val="EEEAFF"/>
                </a:solidFill>
                <a:latin typeface="+mn-lt"/>
                <a:ea typeface="+mn-ea"/>
              </a:defRPr>
            </a:lvl9pPr>
          </a:lstStyle>
          <a:p>
            <a:pPr lvl="1"/>
            <a:r>
              <a:rPr lang="en-US" kern="0" dirty="0"/>
              <a:t>Use  </a:t>
            </a:r>
            <a:r>
              <a:rPr lang="en-US" kern="0" dirty="0">
                <a:solidFill>
                  <a:srgbClr val="A2424F"/>
                </a:solidFill>
                <a:latin typeface="Consolas" panose="020B0609020204030204" pitchFamily="49" charset="0"/>
                <a:cs typeface="Consolas" panose="020B0609020204030204" pitchFamily="49" charset="0"/>
              </a:rPr>
              <a:t>not null </a:t>
            </a:r>
            <a:r>
              <a:rPr lang="en-US" kern="0" dirty="0"/>
              <a:t> to indicate that these columns are mandatory</a:t>
            </a:r>
            <a:endParaRPr lang="en-US" kern="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12954000" cy="685800"/>
          </a:xfrm>
        </p:spPr>
        <p:txBody>
          <a:bodyPr/>
          <a:lstStyle/>
          <a:p>
            <a:r>
              <a:rPr lang="en-US" dirty="0"/>
              <a:t>NULL values</a:t>
            </a:r>
            <a:endParaRPr lang="en-US" dirty="0"/>
          </a:p>
        </p:txBody>
      </p:sp>
      <p:sp>
        <p:nvSpPr>
          <p:cNvPr id="3" name="Title 2"/>
          <p:cNvSpPr>
            <a:spLocks noGrp="1"/>
          </p:cNvSpPr>
          <p:nvPr>
            <p:ph type="title"/>
          </p:nvPr>
        </p:nvSpPr>
        <p:spPr/>
        <p:txBody>
          <a:bodyPr/>
          <a:lstStyle/>
          <a:p>
            <a:r>
              <a:rPr lang="en-US" dirty="0"/>
              <a:t>Constraints: Not NULL</a:t>
            </a:r>
            <a:endParaRPr lang="en-US" dirty="0"/>
          </a:p>
        </p:txBody>
      </p:sp>
      <p:grpSp>
        <p:nvGrpSpPr>
          <p:cNvPr id="4" name="Group 3"/>
          <p:cNvGrpSpPr/>
          <p:nvPr/>
        </p:nvGrpSpPr>
        <p:grpSpPr>
          <a:xfrm>
            <a:off x="3683000" y="1769533"/>
            <a:ext cx="10407495" cy="3613305"/>
            <a:chOff x="3683000" y="1769533"/>
            <a:chExt cx="10407495" cy="3613305"/>
          </a:xfrm>
        </p:grpSpPr>
        <p:pic>
          <p:nvPicPr>
            <p:cNvPr id="11" name="Picture 10"/>
            <p:cNvPicPr>
              <a:picLocks noChangeAspect="1"/>
            </p:cNvPicPr>
            <p:nvPr/>
          </p:nvPicPr>
          <p:blipFill rotWithShape="1">
            <a:blip r:embed="rId1"/>
            <a:srcRect t="7779"/>
            <a:stretch>
              <a:fillRect/>
            </a:stretch>
          </p:blipFill>
          <p:spPr>
            <a:xfrm>
              <a:off x="3683000" y="1769533"/>
              <a:ext cx="4622800" cy="3613305"/>
            </a:xfrm>
            <a:prstGeom prst="rect">
              <a:avLst/>
            </a:prstGeom>
          </p:spPr>
        </p:pic>
        <p:pic>
          <p:nvPicPr>
            <p:cNvPr id="13" name="Picture 12"/>
            <p:cNvPicPr>
              <a:picLocks noChangeAspect="1"/>
            </p:cNvPicPr>
            <p:nvPr/>
          </p:nvPicPr>
          <p:blipFill rotWithShape="1">
            <a:blip r:embed="rId2"/>
            <a:srcRect t="7779"/>
            <a:stretch>
              <a:fillRect/>
            </a:stretch>
          </p:blipFill>
          <p:spPr>
            <a:xfrm>
              <a:off x="8763000" y="1769533"/>
              <a:ext cx="5327495" cy="3613305"/>
            </a:xfrm>
            <a:prstGeom prst="rect">
              <a:avLst/>
            </a:prstGeom>
          </p:spPr>
        </p:pic>
      </p:grpSp>
      <p:sp>
        <p:nvSpPr>
          <p:cNvPr id="14" name="Content Placeholder 1"/>
          <p:cNvSpPr txBox="1"/>
          <p:nvPr/>
        </p:nvSpPr>
        <p:spPr bwMode="auto">
          <a:xfrm>
            <a:off x="2819400"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lstStyle>
            <a:lvl1pPr marL="335280" indent="-335280"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705"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755"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73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78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95" indent="-326390" algn="l" rtl="0" fontAlgn="base">
              <a:spcBef>
                <a:spcPct val="20000"/>
              </a:spcBef>
              <a:spcAft>
                <a:spcPct val="0"/>
              </a:spcAft>
              <a:buChar char="»"/>
              <a:defRPr sz="3400">
                <a:solidFill>
                  <a:srgbClr val="EEEAFF"/>
                </a:solidFill>
                <a:latin typeface="+mn-lt"/>
                <a:ea typeface="+mn-ea"/>
              </a:defRPr>
            </a:lvl6pPr>
            <a:lvl7pPr marL="4244975" indent="-326390" algn="l" rtl="0" fontAlgn="base">
              <a:spcBef>
                <a:spcPct val="20000"/>
              </a:spcBef>
              <a:spcAft>
                <a:spcPct val="0"/>
              </a:spcAft>
              <a:buChar char="»"/>
              <a:defRPr sz="3400">
                <a:solidFill>
                  <a:srgbClr val="EEEAFF"/>
                </a:solidFill>
                <a:latin typeface="+mn-lt"/>
                <a:ea typeface="+mn-ea"/>
              </a:defRPr>
            </a:lvl7pPr>
            <a:lvl8pPr marL="4898390" indent="-326390" algn="l" rtl="0" fontAlgn="base">
              <a:spcBef>
                <a:spcPct val="20000"/>
              </a:spcBef>
              <a:spcAft>
                <a:spcPct val="0"/>
              </a:spcAft>
              <a:buChar char="»"/>
              <a:defRPr sz="3400">
                <a:solidFill>
                  <a:srgbClr val="EEEAFF"/>
                </a:solidFill>
                <a:latin typeface="+mn-lt"/>
                <a:ea typeface="+mn-ea"/>
              </a:defRPr>
            </a:lvl8pPr>
            <a:lvl9pPr marL="5551170" indent="-326390" algn="l" rtl="0" fontAlgn="base">
              <a:spcBef>
                <a:spcPct val="20000"/>
              </a:spcBef>
              <a:spcAft>
                <a:spcPct val="0"/>
              </a:spcAft>
              <a:buChar char="»"/>
              <a:defRPr sz="3400">
                <a:solidFill>
                  <a:srgbClr val="EEEAFF"/>
                </a:solidFill>
                <a:latin typeface="+mn-lt"/>
                <a:ea typeface="+mn-ea"/>
              </a:defRPr>
            </a:lvl9pPr>
          </a:lstStyle>
          <a:p>
            <a:pPr lvl="1"/>
            <a:r>
              <a:rPr lang="en-US" kern="0" dirty="0"/>
              <a:t>We don’t want someone with no ID and name</a:t>
            </a:r>
            <a:endParaRPr lang="en-US" kern="0" dirty="0"/>
          </a:p>
        </p:txBody>
      </p:sp>
      <p:sp>
        <p:nvSpPr>
          <p:cNvPr id="15" name="Content Placeholder 1"/>
          <p:cNvSpPr txBox="1"/>
          <p:nvPr/>
        </p:nvSpPr>
        <p:spPr bwMode="auto">
          <a:xfrm>
            <a:off x="8375495" y="5416705"/>
            <a:ext cx="5715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lstStyle>
            <a:lvl1pPr marL="335280" indent="-335280"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705"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755"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73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78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95" indent="-326390" algn="l" rtl="0" fontAlgn="base">
              <a:spcBef>
                <a:spcPct val="20000"/>
              </a:spcBef>
              <a:spcAft>
                <a:spcPct val="0"/>
              </a:spcAft>
              <a:buChar char="»"/>
              <a:defRPr sz="3400">
                <a:solidFill>
                  <a:srgbClr val="EEEAFF"/>
                </a:solidFill>
                <a:latin typeface="+mn-lt"/>
                <a:ea typeface="+mn-ea"/>
              </a:defRPr>
            </a:lvl6pPr>
            <a:lvl7pPr marL="4244975" indent="-326390" algn="l" rtl="0" fontAlgn="base">
              <a:spcBef>
                <a:spcPct val="20000"/>
              </a:spcBef>
              <a:spcAft>
                <a:spcPct val="0"/>
              </a:spcAft>
              <a:buChar char="»"/>
              <a:defRPr sz="3400">
                <a:solidFill>
                  <a:srgbClr val="EEEAFF"/>
                </a:solidFill>
                <a:latin typeface="+mn-lt"/>
                <a:ea typeface="+mn-ea"/>
              </a:defRPr>
            </a:lvl7pPr>
            <a:lvl8pPr marL="4898390" indent="-326390" algn="l" rtl="0" fontAlgn="base">
              <a:spcBef>
                <a:spcPct val="20000"/>
              </a:spcBef>
              <a:spcAft>
                <a:spcPct val="0"/>
              </a:spcAft>
              <a:buChar char="»"/>
              <a:defRPr sz="3400">
                <a:solidFill>
                  <a:srgbClr val="EEEAFF"/>
                </a:solidFill>
                <a:latin typeface="+mn-lt"/>
                <a:ea typeface="+mn-ea"/>
              </a:defRPr>
            </a:lvl8pPr>
            <a:lvl9pPr marL="5551170" indent="-326390" algn="l" rtl="0" fontAlgn="base">
              <a:spcBef>
                <a:spcPct val="20000"/>
              </a:spcBef>
              <a:spcAft>
                <a:spcPct val="0"/>
              </a:spcAft>
              <a:buChar char="»"/>
              <a:defRPr sz="3400">
                <a:solidFill>
                  <a:srgbClr val="EEEAFF"/>
                </a:solidFill>
                <a:latin typeface="+mn-lt"/>
                <a:ea typeface="+mn-ea"/>
              </a:defRPr>
            </a:lvl9pPr>
          </a:lstStyle>
          <a:p>
            <a:pPr lvl="1"/>
            <a:r>
              <a:rPr lang="en-US" kern="0" dirty="0"/>
              <a:t>Use  </a:t>
            </a:r>
            <a:r>
              <a:rPr lang="en-US" kern="0" dirty="0">
                <a:solidFill>
                  <a:srgbClr val="A2424F"/>
                </a:solidFill>
                <a:latin typeface="Consolas" panose="020B0609020204030204" pitchFamily="49" charset="0"/>
                <a:cs typeface="Consolas" panose="020B0609020204030204" pitchFamily="49" charset="0"/>
              </a:rPr>
              <a:t>not null </a:t>
            </a:r>
            <a:r>
              <a:rPr lang="en-US" kern="0" dirty="0"/>
              <a:t> to indicate that these columns are mandatory</a:t>
            </a:r>
            <a:endParaRPr lang="en-US" kern="0" dirty="0"/>
          </a:p>
        </p:txBody>
      </p:sp>
      <p:sp>
        <p:nvSpPr>
          <p:cNvPr id="8" name="Rounded Rectangle 7"/>
          <p:cNvSpPr/>
          <p:nvPr/>
        </p:nvSpPr>
        <p:spPr bwMode="auto">
          <a:xfrm>
            <a:off x="3390900" y="6781800"/>
            <a:ext cx="10744200" cy="533400"/>
          </a:xfrm>
          <a:prstGeom prst="roundRect">
            <a:avLst>
              <a:gd name="adj" fmla="val 25556"/>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sz="2000" dirty="0">
                <a:solidFill>
                  <a:schemeClr val="tx1">
                    <a:lumMod val="65000"/>
                    <a:lumOff val="35000"/>
                  </a:schemeClr>
                </a:solidFill>
                <a:latin typeface="Lato" panose="020F0502020204030203" pitchFamily="34" charset="77"/>
                <a:ea typeface="MS PGothic" panose="020B0600070205080204" pitchFamily="34" charset="-128"/>
                <a:cs typeface="MS PGothic" panose="020B0600070205080204" pitchFamily="34" charset="-128"/>
              </a:rPr>
              <a:t>We can still have rows that with </a:t>
            </a:r>
            <a:r>
              <a:rPr lang="en-US" sz="2000" dirty="0">
                <a:solidFill>
                  <a:schemeClr val="tx1">
                    <a:lumMod val="85000"/>
                    <a:lumOff val="15000"/>
                  </a:schemeClr>
                </a:solidFill>
                <a:latin typeface="Consolas" panose="020B0609020204030204" pitchFamily="49" charset="0"/>
                <a:ea typeface="MS PGothic" panose="020B0600070205080204" pitchFamily="34" charset="-128"/>
                <a:cs typeface="Consolas" panose="020B0609020204030204" pitchFamily="49" charset="0"/>
              </a:rPr>
              <a:t>NULL</a:t>
            </a:r>
            <a:r>
              <a:rPr lang="en-US" sz="2000" dirty="0">
                <a:solidFill>
                  <a:schemeClr val="tx1">
                    <a:lumMod val="65000"/>
                    <a:lumOff val="35000"/>
                  </a:schemeClr>
                </a:solidFill>
                <a:latin typeface="Lato" panose="020F0502020204030203" pitchFamily="34" charset="77"/>
                <a:ea typeface="MS PGothic" panose="020B0600070205080204" pitchFamily="34" charset="-128"/>
                <a:cs typeface="MS PGothic" panose="020B0600070205080204" pitchFamily="34" charset="-128"/>
              </a:rPr>
              <a:t> values in the columns of </a:t>
            </a:r>
            <a:r>
              <a:rPr lang="en-US" sz="2000" dirty="0">
                <a:solidFill>
                  <a:schemeClr val="tx1">
                    <a:lumMod val="65000"/>
                    <a:lumOff val="35000"/>
                  </a:schemeClr>
                </a:solidFill>
                <a:latin typeface="Consolas" panose="020B0609020204030204" pitchFamily="49" charset="0"/>
                <a:ea typeface="MS PGothic" panose="020B0600070205080204" pitchFamily="34" charset="-128"/>
                <a:cs typeface="Consolas" panose="020B0609020204030204" pitchFamily="49" charset="0"/>
              </a:rPr>
              <a:t>born</a:t>
            </a:r>
            <a:r>
              <a:rPr lang="en-US" sz="2000" dirty="0">
                <a:solidFill>
                  <a:schemeClr val="tx1">
                    <a:lumMod val="65000"/>
                    <a:lumOff val="35000"/>
                  </a:schemeClr>
                </a:solidFill>
                <a:latin typeface="Lato" panose="020F0502020204030203" pitchFamily="34" charset="77"/>
                <a:ea typeface="MS PGothic" panose="020B0600070205080204" pitchFamily="34" charset="-128"/>
                <a:cs typeface="MS PGothic" panose="020B0600070205080204" pitchFamily="34" charset="-128"/>
              </a:rPr>
              <a:t>, </a:t>
            </a:r>
            <a:r>
              <a:rPr lang="en-US" sz="2000" dirty="0">
                <a:solidFill>
                  <a:schemeClr val="tx1">
                    <a:lumMod val="65000"/>
                    <a:lumOff val="35000"/>
                  </a:schemeClr>
                </a:solidFill>
                <a:latin typeface="Consolas" panose="020B0609020204030204" pitchFamily="49" charset="0"/>
                <a:ea typeface="MS PGothic" panose="020B0600070205080204" pitchFamily="34" charset="-128"/>
                <a:cs typeface="Consolas" panose="020B0609020204030204" pitchFamily="49" charset="0"/>
              </a:rPr>
              <a:t>died</a:t>
            </a:r>
            <a:r>
              <a:rPr lang="en-US" sz="2000" dirty="0">
                <a:solidFill>
                  <a:schemeClr val="tx1">
                    <a:lumMod val="65000"/>
                    <a:lumOff val="35000"/>
                  </a:schemeClr>
                </a:solidFill>
                <a:latin typeface="Lato" panose="020F0502020204030203" pitchFamily="34" charset="77"/>
                <a:ea typeface="MS PGothic" panose="020B0600070205080204" pitchFamily="34" charset="-128"/>
                <a:cs typeface="MS PGothic" panose="020B0600070205080204" pitchFamily="34" charset="-128"/>
              </a:rPr>
              <a:t>, and </a:t>
            </a:r>
            <a:r>
              <a:rPr lang="en-US" sz="2000" dirty="0" err="1">
                <a:solidFill>
                  <a:schemeClr val="tx1">
                    <a:lumMod val="65000"/>
                    <a:lumOff val="35000"/>
                  </a:schemeClr>
                </a:solidFill>
                <a:latin typeface="Consolas" panose="020B0609020204030204" pitchFamily="49" charset="0"/>
                <a:ea typeface="MS PGothic" panose="020B0600070205080204" pitchFamily="34" charset="-128"/>
                <a:cs typeface="Consolas" panose="020B0609020204030204" pitchFamily="49" charset="0"/>
              </a:rPr>
              <a:t>first_name</a:t>
            </a:r>
            <a:endParaRPr lang="en-US" sz="2000" dirty="0">
              <a:solidFill>
                <a:schemeClr val="tx1">
                  <a:lumMod val="65000"/>
                  <a:lumOff val="35000"/>
                </a:schemeClr>
              </a:solidFill>
              <a:latin typeface="Consolas" panose="020B0609020204030204" pitchFamily="49" charset="0"/>
              <a:ea typeface="MS PGothic" panose="020B0600070205080204" pitchFamily="34" charset="-128"/>
              <a:cs typeface="Consolas" panose="020B060902020403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12954000" cy="685800"/>
          </a:xfrm>
        </p:spPr>
        <p:txBody>
          <a:bodyPr/>
          <a:lstStyle/>
          <a:p>
            <a:r>
              <a:rPr lang="en-US" dirty="0"/>
              <a:t>NULL values</a:t>
            </a:r>
            <a:endParaRPr lang="en-US" dirty="0"/>
          </a:p>
        </p:txBody>
      </p:sp>
      <p:sp>
        <p:nvSpPr>
          <p:cNvPr id="3" name="Title 2"/>
          <p:cNvSpPr>
            <a:spLocks noGrp="1"/>
          </p:cNvSpPr>
          <p:nvPr>
            <p:ph type="title"/>
          </p:nvPr>
        </p:nvSpPr>
        <p:spPr/>
        <p:txBody>
          <a:bodyPr/>
          <a:lstStyle/>
          <a:p>
            <a:r>
              <a:rPr lang="en-US" dirty="0"/>
              <a:t>Constraints: Not NULL</a:t>
            </a:r>
            <a:endParaRPr lang="en-US" dirty="0"/>
          </a:p>
        </p:txBody>
      </p:sp>
      <p:grpSp>
        <p:nvGrpSpPr>
          <p:cNvPr id="4" name="Group 3"/>
          <p:cNvGrpSpPr/>
          <p:nvPr/>
        </p:nvGrpSpPr>
        <p:grpSpPr>
          <a:xfrm>
            <a:off x="3683000" y="1769533"/>
            <a:ext cx="10407495" cy="3613305"/>
            <a:chOff x="3683000" y="1769533"/>
            <a:chExt cx="10407495" cy="3613305"/>
          </a:xfrm>
        </p:grpSpPr>
        <p:pic>
          <p:nvPicPr>
            <p:cNvPr id="11" name="Picture 10"/>
            <p:cNvPicPr>
              <a:picLocks noChangeAspect="1"/>
            </p:cNvPicPr>
            <p:nvPr/>
          </p:nvPicPr>
          <p:blipFill rotWithShape="1">
            <a:blip r:embed="rId1"/>
            <a:srcRect t="7779"/>
            <a:stretch>
              <a:fillRect/>
            </a:stretch>
          </p:blipFill>
          <p:spPr>
            <a:xfrm>
              <a:off x="3683000" y="1769533"/>
              <a:ext cx="4622800" cy="3613305"/>
            </a:xfrm>
            <a:prstGeom prst="rect">
              <a:avLst/>
            </a:prstGeom>
          </p:spPr>
        </p:pic>
        <p:pic>
          <p:nvPicPr>
            <p:cNvPr id="13" name="Picture 12"/>
            <p:cNvPicPr>
              <a:picLocks noChangeAspect="1"/>
            </p:cNvPicPr>
            <p:nvPr/>
          </p:nvPicPr>
          <p:blipFill rotWithShape="1">
            <a:blip r:embed="rId2"/>
            <a:srcRect t="7779"/>
            <a:stretch>
              <a:fillRect/>
            </a:stretch>
          </p:blipFill>
          <p:spPr>
            <a:xfrm>
              <a:off x="8763000" y="1769533"/>
              <a:ext cx="5327495" cy="3613305"/>
            </a:xfrm>
            <a:prstGeom prst="rect">
              <a:avLst/>
            </a:prstGeom>
          </p:spPr>
        </p:pic>
      </p:grpSp>
      <p:sp>
        <p:nvSpPr>
          <p:cNvPr id="8" name="Rounded Rectangle 7"/>
          <p:cNvSpPr/>
          <p:nvPr/>
        </p:nvSpPr>
        <p:spPr bwMode="auto">
          <a:xfrm>
            <a:off x="3295650" y="5382838"/>
            <a:ext cx="10934700" cy="2368396"/>
          </a:xfrm>
          <a:prstGeom prst="roundRect">
            <a:avLst>
              <a:gd name="adj" fmla="val 1203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sz="2000" b="1" dirty="0">
                <a:solidFill>
                  <a:schemeClr val="tx1">
                    <a:lumMod val="65000"/>
                    <a:lumOff val="35000"/>
                  </a:schemeClr>
                </a:solidFill>
                <a:latin typeface="Lato" panose="020F0502020204030203" pitchFamily="34" charset="77"/>
                <a:ea typeface="MS PGothic" panose="020B0600070205080204" pitchFamily="34" charset="-128"/>
                <a:cs typeface="MS PGothic" panose="020B0600070205080204" pitchFamily="34" charset="-128"/>
              </a:rPr>
              <a:t>Why is only surname mandatory?</a:t>
            </a:r>
            <a:endParaRPr lang="en-US" sz="2000" b="1" dirty="0">
              <a:solidFill>
                <a:schemeClr val="tx1">
                  <a:lumMod val="65000"/>
                  <a:lumOff val="35000"/>
                </a:schemeClr>
              </a:solidFill>
              <a:latin typeface="Lato" panose="020F0502020204030203" pitchFamily="34" charset="77"/>
              <a:ea typeface="MS PGothic" panose="020B0600070205080204" pitchFamily="34" charset="-128"/>
              <a:cs typeface="MS PGothic" panose="020B0600070205080204" pitchFamily="34" charset="-128"/>
            </a:endParaRPr>
          </a:p>
          <a:p>
            <a:endParaRPr lang="en-US" sz="2000"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endParaRPr>
          </a:p>
          <a:p>
            <a:pPr marL="342900" indent="-342900">
              <a:buFontTx/>
              <a:buChar char="-"/>
            </a:pPr>
            <a:r>
              <a:rPr lang="en-US" sz="2000" dirty="0">
                <a:solidFill>
                  <a:schemeClr val="tx1">
                    <a:lumMod val="65000"/>
                    <a:lumOff val="35000"/>
                  </a:schemeClr>
                </a:solidFill>
                <a:latin typeface="Lato" panose="020F0502020204030203" pitchFamily="34" charset="77"/>
                <a:ea typeface="MS PGothic" panose="020B0600070205080204" pitchFamily="34" charset="-128"/>
              </a:rPr>
              <a:t>It depends on the requirement. In this movie database case, some actors may be known as their stage names instead of real names. (Lady Gaga vs. Stefani Joanne Angelina Germanotta)</a:t>
            </a:r>
            <a:endParaRPr lang="en-US" sz="2000" dirty="0">
              <a:solidFill>
                <a:schemeClr val="tx1">
                  <a:lumMod val="65000"/>
                  <a:lumOff val="35000"/>
                </a:schemeClr>
              </a:solidFill>
              <a:latin typeface="Lato" panose="020F0502020204030203" pitchFamily="34" charset="77"/>
              <a:ea typeface="MS PGothic" panose="020B0600070205080204" pitchFamily="34" charset="-128"/>
            </a:endParaRPr>
          </a:p>
          <a:p>
            <a:pPr marL="342900" indent="-342900">
              <a:buFontTx/>
              <a:buChar char="-"/>
            </a:pPr>
            <a:endParaRPr lang="en-US" sz="2000" dirty="0">
              <a:solidFill>
                <a:schemeClr val="tx1">
                  <a:lumMod val="65000"/>
                  <a:lumOff val="35000"/>
                </a:schemeClr>
              </a:solidFill>
              <a:latin typeface="Lato" panose="020F0502020204030203" pitchFamily="34" charset="77"/>
              <a:ea typeface="MS PGothic" panose="020B0600070205080204" pitchFamily="34" charset="-128"/>
            </a:endParaRPr>
          </a:p>
          <a:p>
            <a:r>
              <a:rPr lang="en-US" sz="2000" dirty="0">
                <a:solidFill>
                  <a:srgbClr val="A2424F"/>
                </a:solidFill>
                <a:latin typeface="Lato" panose="020F0502020204030203" pitchFamily="34" charset="77"/>
                <a:ea typeface="MS PGothic" panose="020B0600070205080204" pitchFamily="34" charset="-128"/>
              </a:rPr>
              <a:t>Takeaway: design your table according to the requirements</a:t>
            </a:r>
            <a:endParaRPr lang="en-US" sz="2000" dirty="0">
              <a:solidFill>
                <a:srgbClr val="A2424F"/>
              </a:solidFill>
              <a:latin typeface="Lato" panose="020F0502020204030203" pitchFamily="34" charset="77"/>
              <a:ea typeface="MS PGothic"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12954000" cy="685800"/>
          </a:xfrm>
        </p:spPr>
        <p:txBody>
          <a:bodyPr/>
          <a:lstStyle/>
          <a:p>
            <a:r>
              <a:rPr lang="en-US" dirty="0"/>
              <a:t>NULL values</a:t>
            </a:r>
            <a:endParaRPr lang="en-US" dirty="0"/>
          </a:p>
        </p:txBody>
      </p:sp>
      <p:sp>
        <p:nvSpPr>
          <p:cNvPr id="3" name="Title 2"/>
          <p:cNvSpPr>
            <a:spLocks noGrp="1"/>
          </p:cNvSpPr>
          <p:nvPr>
            <p:ph type="title"/>
          </p:nvPr>
        </p:nvSpPr>
        <p:spPr/>
        <p:txBody>
          <a:bodyPr/>
          <a:lstStyle/>
          <a:p>
            <a:r>
              <a:rPr lang="en-US" dirty="0"/>
              <a:t>Constraints: Not NULL</a:t>
            </a:r>
            <a:endParaRPr lang="en-US" dirty="0"/>
          </a:p>
        </p:txBody>
      </p:sp>
      <p:grpSp>
        <p:nvGrpSpPr>
          <p:cNvPr id="4" name="Group 3"/>
          <p:cNvGrpSpPr/>
          <p:nvPr/>
        </p:nvGrpSpPr>
        <p:grpSpPr>
          <a:xfrm>
            <a:off x="3683000" y="1769533"/>
            <a:ext cx="10407495" cy="3613305"/>
            <a:chOff x="3683000" y="1769533"/>
            <a:chExt cx="10407495" cy="3613305"/>
          </a:xfrm>
        </p:grpSpPr>
        <p:pic>
          <p:nvPicPr>
            <p:cNvPr id="11" name="Picture 10"/>
            <p:cNvPicPr>
              <a:picLocks noChangeAspect="1"/>
            </p:cNvPicPr>
            <p:nvPr/>
          </p:nvPicPr>
          <p:blipFill rotWithShape="1">
            <a:blip r:embed="rId1"/>
            <a:srcRect t="7779"/>
            <a:stretch>
              <a:fillRect/>
            </a:stretch>
          </p:blipFill>
          <p:spPr>
            <a:xfrm>
              <a:off x="3683000" y="1769533"/>
              <a:ext cx="4622800" cy="3613305"/>
            </a:xfrm>
            <a:prstGeom prst="rect">
              <a:avLst/>
            </a:prstGeom>
          </p:spPr>
        </p:pic>
        <p:pic>
          <p:nvPicPr>
            <p:cNvPr id="13" name="Picture 12"/>
            <p:cNvPicPr>
              <a:picLocks noChangeAspect="1"/>
            </p:cNvPicPr>
            <p:nvPr/>
          </p:nvPicPr>
          <p:blipFill rotWithShape="1">
            <a:blip r:embed="rId2"/>
            <a:srcRect t="7779"/>
            <a:stretch>
              <a:fillRect/>
            </a:stretch>
          </p:blipFill>
          <p:spPr>
            <a:xfrm>
              <a:off x="8763000" y="1769533"/>
              <a:ext cx="5327495" cy="3613305"/>
            </a:xfrm>
            <a:prstGeom prst="rect">
              <a:avLst/>
            </a:prstGeom>
          </p:spPr>
        </p:pic>
      </p:grpSp>
      <p:sp>
        <p:nvSpPr>
          <p:cNvPr id="8" name="Rounded Rectangle 7"/>
          <p:cNvSpPr/>
          <p:nvPr/>
        </p:nvSpPr>
        <p:spPr bwMode="auto">
          <a:xfrm>
            <a:off x="3295650" y="5382838"/>
            <a:ext cx="10934700" cy="1932362"/>
          </a:xfrm>
          <a:prstGeom prst="roundRect">
            <a:avLst>
              <a:gd name="adj" fmla="val 1203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sz="2000" b="1" dirty="0">
                <a:solidFill>
                  <a:schemeClr val="tx1">
                    <a:lumMod val="65000"/>
                    <a:lumOff val="35000"/>
                  </a:schemeClr>
                </a:solidFill>
                <a:latin typeface="Lato" panose="020F0502020204030203" pitchFamily="34" charset="77"/>
                <a:ea typeface="MS PGothic" panose="020B0600070205080204" pitchFamily="34" charset="-128"/>
                <a:cs typeface="MS PGothic" panose="020B0600070205080204" pitchFamily="34" charset="-128"/>
              </a:rPr>
              <a:t>Similar to the column </a:t>
            </a:r>
            <a:r>
              <a:rPr lang="en-US" sz="2000" dirty="0">
                <a:solidFill>
                  <a:schemeClr val="tx1">
                    <a:lumMod val="65000"/>
                    <a:lumOff val="35000"/>
                  </a:schemeClr>
                </a:solidFill>
                <a:latin typeface="Consolas" panose="020B0609020204030204" pitchFamily="49" charset="0"/>
                <a:ea typeface="MS PGothic" panose="020B0600070205080204" pitchFamily="34" charset="-128"/>
                <a:cs typeface="Consolas" panose="020B0609020204030204" pitchFamily="49" charset="0"/>
              </a:rPr>
              <a:t>born</a:t>
            </a:r>
            <a:endParaRPr lang="en-US" sz="2000" dirty="0">
              <a:solidFill>
                <a:schemeClr val="tx1">
                  <a:lumMod val="65000"/>
                  <a:lumOff val="35000"/>
                </a:schemeClr>
              </a:solidFill>
              <a:latin typeface="Consolas" panose="020B0609020204030204" pitchFamily="49" charset="0"/>
              <a:ea typeface="MS PGothic" panose="020B0600070205080204" pitchFamily="34" charset="-128"/>
              <a:cs typeface="Consolas" panose="020B0609020204030204" pitchFamily="49" charset="0"/>
            </a:endParaRPr>
          </a:p>
          <a:p>
            <a:endParaRPr lang="en-US" sz="2000" dirty="0">
              <a:solidFill>
                <a:schemeClr val="tx1">
                  <a:lumMod val="65000"/>
                  <a:lumOff val="35000"/>
                </a:schemeClr>
              </a:solidFill>
              <a:latin typeface="Lato" panose="020F0502020204030203" pitchFamily="34" charset="77"/>
              <a:ea typeface="MS PGothic" panose="020B0600070205080204" pitchFamily="34" charset="-128"/>
              <a:cs typeface="Consolas" panose="020B0609020204030204" pitchFamily="49" charset="0"/>
            </a:endParaRPr>
          </a:p>
          <a:p>
            <a:pPr marL="342900" indent="-342900">
              <a:buFontTx/>
              <a:buChar char="-"/>
            </a:pPr>
            <a:r>
              <a:rPr lang="en-US" sz="2000" dirty="0">
                <a:solidFill>
                  <a:schemeClr val="tx1">
                    <a:lumMod val="65000"/>
                    <a:lumOff val="35000"/>
                  </a:schemeClr>
                </a:solidFill>
                <a:latin typeface="Lato" panose="020F0502020204030203" pitchFamily="34" charset="77"/>
                <a:ea typeface="MS PGothic" panose="020B0600070205080204" pitchFamily="34" charset="-128"/>
              </a:rPr>
              <a:t>We can either accept that</a:t>
            </a:r>
            <a:endParaRPr lang="en-US" sz="2000" dirty="0">
              <a:solidFill>
                <a:schemeClr val="tx1">
                  <a:lumMod val="65000"/>
                  <a:lumOff val="35000"/>
                </a:schemeClr>
              </a:solidFill>
              <a:latin typeface="Lato" panose="020F0502020204030203" pitchFamily="34" charset="77"/>
              <a:ea typeface="MS PGothic" panose="020B0600070205080204" pitchFamily="34" charset="-128"/>
            </a:endParaRPr>
          </a:p>
          <a:p>
            <a:pPr marL="995680" lvl="1" indent="-342900">
              <a:buFontTx/>
              <a:buChar char="-"/>
            </a:pPr>
            <a:r>
              <a:rPr lang="en-US" sz="2000" dirty="0">
                <a:solidFill>
                  <a:schemeClr val="tx1">
                    <a:lumMod val="65000"/>
                    <a:lumOff val="35000"/>
                  </a:schemeClr>
                </a:solidFill>
                <a:latin typeface="Lato" panose="020F0502020204030203" pitchFamily="34" charset="77"/>
                <a:ea typeface="MS PGothic" panose="020B0600070205080204" pitchFamily="34" charset="-128"/>
              </a:rPr>
              <a:t>A row is created before we have information of that person’s birth date</a:t>
            </a:r>
            <a:endParaRPr lang="en-US" sz="2000" dirty="0">
              <a:solidFill>
                <a:schemeClr val="tx1">
                  <a:lumMod val="65000"/>
                  <a:lumOff val="35000"/>
                </a:schemeClr>
              </a:solidFill>
              <a:latin typeface="Lato" panose="020F0502020204030203" pitchFamily="34" charset="77"/>
              <a:ea typeface="MS PGothic" panose="020B0600070205080204" pitchFamily="34" charset="-128"/>
            </a:endParaRPr>
          </a:p>
          <a:p>
            <a:pPr marL="995680" lvl="1" indent="-342900">
              <a:buFontTx/>
              <a:buChar char="-"/>
            </a:pPr>
            <a:r>
              <a:rPr lang="en-US" sz="2000" dirty="0">
                <a:solidFill>
                  <a:schemeClr val="tx1">
                    <a:lumMod val="65000"/>
                    <a:lumOff val="35000"/>
                  </a:schemeClr>
                </a:solidFill>
                <a:latin typeface="Lato" panose="020F0502020204030203" pitchFamily="34" charset="77"/>
                <a:ea typeface="MS PGothic" panose="020B0600070205080204" pitchFamily="34" charset="-128"/>
              </a:rPr>
              <a:t>Or we require that the information should be found before entering the data</a:t>
            </a:r>
            <a:endParaRPr lang="en-US" sz="2000" dirty="0">
              <a:solidFill>
                <a:schemeClr val="tx1">
                  <a:lumMod val="65000"/>
                  <a:lumOff val="35000"/>
                </a:schemeClr>
              </a:solidFill>
              <a:latin typeface="Lato" panose="020F0502020204030203" pitchFamily="34" charset="77"/>
              <a:ea typeface="MS PGothic" panose="020B0600070205080204" pitchFamily="34" charset="-128"/>
            </a:endParaRPr>
          </a:p>
        </p:txBody>
      </p:sp>
      <p:sp>
        <p:nvSpPr>
          <p:cNvPr id="5" name="Rectangle 4"/>
          <p:cNvSpPr/>
          <p:nvPr/>
        </p:nvSpPr>
        <p:spPr bwMode="auto">
          <a:xfrm>
            <a:off x="9829800" y="3733800"/>
            <a:ext cx="2023533" cy="33020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Comments</a:t>
            </a:r>
            <a:endParaRPr lang="en-US" dirty="0"/>
          </a:p>
        </p:txBody>
      </p:sp>
      <p:pic>
        <p:nvPicPr>
          <p:cNvPr id="6" name="Picture 5"/>
          <p:cNvPicPr>
            <a:picLocks noChangeAspect="1"/>
          </p:cNvPicPr>
          <p:nvPr/>
        </p:nvPicPr>
        <p:blipFill>
          <a:blip r:embed="rId1"/>
          <a:stretch>
            <a:fillRect/>
          </a:stretch>
        </p:blipFill>
        <p:spPr>
          <a:xfrm>
            <a:off x="687856" y="1752600"/>
            <a:ext cx="13254687" cy="52715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Comments</a:t>
            </a:r>
            <a:endParaRPr lang="en-US" dirty="0"/>
          </a:p>
        </p:txBody>
      </p:sp>
      <p:pic>
        <p:nvPicPr>
          <p:cNvPr id="5" name="Picture 4"/>
          <p:cNvPicPr>
            <a:picLocks noChangeAspect="1"/>
          </p:cNvPicPr>
          <p:nvPr/>
        </p:nvPicPr>
        <p:blipFill>
          <a:blip r:embed="rId1"/>
          <a:stretch>
            <a:fillRect/>
          </a:stretch>
        </p:blipFill>
        <p:spPr>
          <a:xfrm>
            <a:off x="990600" y="1752600"/>
            <a:ext cx="12649200" cy="4304134"/>
          </a:xfrm>
          <a:prstGeom prst="rect">
            <a:avLst/>
          </a:prstGeom>
        </p:spPr>
      </p:pic>
      <p:sp>
        <p:nvSpPr>
          <p:cNvPr id="6" name="Content Placeholder 1"/>
          <p:cNvSpPr>
            <a:spLocks noGrp="1"/>
          </p:cNvSpPr>
          <p:nvPr>
            <p:ph idx="1"/>
          </p:nvPr>
        </p:nvSpPr>
        <p:spPr>
          <a:xfrm>
            <a:off x="838200" y="6056734"/>
            <a:ext cx="12954000" cy="1258466"/>
          </a:xfrm>
        </p:spPr>
        <p:txBody>
          <a:bodyPr/>
          <a:lstStyle/>
          <a:p>
            <a:r>
              <a:rPr lang="en-US" dirty="0"/>
              <a:t>Add comments to the definition of tables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main key for the table, and indicates two things:</a:t>
            </a:r>
            <a:endParaRPr lang="en-US" dirty="0"/>
          </a:p>
          <a:p>
            <a:pPr lvl="1"/>
            <a:r>
              <a:rPr lang="en-US" dirty="0"/>
              <a:t>the value is mandatory</a:t>
            </a:r>
            <a:endParaRPr lang="en-US" dirty="0"/>
          </a:p>
          <a:p>
            <a:pPr lvl="1"/>
            <a:r>
              <a:rPr lang="en-US" dirty="0"/>
              <a:t>that the values are unique (no duplicates allowed in the column)</a:t>
            </a:r>
            <a:endParaRPr lang="en-US" dirty="0"/>
          </a:p>
        </p:txBody>
      </p:sp>
      <p:sp>
        <p:nvSpPr>
          <p:cNvPr id="3" name="Title 2"/>
          <p:cNvSpPr>
            <a:spLocks noGrp="1"/>
          </p:cNvSpPr>
          <p:nvPr>
            <p:ph type="title"/>
          </p:nvPr>
        </p:nvSpPr>
        <p:spPr/>
        <p:txBody>
          <a:bodyPr/>
          <a:lstStyle/>
          <a:p>
            <a:r>
              <a:rPr lang="en-US" dirty="0"/>
              <a:t>Constraints: Primary Key</a:t>
            </a:r>
            <a:endParaRPr lang="en-US" dirty="0"/>
          </a:p>
        </p:txBody>
      </p:sp>
      <p:pic>
        <p:nvPicPr>
          <p:cNvPr id="5" name="Picture 4"/>
          <p:cNvPicPr>
            <a:picLocks noChangeAspect="1"/>
          </p:cNvPicPr>
          <p:nvPr/>
        </p:nvPicPr>
        <p:blipFill>
          <a:blip r:embed="rId1"/>
          <a:stretch>
            <a:fillRect/>
          </a:stretch>
        </p:blipFill>
        <p:spPr>
          <a:xfrm>
            <a:off x="1828800" y="3520319"/>
            <a:ext cx="5562600" cy="4370614"/>
          </a:xfrm>
          <a:prstGeom prst="rect">
            <a:avLst/>
          </a:prstGeom>
        </p:spPr>
      </p:pic>
      <p:sp>
        <p:nvSpPr>
          <p:cNvPr id="7" name="Rectangle 6"/>
          <p:cNvSpPr/>
          <p:nvPr/>
        </p:nvSpPr>
        <p:spPr bwMode="auto">
          <a:xfrm>
            <a:off x="4610100" y="5367710"/>
            <a:ext cx="1638300" cy="304958"/>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8" name="Elbow Connector 7"/>
          <p:cNvCxnSpPr>
            <a:stCxn id="7" idx="1"/>
            <a:endCxn id="10" idx="1"/>
          </p:cNvCxnSpPr>
          <p:nvPr/>
        </p:nvCxnSpPr>
        <p:spPr bwMode="auto">
          <a:xfrm rot="10800000">
            <a:off x="914400" y="2362201"/>
            <a:ext cx="3695700" cy="3157989"/>
          </a:xfrm>
          <a:prstGeom prst="bentConnector3">
            <a:avLst>
              <a:gd name="adj1" fmla="val 106186"/>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0" name="Rectangle 9"/>
          <p:cNvSpPr/>
          <p:nvPr/>
        </p:nvSpPr>
        <p:spPr bwMode="auto">
          <a:xfrm>
            <a:off x="914400" y="1752600"/>
            <a:ext cx="1371600" cy="1219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ALPHA</a:t>
            </a:r>
            <a:endParaRPr lang="en-US"/>
          </a:p>
          <a:p>
            <a:pPr lvl="1"/>
            <a:r>
              <a:rPr lang="en-US"/>
              <a:t>Codd’s querying language</a:t>
            </a:r>
            <a:endParaRPr lang="en-US"/>
          </a:p>
        </p:txBody>
      </p:sp>
      <p:sp>
        <p:nvSpPr>
          <p:cNvPr id="3" name="Title 2"/>
          <p:cNvSpPr>
            <a:spLocks noGrp="1"/>
          </p:cNvSpPr>
          <p:nvPr>
            <p:ph type="title"/>
          </p:nvPr>
        </p:nvSpPr>
        <p:spPr/>
        <p:txBody>
          <a:bodyPr/>
          <a:lstStyle/>
          <a:p>
            <a:r>
              <a:rPr lang="en-US"/>
              <a:t>Some </a:t>
            </a:r>
            <a:r>
              <a:rPr lang="en-US" altLang="zh-CN"/>
              <a:t>History</a:t>
            </a:r>
            <a:endParaRPr lang="en-US"/>
          </a:p>
        </p:txBody>
      </p:sp>
      <p:pic>
        <p:nvPicPr>
          <p:cNvPr id="4" name="Image 4" descr="codd_alpha.png"/>
          <p:cNvPicPr>
            <a:picLocks noChangeAspect="1"/>
          </p:cNvPicPr>
          <p:nvPr/>
        </p:nvPicPr>
        <p:blipFill>
          <a:blip r:embed="rId1" cstate="print"/>
          <a:stretch>
            <a:fillRect/>
          </a:stretch>
        </p:blipFill>
        <p:spPr>
          <a:xfrm>
            <a:off x="6096000" y="1809657"/>
            <a:ext cx="7418962" cy="3731276"/>
          </a:xfrm>
          <a:prstGeom prst="rect">
            <a:avLst/>
          </a:prstGeom>
        </p:spPr>
      </p:pic>
      <p:pic>
        <p:nvPicPr>
          <p:cNvPr id="5" name="Image 5" descr="Ted_Codd.png"/>
          <p:cNvPicPr>
            <a:picLocks noChangeAspect="1"/>
          </p:cNvPicPr>
          <p:nvPr/>
        </p:nvPicPr>
        <p:blipFill>
          <a:blip r:embed="rId2" cstate="print"/>
          <a:stretch>
            <a:fillRect/>
          </a:stretch>
        </p:blipFill>
        <p:spPr>
          <a:xfrm>
            <a:off x="2133600" y="3505200"/>
            <a:ext cx="2232248" cy="2951183"/>
          </a:xfrm>
          <a:prstGeom prst="rect">
            <a:avLst/>
          </a:prstGeom>
        </p:spPr>
      </p:pic>
      <p:sp>
        <p:nvSpPr>
          <p:cNvPr id="6" name="TextBox 5"/>
          <p:cNvSpPr txBox="1"/>
          <p:nvPr/>
        </p:nvSpPr>
        <p:spPr>
          <a:xfrm>
            <a:off x="3352800" y="6913166"/>
            <a:ext cx="7924800" cy="584775"/>
          </a:xfrm>
          <a:prstGeom prst="rect">
            <a:avLst/>
          </a:prstGeom>
          <a:noFill/>
        </p:spPr>
        <p:txBody>
          <a:bodyPr wrap="square" rtlCol="0">
            <a:spAutoFit/>
          </a:bodyPr>
          <a:lstStyle/>
          <a:p>
            <a:pPr algn="ctr"/>
            <a:r>
              <a:rPr lang="en-US" sz="3200">
                <a:solidFill>
                  <a:srgbClr val="A2424F"/>
                </a:solidFill>
                <a:latin typeface="Lato" panose="020F0502020204030203" pitchFamily="34" charset="77"/>
              </a:rPr>
              <a:t>However, it didn’t excite enthusiasm at IBM</a:t>
            </a:r>
            <a:endParaRPr lang="en-US" sz="3200">
              <a:solidFill>
                <a:srgbClr val="A2424F"/>
              </a:solidFill>
              <a:latin typeface="Lato" panose="020F0502020204030203" pitchFamily="34" charset="77"/>
            </a:endParaRPr>
          </a:p>
        </p:txBody>
      </p:sp>
      <p:sp>
        <p:nvSpPr>
          <p:cNvPr id="7" name="Rectangle 6"/>
          <p:cNvSpPr/>
          <p:nvPr/>
        </p:nvSpPr>
        <p:spPr>
          <a:xfrm>
            <a:off x="5744577" y="5896723"/>
            <a:ext cx="8121808" cy="523220"/>
          </a:xfrm>
          <a:prstGeom prst="rect">
            <a:avLst/>
          </a:prstGeom>
        </p:spPr>
        <p:txBody>
          <a:bodyPr wrap="square">
            <a:spAutoFit/>
          </a:bodyPr>
          <a:lstStyle/>
          <a:p>
            <a:r>
              <a:rPr lang="en-US" sz="1400">
                <a:solidFill>
                  <a:schemeClr val="tx1">
                    <a:lumMod val="85000"/>
                    <a:lumOff val="15000"/>
                  </a:schemeClr>
                </a:solidFill>
                <a:latin typeface="Lato" panose="020F0502020204030203" pitchFamily="34" charset="77"/>
              </a:rPr>
              <a:t>Codd, E.F., "Data Base Sublanguage Founded on the Relational Calculus", Proc. 1971 ACM-SIGFIDET Workshop on Data Description, Access, and Control, San Diego.</a:t>
            </a:r>
            <a:endParaRPr lang="en-US" sz="1400">
              <a:solidFill>
                <a:schemeClr val="tx1">
                  <a:lumMod val="85000"/>
                  <a:lumOff val="15000"/>
                </a:schemeClr>
              </a:solidFill>
              <a:latin typeface="Lato" panose="020F0502020204030203" pitchFamily="34" charset="7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main key for the table, and indicates two things:</a:t>
            </a:r>
            <a:endParaRPr lang="en-US" dirty="0"/>
          </a:p>
          <a:p>
            <a:pPr lvl="1"/>
            <a:r>
              <a:rPr lang="en-US" dirty="0"/>
              <a:t>the value is mandatory</a:t>
            </a:r>
            <a:endParaRPr lang="en-US" dirty="0"/>
          </a:p>
          <a:p>
            <a:pPr lvl="1"/>
            <a:r>
              <a:rPr lang="en-US" dirty="0"/>
              <a:t>that the values are unique (no duplicates allowed in the column)</a:t>
            </a:r>
            <a:endParaRPr lang="en-US" dirty="0"/>
          </a:p>
        </p:txBody>
      </p:sp>
      <p:sp>
        <p:nvSpPr>
          <p:cNvPr id="3" name="Title 2"/>
          <p:cNvSpPr>
            <a:spLocks noGrp="1"/>
          </p:cNvSpPr>
          <p:nvPr>
            <p:ph type="title"/>
          </p:nvPr>
        </p:nvSpPr>
        <p:spPr/>
        <p:txBody>
          <a:bodyPr/>
          <a:lstStyle/>
          <a:p>
            <a:r>
              <a:rPr lang="en-US" dirty="0"/>
              <a:t>Constraints: Primary Key</a:t>
            </a:r>
            <a:endParaRPr lang="en-US" dirty="0"/>
          </a:p>
        </p:txBody>
      </p:sp>
      <p:pic>
        <p:nvPicPr>
          <p:cNvPr id="5" name="Picture 4"/>
          <p:cNvPicPr>
            <a:picLocks noChangeAspect="1"/>
          </p:cNvPicPr>
          <p:nvPr/>
        </p:nvPicPr>
        <p:blipFill>
          <a:blip r:embed="rId1"/>
          <a:stretch>
            <a:fillRect/>
          </a:stretch>
        </p:blipFill>
        <p:spPr>
          <a:xfrm>
            <a:off x="1828800" y="3520319"/>
            <a:ext cx="5562600" cy="4370614"/>
          </a:xfrm>
          <a:prstGeom prst="rect">
            <a:avLst/>
          </a:prstGeom>
        </p:spPr>
      </p:pic>
      <p:sp>
        <p:nvSpPr>
          <p:cNvPr id="6" name="TextBox 5"/>
          <p:cNvSpPr txBox="1"/>
          <p:nvPr/>
        </p:nvSpPr>
        <p:spPr>
          <a:xfrm>
            <a:off x="7086600" y="5343216"/>
            <a:ext cx="5257800" cy="707886"/>
          </a:xfrm>
          <a:prstGeom prst="rect">
            <a:avLst/>
          </a:prstGeom>
          <a:noFill/>
        </p:spPr>
        <p:txBody>
          <a:bodyPr wrap="square" rtlCol="0">
            <a:spAutoFit/>
          </a:bodyPr>
          <a:lstStyle/>
          <a:p>
            <a:r>
              <a:rPr lang="en-US" sz="2000" dirty="0">
                <a:solidFill>
                  <a:srgbClr val="A2424F"/>
                </a:solidFill>
                <a:latin typeface="Consolas" panose="020B0609020204030204" pitchFamily="49" charset="0"/>
                <a:cs typeface="Consolas" panose="020B0609020204030204" pitchFamily="49" charset="0"/>
              </a:rPr>
              <a:t>primary key</a:t>
            </a:r>
            <a:r>
              <a:rPr lang="en-US" sz="2000" dirty="0">
                <a:solidFill>
                  <a:schemeClr val="tx1">
                    <a:lumMod val="75000"/>
                    <a:lumOff val="25000"/>
                  </a:schemeClr>
                </a:solidFill>
                <a:latin typeface="Lato" panose="020F0502020204030203" pitchFamily="34" charset="77"/>
              </a:rPr>
              <a:t> implies </a:t>
            </a:r>
            <a:r>
              <a:rPr lang="en-US" sz="2000" dirty="0">
                <a:solidFill>
                  <a:srgbClr val="A2424F"/>
                </a:solidFill>
                <a:latin typeface="Consolas" panose="020B0609020204030204" pitchFamily="49" charset="0"/>
                <a:cs typeface="Consolas" panose="020B0609020204030204" pitchFamily="49" charset="0"/>
              </a:rPr>
              <a:t>not null</a:t>
            </a:r>
            <a:r>
              <a:rPr lang="en-US" sz="2000" dirty="0">
                <a:solidFill>
                  <a:schemeClr val="tx1">
                    <a:lumMod val="75000"/>
                    <a:lumOff val="25000"/>
                  </a:schemeClr>
                </a:solidFill>
                <a:latin typeface="Lato" panose="020F0502020204030203" pitchFamily="34" charset="77"/>
              </a:rPr>
              <a:t>, so </a:t>
            </a:r>
            <a:r>
              <a:rPr lang="en-US" sz="2000" dirty="0">
                <a:solidFill>
                  <a:srgbClr val="A2424F"/>
                </a:solidFill>
                <a:latin typeface="Consolas" panose="020B0609020204030204" pitchFamily="49" charset="0"/>
                <a:cs typeface="Consolas" panose="020B0609020204030204" pitchFamily="49" charset="0"/>
              </a:rPr>
              <a:t>not null</a:t>
            </a:r>
            <a:r>
              <a:rPr lang="en-US" sz="2000" dirty="0">
                <a:solidFill>
                  <a:schemeClr val="tx1">
                    <a:lumMod val="75000"/>
                    <a:lumOff val="25000"/>
                  </a:schemeClr>
                </a:solidFill>
                <a:latin typeface="Lato" panose="020F0502020204030203" pitchFamily="34" charset="77"/>
              </a:rPr>
              <a:t> here is redundant (but doesn’t hurt)</a:t>
            </a:r>
            <a:endParaRPr lang="en-US" sz="2000" dirty="0">
              <a:solidFill>
                <a:schemeClr val="tx1">
                  <a:lumMod val="75000"/>
                  <a:lumOff val="25000"/>
                </a:schemeClr>
              </a:solidFill>
              <a:latin typeface="Lato" panose="020F0502020204030203" pitchFamily="34" charset="77"/>
            </a:endParaRPr>
          </a:p>
        </p:txBody>
      </p:sp>
      <p:sp>
        <p:nvSpPr>
          <p:cNvPr id="7" name="Rectangle 6"/>
          <p:cNvSpPr/>
          <p:nvPr/>
        </p:nvSpPr>
        <p:spPr bwMode="auto">
          <a:xfrm>
            <a:off x="4533901" y="5072282"/>
            <a:ext cx="1333499" cy="337917"/>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9" name="Elbow Connector 8"/>
          <p:cNvCxnSpPr>
            <a:stCxn id="7" idx="3"/>
            <a:endCxn id="6" idx="1"/>
          </p:cNvCxnSpPr>
          <p:nvPr/>
        </p:nvCxnSpPr>
        <p:spPr bwMode="auto">
          <a:xfrm>
            <a:off x="5867400" y="5241241"/>
            <a:ext cx="1219200" cy="455918"/>
          </a:xfrm>
          <a:prstGeom prst="bentConnector3">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 far, nothing would prevent us from entering two same rows with different IDs</a:t>
            </a:r>
            <a:endParaRPr lang="en-US" dirty="0"/>
          </a:p>
        </p:txBody>
      </p:sp>
      <p:sp>
        <p:nvSpPr>
          <p:cNvPr id="3" name="Title 2"/>
          <p:cNvSpPr>
            <a:spLocks noGrp="1"/>
          </p:cNvSpPr>
          <p:nvPr>
            <p:ph type="title"/>
          </p:nvPr>
        </p:nvSpPr>
        <p:spPr/>
        <p:txBody>
          <a:bodyPr/>
          <a:lstStyle/>
          <a:p>
            <a:r>
              <a:rPr lang="en-US" dirty="0"/>
              <a:t>Constraints: Unique</a:t>
            </a:r>
            <a:endParaRPr lang="en-US" dirty="0"/>
          </a:p>
        </p:txBody>
      </p:sp>
      <p:graphicFrame>
        <p:nvGraphicFramePr>
          <p:cNvPr id="4" name="Tableau 4"/>
          <p:cNvGraphicFramePr>
            <a:graphicFrameLocks noGrp="1"/>
          </p:cNvGraphicFramePr>
          <p:nvPr/>
        </p:nvGraphicFramePr>
        <p:xfrm>
          <a:off x="1219200" y="3581400"/>
          <a:ext cx="5255794" cy="1645341"/>
        </p:xfrm>
        <a:graphic>
          <a:graphicData uri="http://schemas.openxmlformats.org/drawingml/2006/table">
            <a:tbl>
              <a:tblPr firstRow="1" bandRow="1">
                <a:tableStyleId>{5C22544A-7EE6-4342-B048-85BDC9FD1C3A}</a:tableStyleId>
              </a:tblPr>
              <a:tblGrid>
                <a:gridCol w="1066800"/>
                <a:gridCol w="1337931"/>
                <a:gridCol w="1075800"/>
                <a:gridCol w="1033266"/>
                <a:gridCol w="741997"/>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err="1">
                          <a:solidFill>
                            <a:srgbClr val="000000"/>
                          </a:solidFill>
                          <a:latin typeface="Lato" panose="020F0502020204030203" pitchFamily="34" charset="77"/>
                          <a:ea typeface="+mn-ea"/>
                          <a:cs typeface="+mn-cs"/>
                        </a:rPr>
                        <a:t>peopleid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first_name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surname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born</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died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r>
              <a:tr h="342613">
                <a:tc>
                  <a:txBody>
                    <a:bodyPr/>
                    <a:lstStyle/>
                    <a:p>
                      <a:r>
                        <a:rPr lang="en-GB" sz="1600" dirty="0">
                          <a:solidFill>
                            <a:srgbClr val="000000"/>
                          </a:solidFill>
                          <a:latin typeface="Lato" panose="020F0502020204030203" pitchFamily="34" charset="77"/>
                        </a:rPr>
                        <a:t>1</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2</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3</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bl>
          </a:graphicData>
        </a:graphic>
      </p:graphicFrame>
      <p:pic>
        <p:nvPicPr>
          <p:cNvPr id="5" name="Picture 4"/>
          <p:cNvPicPr>
            <a:picLocks noChangeAspect="1"/>
          </p:cNvPicPr>
          <p:nvPr/>
        </p:nvPicPr>
        <p:blipFill>
          <a:blip r:embed="rId1"/>
          <a:stretch>
            <a:fillRect/>
          </a:stretch>
        </p:blipFill>
        <p:spPr>
          <a:xfrm>
            <a:off x="7162800" y="2667000"/>
            <a:ext cx="5562600" cy="4370614"/>
          </a:xfrm>
          <a:prstGeom prst="rect">
            <a:avLst/>
          </a:prstGeom>
        </p:spPr>
      </p:pic>
      <p:sp>
        <p:nvSpPr>
          <p:cNvPr id="6" name="Rectangle 5"/>
          <p:cNvSpPr/>
          <p:nvPr/>
        </p:nvSpPr>
        <p:spPr bwMode="auto">
          <a:xfrm>
            <a:off x="1066800" y="4140200"/>
            <a:ext cx="1333499" cy="73660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unique constraint (on a combination of multiple columns)</a:t>
            </a:r>
            <a:endParaRPr lang="en-US" dirty="0"/>
          </a:p>
        </p:txBody>
      </p:sp>
      <p:sp>
        <p:nvSpPr>
          <p:cNvPr id="3" name="Title 2"/>
          <p:cNvSpPr>
            <a:spLocks noGrp="1"/>
          </p:cNvSpPr>
          <p:nvPr>
            <p:ph type="title"/>
          </p:nvPr>
        </p:nvSpPr>
        <p:spPr/>
        <p:txBody>
          <a:bodyPr/>
          <a:lstStyle/>
          <a:p>
            <a:r>
              <a:rPr lang="en-US" dirty="0"/>
              <a:t>Constraints: Unique</a:t>
            </a:r>
            <a:endParaRPr lang="en-US" dirty="0"/>
          </a:p>
        </p:txBody>
      </p:sp>
      <p:graphicFrame>
        <p:nvGraphicFramePr>
          <p:cNvPr id="4" name="Tableau 4"/>
          <p:cNvGraphicFramePr>
            <a:graphicFrameLocks noGrp="1"/>
          </p:cNvGraphicFramePr>
          <p:nvPr/>
        </p:nvGraphicFramePr>
        <p:xfrm>
          <a:off x="1219200" y="3581400"/>
          <a:ext cx="5255794" cy="1645341"/>
        </p:xfrm>
        <a:graphic>
          <a:graphicData uri="http://schemas.openxmlformats.org/drawingml/2006/table">
            <a:tbl>
              <a:tblPr firstRow="1" bandRow="1">
                <a:tableStyleId>{5C22544A-7EE6-4342-B048-85BDC9FD1C3A}</a:tableStyleId>
              </a:tblPr>
              <a:tblGrid>
                <a:gridCol w="1066800"/>
                <a:gridCol w="1337931"/>
                <a:gridCol w="1075800"/>
                <a:gridCol w="1033266"/>
                <a:gridCol w="741997"/>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err="1">
                          <a:solidFill>
                            <a:srgbClr val="000000"/>
                          </a:solidFill>
                          <a:latin typeface="Lato" panose="020F0502020204030203" pitchFamily="34" charset="77"/>
                          <a:ea typeface="+mn-ea"/>
                          <a:cs typeface="+mn-cs"/>
                        </a:rPr>
                        <a:t>peopleid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first_name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surname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born</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died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r>
              <a:tr h="342613">
                <a:tc>
                  <a:txBody>
                    <a:bodyPr/>
                    <a:lstStyle/>
                    <a:p>
                      <a:r>
                        <a:rPr lang="en-GB" sz="1600" dirty="0">
                          <a:solidFill>
                            <a:srgbClr val="000000"/>
                          </a:solidFill>
                          <a:latin typeface="Lato" panose="020F0502020204030203" pitchFamily="34" charset="77"/>
                        </a:rPr>
                        <a:t>1</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2</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3</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bl>
          </a:graphicData>
        </a:graphic>
      </p:graphicFrame>
      <p:sp>
        <p:nvSpPr>
          <p:cNvPr id="6" name="Rectangle 5"/>
          <p:cNvSpPr/>
          <p:nvPr/>
        </p:nvSpPr>
        <p:spPr bwMode="auto">
          <a:xfrm>
            <a:off x="2286000" y="3395132"/>
            <a:ext cx="2438400" cy="2015067"/>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pic>
        <p:nvPicPr>
          <p:cNvPr id="8" name="Picture 7"/>
          <p:cNvPicPr>
            <a:picLocks noChangeAspect="1"/>
          </p:cNvPicPr>
          <p:nvPr/>
        </p:nvPicPr>
        <p:blipFill>
          <a:blip r:embed="rId1"/>
          <a:stretch>
            <a:fillRect/>
          </a:stretch>
        </p:blipFill>
        <p:spPr>
          <a:xfrm>
            <a:off x="7281333" y="2807391"/>
            <a:ext cx="5806440" cy="4838700"/>
          </a:xfrm>
          <a:prstGeom prst="rect">
            <a:avLst/>
          </a:prstGeom>
        </p:spPr>
      </p:pic>
      <p:sp>
        <p:nvSpPr>
          <p:cNvPr id="9" name="Rectangle 8"/>
          <p:cNvSpPr/>
          <p:nvPr/>
        </p:nvSpPr>
        <p:spPr bwMode="auto">
          <a:xfrm>
            <a:off x="8458200" y="6155958"/>
            <a:ext cx="3733800" cy="39724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10" name="Elbow Connector 9"/>
          <p:cNvCxnSpPr>
            <a:stCxn id="9" idx="1"/>
            <a:endCxn id="6" idx="2"/>
          </p:cNvCxnSpPr>
          <p:nvPr/>
        </p:nvCxnSpPr>
        <p:spPr bwMode="auto">
          <a:xfrm rot="10800000">
            <a:off x="3505200" y="5410199"/>
            <a:ext cx="4953000" cy="944380"/>
          </a:xfrm>
          <a:prstGeom prst="bentConnector2">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3" name="TextBox 12"/>
          <p:cNvSpPr txBox="1"/>
          <p:nvPr/>
        </p:nvSpPr>
        <p:spPr>
          <a:xfrm>
            <a:off x="1961804" y="6454281"/>
            <a:ext cx="5525191" cy="1323439"/>
          </a:xfrm>
          <a:prstGeom prst="rect">
            <a:avLst/>
          </a:prstGeom>
          <a:noFill/>
        </p:spPr>
        <p:txBody>
          <a:bodyPr wrap="square" rtlCol="0">
            <a:spAutoFit/>
          </a:bodyPr>
          <a:lstStyle/>
          <a:p>
            <a:r>
              <a:rPr lang="en-US" sz="2000" dirty="0">
                <a:solidFill>
                  <a:srgbClr val="A2424F"/>
                </a:solidFill>
                <a:latin typeface="Lato" panose="020F0502020204030203" pitchFamily="34" charset="77"/>
              </a:rPr>
              <a:t>The combination of </a:t>
            </a:r>
            <a:r>
              <a:rPr lang="en-US" sz="2000" dirty="0">
                <a:solidFill>
                  <a:srgbClr val="A2424F"/>
                </a:solidFill>
                <a:latin typeface="Consolas" panose="020B0609020204030204" pitchFamily="49" charset="0"/>
                <a:cs typeface="Consolas" panose="020B0609020204030204" pitchFamily="49" charset="0"/>
              </a:rPr>
              <a:t>(first_name, surname) </a:t>
            </a:r>
            <a:r>
              <a:rPr lang="en-US" sz="2000" dirty="0">
                <a:solidFill>
                  <a:srgbClr val="A2424F"/>
                </a:solidFill>
                <a:latin typeface="Lato" panose="020F0502020204030203" pitchFamily="34" charset="77"/>
              </a:rPr>
              <a:t>cannot be the same for any two rows</a:t>
            </a:r>
            <a:endParaRPr lang="en-US" sz="2000" dirty="0">
              <a:solidFill>
                <a:srgbClr val="A2424F"/>
              </a:solidFill>
              <a:latin typeface="Lato" panose="020F0502020204030203" pitchFamily="34" charset="77"/>
            </a:endParaRPr>
          </a:p>
          <a:p>
            <a:pPr marL="342900"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But you still can have people with the same first name or surname, respectively</a:t>
            </a:r>
            <a:endParaRPr lang="en-US" sz="2000" dirty="0">
              <a:solidFill>
                <a:schemeClr val="tx1">
                  <a:lumMod val="75000"/>
                  <a:lumOff val="25000"/>
                </a:schemeClr>
              </a:solidFill>
              <a:latin typeface="Lato" panose="020F0502020204030203" pitchFamily="34" charset="77"/>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7244196" y="2784328"/>
            <a:ext cx="5705280" cy="4378471"/>
          </a:xfrm>
          <a:prstGeom prst="rect">
            <a:avLst/>
          </a:prstGeom>
        </p:spPr>
      </p:pic>
      <p:sp>
        <p:nvSpPr>
          <p:cNvPr id="2" name="Content Placeholder 1"/>
          <p:cNvSpPr>
            <a:spLocks noGrp="1"/>
          </p:cNvSpPr>
          <p:nvPr>
            <p:ph idx="1"/>
          </p:nvPr>
        </p:nvSpPr>
        <p:spPr/>
        <p:txBody>
          <a:bodyPr/>
          <a:lstStyle/>
          <a:p>
            <a:r>
              <a:rPr lang="en-US" dirty="0"/>
              <a:t>A unique constraint (on a single column)</a:t>
            </a:r>
            <a:endParaRPr lang="en-US" dirty="0"/>
          </a:p>
        </p:txBody>
      </p:sp>
      <p:sp>
        <p:nvSpPr>
          <p:cNvPr id="3" name="Title 2"/>
          <p:cNvSpPr>
            <a:spLocks noGrp="1"/>
          </p:cNvSpPr>
          <p:nvPr>
            <p:ph type="title"/>
          </p:nvPr>
        </p:nvSpPr>
        <p:spPr/>
        <p:txBody>
          <a:bodyPr/>
          <a:lstStyle/>
          <a:p>
            <a:r>
              <a:rPr lang="en-US" dirty="0"/>
              <a:t>Constraints: Unique</a:t>
            </a:r>
            <a:endParaRPr lang="en-US" dirty="0"/>
          </a:p>
        </p:txBody>
      </p:sp>
      <p:graphicFrame>
        <p:nvGraphicFramePr>
          <p:cNvPr id="4" name="Tableau 4"/>
          <p:cNvGraphicFramePr>
            <a:graphicFrameLocks noGrp="1"/>
          </p:cNvGraphicFramePr>
          <p:nvPr/>
        </p:nvGraphicFramePr>
        <p:xfrm>
          <a:off x="1219200" y="3581400"/>
          <a:ext cx="5255794" cy="1645341"/>
        </p:xfrm>
        <a:graphic>
          <a:graphicData uri="http://schemas.openxmlformats.org/drawingml/2006/table">
            <a:tbl>
              <a:tblPr firstRow="1" bandRow="1">
                <a:tableStyleId>{5C22544A-7EE6-4342-B048-85BDC9FD1C3A}</a:tableStyleId>
              </a:tblPr>
              <a:tblGrid>
                <a:gridCol w="1066800"/>
                <a:gridCol w="1337931"/>
                <a:gridCol w="1075800"/>
                <a:gridCol w="1033266"/>
                <a:gridCol w="741997"/>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err="1">
                          <a:solidFill>
                            <a:srgbClr val="000000"/>
                          </a:solidFill>
                          <a:latin typeface="Lato" panose="020F0502020204030203" pitchFamily="34" charset="77"/>
                          <a:ea typeface="+mn-ea"/>
                          <a:cs typeface="+mn-cs"/>
                        </a:rPr>
                        <a:t>peopleid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first_name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surname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born</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died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r>
              <a:tr h="342613">
                <a:tc>
                  <a:txBody>
                    <a:bodyPr/>
                    <a:lstStyle/>
                    <a:p>
                      <a:r>
                        <a:rPr lang="en-GB" sz="1600" dirty="0">
                          <a:solidFill>
                            <a:srgbClr val="000000"/>
                          </a:solidFill>
                          <a:latin typeface="Lato" panose="020F0502020204030203" pitchFamily="34" charset="77"/>
                        </a:rPr>
                        <a:t>1</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2</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3</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bl>
          </a:graphicData>
        </a:graphic>
      </p:graphicFrame>
      <p:sp>
        <p:nvSpPr>
          <p:cNvPr id="6" name="Rectangle 5"/>
          <p:cNvSpPr/>
          <p:nvPr/>
        </p:nvSpPr>
        <p:spPr bwMode="auto">
          <a:xfrm>
            <a:off x="2286000" y="3395132"/>
            <a:ext cx="1295400" cy="2015067"/>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9" name="Rectangle 8"/>
          <p:cNvSpPr/>
          <p:nvPr/>
        </p:nvSpPr>
        <p:spPr bwMode="auto">
          <a:xfrm>
            <a:off x="8305800" y="4863366"/>
            <a:ext cx="3934362" cy="363375"/>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10" name="Elbow Connector 9"/>
          <p:cNvCxnSpPr>
            <a:stCxn id="9" idx="1"/>
            <a:endCxn id="6" idx="2"/>
          </p:cNvCxnSpPr>
          <p:nvPr/>
        </p:nvCxnSpPr>
        <p:spPr bwMode="auto">
          <a:xfrm rot="10800000" flipV="1">
            <a:off x="2933700" y="5045053"/>
            <a:ext cx="5372100" cy="365145"/>
          </a:xfrm>
          <a:prstGeom prst="bentConnector4">
            <a:avLst>
              <a:gd name="adj1" fmla="val 27581"/>
              <a:gd name="adj2" fmla="val 162605"/>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3" name="TextBox 12"/>
          <p:cNvSpPr txBox="1"/>
          <p:nvPr/>
        </p:nvSpPr>
        <p:spPr>
          <a:xfrm>
            <a:off x="1304003" y="5792709"/>
            <a:ext cx="5525191" cy="707886"/>
          </a:xfrm>
          <a:prstGeom prst="rect">
            <a:avLst/>
          </a:prstGeom>
          <a:noFill/>
        </p:spPr>
        <p:txBody>
          <a:bodyPr wrap="square" rtlCol="0">
            <a:spAutoFit/>
          </a:bodyPr>
          <a:lstStyle/>
          <a:p>
            <a:r>
              <a:rPr lang="en-US" sz="2000" dirty="0">
                <a:solidFill>
                  <a:srgbClr val="A2424F"/>
                </a:solidFill>
                <a:latin typeface="Lato" panose="020F0502020204030203" pitchFamily="34" charset="77"/>
              </a:rPr>
              <a:t>No identical first names for any two people here</a:t>
            </a:r>
            <a:endParaRPr lang="en-US" sz="2000" dirty="0">
              <a:solidFill>
                <a:srgbClr val="A2424F"/>
              </a:solidFill>
              <a:latin typeface="Lato" panose="020F0502020204030203" pitchFamily="34" charset="77"/>
            </a:endParaRPr>
          </a:p>
          <a:p>
            <a:pPr marL="342900"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But it is not what we want in this table</a:t>
            </a:r>
            <a:endParaRPr lang="en-US" sz="2000" dirty="0">
              <a:solidFill>
                <a:schemeClr val="tx1">
                  <a:lumMod val="75000"/>
                  <a:lumOff val="25000"/>
                </a:schemeClr>
              </a:solidFill>
              <a:latin typeface="Lato" panose="020F0502020204030203" pitchFamily="34" charset="77"/>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7306733" y="2399212"/>
            <a:ext cx="6582981" cy="5274916"/>
          </a:xfrm>
          <a:prstGeom prst="rect">
            <a:avLst/>
          </a:prstGeom>
        </p:spPr>
      </p:pic>
      <p:sp>
        <p:nvSpPr>
          <p:cNvPr id="2" name="Content Placeholder 1"/>
          <p:cNvSpPr>
            <a:spLocks noGrp="1"/>
          </p:cNvSpPr>
          <p:nvPr>
            <p:ph idx="1"/>
          </p:nvPr>
        </p:nvSpPr>
        <p:spPr/>
        <p:txBody>
          <a:bodyPr/>
          <a:lstStyle/>
          <a:p>
            <a:r>
              <a:rPr lang="en-US" dirty="0"/>
              <a:t>A column must </a:t>
            </a:r>
            <a:r>
              <a:rPr lang="en-US" dirty="0"/>
              <a:t>satisfy</a:t>
            </a:r>
            <a:r>
              <a:rPr lang="en-US" dirty="0"/>
              <a:t> a certain boolean expression test</a:t>
            </a:r>
            <a:endParaRPr lang="en-US" dirty="0"/>
          </a:p>
          <a:p>
            <a:pPr lvl="1"/>
            <a:r>
              <a:rPr lang="en-US" dirty="0"/>
              <a:t>The most generic constriant type</a:t>
            </a:r>
            <a:endParaRPr lang="en-US" dirty="0"/>
          </a:p>
        </p:txBody>
      </p:sp>
      <p:sp>
        <p:nvSpPr>
          <p:cNvPr id="3" name="Title 2"/>
          <p:cNvSpPr>
            <a:spLocks noGrp="1"/>
          </p:cNvSpPr>
          <p:nvPr>
            <p:ph type="title"/>
          </p:nvPr>
        </p:nvSpPr>
        <p:spPr/>
        <p:txBody>
          <a:bodyPr/>
          <a:lstStyle/>
          <a:p>
            <a:r>
              <a:rPr lang="en-US" dirty="0"/>
              <a:t>Constraints: Check</a:t>
            </a:r>
            <a:endParaRPr lang="en-US" dirty="0"/>
          </a:p>
        </p:txBody>
      </p:sp>
      <p:sp>
        <p:nvSpPr>
          <p:cNvPr id="7" name="Rectangle 6"/>
          <p:cNvSpPr/>
          <p:nvPr/>
        </p:nvSpPr>
        <p:spPr bwMode="auto">
          <a:xfrm>
            <a:off x="8382000" y="5786716"/>
            <a:ext cx="3107785" cy="25219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8" name="Elbow Connector 7"/>
          <p:cNvCxnSpPr>
            <a:stCxn id="7" idx="1"/>
            <a:endCxn id="9" idx="3"/>
          </p:cNvCxnSpPr>
          <p:nvPr/>
        </p:nvCxnSpPr>
        <p:spPr bwMode="auto">
          <a:xfrm rot="10800000">
            <a:off x="6835062" y="4114801"/>
            <a:ext cx="1546938" cy="1798013"/>
          </a:xfrm>
          <a:prstGeom prst="bentConnector3">
            <a:avLst>
              <a:gd name="adj1" fmla="val 6642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9" name="TextBox 8"/>
          <p:cNvSpPr txBox="1"/>
          <p:nvPr/>
        </p:nvSpPr>
        <p:spPr>
          <a:xfrm>
            <a:off x="1309871" y="3914745"/>
            <a:ext cx="5525191" cy="400110"/>
          </a:xfrm>
          <a:prstGeom prst="rect">
            <a:avLst/>
          </a:prstGeom>
          <a:noFill/>
        </p:spPr>
        <p:txBody>
          <a:bodyPr wrap="square" rtlCol="0">
            <a:spAutoFit/>
          </a:bodyPr>
          <a:lstStyle/>
          <a:p>
            <a:r>
              <a:rPr lang="en-US" sz="2000" dirty="0">
                <a:solidFill>
                  <a:srgbClr val="A2424F"/>
                </a:solidFill>
                <a:latin typeface="Lato" panose="020F0502020204030203" pitchFamily="34" charset="77"/>
              </a:rPr>
              <a:t>You must ensure that the person died after born</a:t>
            </a:r>
            <a:endParaRPr lang="en-US" sz="2000" dirty="0">
              <a:solidFill>
                <a:schemeClr val="tx1">
                  <a:lumMod val="75000"/>
                  <a:lumOff val="25000"/>
                </a:schemeClr>
              </a:solidFill>
              <a:latin typeface="Lato" panose="020F0502020204030203" pitchFamily="34" charset="77"/>
            </a:endParaRPr>
          </a:p>
        </p:txBody>
      </p:sp>
      <p:sp>
        <p:nvSpPr>
          <p:cNvPr id="21" name="Rectangle 20"/>
          <p:cNvSpPr/>
          <p:nvPr/>
        </p:nvSpPr>
        <p:spPr bwMode="auto">
          <a:xfrm>
            <a:off x="8382000" y="6079068"/>
            <a:ext cx="4876800" cy="480359"/>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22" name="TextBox 21"/>
          <p:cNvSpPr txBox="1"/>
          <p:nvPr/>
        </p:nvSpPr>
        <p:spPr>
          <a:xfrm>
            <a:off x="1309871" y="5863448"/>
            <a:ext cx="5525191" cy="1631216"/>
          </a:xfrm>
          <a:prstGeom prst="rect">
            <a:avLst/>
          </a:prstGeom>
          <a:noFill/>
        </p:spPr>
        <p:txBody>
          <a:bodyPr wrap="square" rtlCol="0">
            <a:spAutoFit/>
          </a:bodyPr>
          <a:lstStyle/>
          <a:p>
            <a:r>
              <a:rPr lang="en-US" sz="2000" dirty="0">
                <a:solidFill>
                  <a:srgbClr val="A2424F"/>
                </a:solidFill>
                <a:latin typeface="Lato" panose="020F0502020204030203" pitchFamily="34" charset="77"/>
              </a:rPr>
              <a:t>A useful trick to standardize names</a:t>
            </a:r>
            <a:endParaRPr lang="en-US" sz="2000" dirty="0">
              <a:solidFill>
                <a:srgbClr val="A2424F"/>
              </a:solidFill>
              <a:latin typeface="Lato" panose="020F0502020204030203" pitchFamily="34" charset="77"/>
            </a:endParaRPr>
          </a:p>
          <a:p>
            <a:pPr marL="342900"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Such that there won’t be rows with the same name of “Alfred </a:t>
            </a:r>
            <a:r>
              <a:rPr lang="en-GB" sz="2000" dirty="0">
                <a:solidFill>
                  <a:schemeClr val="tx1">
                    <a:lumMod val="75000"/>
                    <a:lumOff val="25000"/>
                  </a:schemeClr>
                </a:solidFill>
                <a:latin typeface="Lato" panose="020F0502020204030203" pitchFamily="34" charset="77"/>
              </a:rPr>
              <a:t>Hitchcock</a:t>
            </a:r>
            <a:r>
              <a:rPr lang="en-US" sz="2000" dirty="0">
                <a:solidFill>
                  <a:schemeClr val="tx1">
                    <a:lumMod val="75000"/>
                    <a:lumOff val="25000"/>
                  </a:schemeClr>
                </a:solidFill>
                <a:latin typeface="Lato" panose="020F0502020204030203" pitchFamily="34" charset="77"/>
              </a:rPr>
              <a:t>”, “ALFRED HITCHCOCK”, and “alfred </a:t>
            </a:r>
            <a:r>
              <a:rPr lang="en-GB" sz="2000" dirty="0" err="1">
                <a:solidFill>
                  <a:schemeClr val="tx1">
                    <a:lumMod val="75000"/>
                    <a:lumOff val="25000"/>
                  </a:schemeClr>
                </a:solidFill>
                <a:latin typeface="Lato" panose="020F0502020204030203" pitchFamily="34" charset="77"/>
              </a:rPr>
              <a:t>hitchcock</a:t>
            </a:r>
            <a:r>
              <a:rPr lang="en-US" sz="2000" dirty="0">
                <a:solidFill>
                  <a:schemeClr val="tx1">
                    <a:lumMod val="75000"/>
                    <a:lumOff val="25000"/>
                  </a:schemeClr>
                </a:solidFill>
                <a:latin typeface="Lato" panose="020F0502020204030203" pitchFamily="34" charset="77"/>
              </a:rPr>
              <a:t>”.</a:t>
            </a:r>
            <a:endParaRPr lang="en-US" sz="2000" dirty="0">
              <a:solidFill>
                <a:schemeClr val="tx1">
                  <a:lumMod val="75000"/>
                  <a:lumOff val="25000"/>
                </a:schemeClr>
              </a:solidFill>
              <a:latin typeface="Lato" panose="020F0502020204030203" pitchFamily="34" charset="77"/>
            </a:endParaRPr>
          </a:p>
          <a:p>
            <a:pPr marL="342900" indent="-342900">
              <a:buFont typeface="Arial" panose="020B0604020202020204" pitchFamily="34" charset="0"/>
              <a:buChar char="•"/>
            </a:pPr>
            <a:r>
              <a:rPr lang="en-US" sz="2000" dirty="0">
                <a:solidFill>
                  <a:srgbClr val="A2424F"/>
                </a:solidFill>
                <a:latin typeface="Consolas" panose="020B0609020204030204" pitchFamily="49" charset="0"/>
                <a:cs typeface="Consolas" panose="020B0609020204030204" pitchFamily="49" charset="0"/>
              </a:rPr>
              <a:t>upper</a:t>
            </a:r>
            <a:r>
              <a:rPr lang="en-US" sz="2000" dirty="0">
                <a:solidFill>
                  <a:schemeClr val="tx1">
                    <a:lumMod val="75000"/>
                    <a:lumOff val="25000"/>
                  </a:schemeClr>
                </a:solidFill>
                <a:latin typeface="Consolas" panose="020B0609020204030204" pitchFamily="49" charset="0"/>
                <a:cs typeface="Consolas" panose="020B0609020204030204" pitchFamily="49" charset="0"/>
              </a:rPr>
              <a:t>(string)</a:t>
            </a:r>
            <a:r>
              <a:rPr lang="en-US" sz="2000" dirty="0">
                <a:solidFill>
                  <a:schemeClr val="tx1">
                    <a:lumMod val="75000"/>
                    <a:lumOff val="25000"/>
                  </a:schemeClr>
                </a:solidFill>
                <a:latin typeface="Lato" panose="020F0502020204030203" pitchFamily="34" charset="77"/>
              </a:rPr>
              <a:t> is a function in PostgreSQL</a:t>
            </a:r>
            <a:endParaRPr lang="en-US" sz="2000" dirty="0">
              <a:solidFill>
                <a:schemeClr val="tx1">
                  <a:lumMod val="75000"/>
                  <a:lumOff val="25000"/>
                </a:schemeClr>
              </a:solidFill>
              <a:latin typeface="Lato" panose="020F0502020204030203" pitchFamily="34" charset="77"/>
            </a:endParaRPr>
          </a:p>
        </p:txBody>
      </p:sp>
      <p:cxnSp>
        <p:nvCxnSpPr>
          <p:cNvPr id="23" name="Elbow Connector 22"/>
          <p:cNvCxnSpPr>
            <a:stCxn id="21" idx="1"/>
            <a:endCxn id="22" idx="3"/>
          </p:cNvCxnSpPr>
          <p:nvPr/>
        </p:nvCxnSpPr>
        <p:spPr bwMode="auto">
          <a:xfrm rot="10800000" flipV="1">
            <a:off x="6835062" y="6319248"/>
            <a:ext cx="1546938" cy="359808"/>
          </a:xfrm>
          <a:prstGeom prst="bentConnector3">
            <a:avLst>
              <a:gd name="adj1" fmla="val 6642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name can be assigned to the constraints</a:t>
            </a:r>
            <a:endParaRPr lang="en-US" dirty="0"/>
          </a:p>
          <a:p>
            <a:pPr lvl="1"/>
            <a:r>
              <a:rPr lang="en-US" dirty="0"/>
              <a:t>… in order to refer to them easier in some other operations</a:t>
            </a:r>
            <a:endParaRPr lang="en-US" dirty="0"/>
          </a:p>
          <a:p>
            <a:pPr lvl="2"/>
            <a:r>
              <a:rPr lang="en-US" dirty="0"/>
              <a:t>PostgreSQL will give a name to the constraints if you don’t assign a name explicitly</a:t>
            </a:r>
            <a:endParaRPr lang="en-US" dirty="0"/>
          </a:p>
        </p:txBody>
      </p:sp>
      <p:sp>
        <p:nvSpPr>
          <p:cNvPr id="3" name="Title 2"/>
          <p:cNvSpPr>
            <a:spLocks noGrp="1"/>
          </p:cNvSpPr>
          <p:nvPr>
            <p:ph type="title"/>
          </p:nvPr>
        </p:nvSpPr>
        <p:spPr/>
        <p:txBody>
          <a:bodyPr/>
          <a:lstStyle/>
          <a:p>
            <a:r>
              <a:rPr lang="en-US" dirty="0"/>
              <a:t>Named Constraints</a:t>
            </a:r>
            <a:endParaRPr lang="en-US" dirty="0"/>
          </a:p>
        </p:txBody>
      </p:sp>
      <p:grpSp>
        <p:nvGrpSpPr>
          <p:cNvPr id="8" name="Group 7"/>
          <p:cNvGrpSpPr/>
          <p:nvPr/>
        </p:nvGrpSpPr>
        <p:grpSpPr>
          <a:xfrm>
            <a:off x="474078" y="3709824"/>
            <a:ext cx="13682244" cy="4189576"/>
            <a:chOff x="567156" y="3581400"/>
            <a:chExt cx="13682244" cy="4189576"/>
          </a:xfrm>
        </p:grpSpPr>
        <p:pic>
          <p:nvPicPr>
            <p:cNvPr id="5" name="Picture 4"/>
            <p:cNvPicPr>
              <a:picLocks noChangeAspect="1"/>
            </p:cNvPicPr>
            <p:nvPr/>
          </p:nvPicPr>
          <p:blipFill>
            <a:blip r:embed="rId1"/>
            <a:stretch>
              <a:fillRect/>
            </a:stretch>
          </p:blipFill>
          <p:spPr>
            <a:xfrm>
              <a:off x="5791200" y="3581400"/>
              <a:ext cx="8458200" cy="4189576"/>
            </a:xfrm>
            <a:prstGeom prst="rect">
              <a:avLst/>
            </a:prstGeom>
          </p:spPr>
        </p:pic>
        <p:pic>
          <p:nvPicPr>
            <p:cNvPr id="7" name="Picture 6"/>
            <p:cNvPicPr>
              <a:picLocks noChangeAspect="1"/>
            </p:cNvPicPr>
            <p:nvPr/>
          </p:nvPicPr>
          <p:blipFill>
            <a:blip r:embed="rId2"/>
            <a:stretch>
              <a:fillRect/>
            </a:stretch>
          </p:blipFill>
          <p:spPr>
            <a:xfrm>
              <a:off x="567156" y="3584971"/>
              <a:ext cx="5224044" cy="4186005"/>
            </a:xfrm>
            <a:prstGeom prst="rect">
              <a:avLst/>
            </a:prstGeom>
          </p:spPr>
        </p:pic>
      </p:grpSp>
      <p:sp>
        <p:nvSpPr>
          <p:cNvPr id="9" name="Rectangle 8"/>
          <p:cNvSpPr/>
          <p:nvPr/>
        </p:nvSpPr>
        <p:spPr bwMode="auto">
          <a:xfrm>
            <a:off x="6553200" y="6400801"/>
            <a:ext cx="2895600" cy="18619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0" name="Rectangle 9"/>
          <p:cNvSpPr/>
          <p:nvPr/>
        </p:nvSpPr>
        <p:spPr bwMode="auto">
          <a:xfrm>
            <a:off x="6553200" y="6615954"/>
            <a:ext cx="3276600" cy="190328"/>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1" name="Rectangle 10"/>
          <p:cNvSpPr/>
          <p:nvPr/>
        </p:nvSpPr>
        <p:spPr bwMode="auto">
          <a:xfrm>
            <a:off x="6553200" y="6826968"/>
            <a:ext cx="2971800" cy="20274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Che</a:t>
            </a:r>
            <a:r>
              <a:rPr lang="en-US" dirty="0"/>
              <a:t>ck</a:t>
            </a:r>
            <a:r>
              <a:rPr lang="en-US" dirty="0"/>
              <a:t> constaints are static</a:t>
            </a:r>
            <a:endParaRPr lang="en-US" dirty="0"/>
          </a:p>
          <a:p>
            <a:pPr lvl="1"/>
            <a:r>
              <a:rPr lang="en-US" dirty="0"/>
              <a:t>Once it is written into the table, the criteria cannot be updated automatically</a:t>
            </a:r>
            <a:endParaRPr lang="en-US" dirty="0"/>
          </a:p>
        </p:txBody>
      </p:sp>
      <p:sp>
        <p:nvSpPr>
          <p:cNvPr id="3" name="Title 2"/>
          <p:cNvSpPr>
            <a:spLocks noGrp="1"/>
          </p:cNvSpPr>
          <p:nvPr>
            <p:ph type="title"/>
          </p:nvPr>
        </p:nvSpPr>
        <p:spPr/>
        <p:txBody>
          <a:bodyPr/>
          <a:lstStyle/>
          <a:p>
            <a:r>
              <a:rPr lang="en-US" dirty="0"/>
              <a:t>Referential Integrity</a:t>
            </a:r>
            <a:endParaRPr lang="en-US" dirty="0"/>
          </a:p>
        </p:txBody>
      </p:sp>
      <p:pic>
        <p:nvPicPr>
          <p:cNvPr id="5" name="Picture 4"/>
          <p:cNvPicPr>
            <a:picLocks noChangeAspect="1"/>
          </p:cNvPicPr>
          <p:nvPr/>
        </p:nvPicPr>
        <p:blipFill>
          <a:blip r:embed="rId1"/>
          <a:stretch>
            <a:fillRect/>
          </a:stretch>
        </p:blipFill>
        <p:spPr>
          <a:xfrm>
            <a:off x="990600" y="3173713"/>
            <a:ext cx="6680200" cy="4370087"/>
          </a:xfrm>
          <a:prstGeom prst="rect">
            <a:avLst/>
          </a:prstGeom>
        </p:spPr>
      </p:pic>
      <p:sp>
        <p:nvSpPr>
          <p:cNvPr id="7" name="Rectangle 6"/>
          <p:cNvSpPr/>
          <p:nvPr/>
        </p:nvSpPr>
        <p:spPr bwMode="auto">
          <a:xfrm>
            <a:off x="2057400" y="5300133"/>
            <a:ext cx="3810000" cy="29880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4" name="TextBox 13"/>
          <p:cNvSpPr txBox="1"/>
          <p:nvPr/>
        </p:nvSpPr>
        <p:spPr>
          <a:xfrm>
            <a:off x="7283245" y="5203240"/>
            <a:ext cx="57912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It is very difficult to perform static </a:t>
            </a:r>
            <a:r>
              <a:rPr lang="en-US" sz="2000" dirty="0">
                <a:solidFill>
                  <a:schemeClr val="tx1">
                    <a:lumMod val="75000"/>
                    <a:lumOff val="25000"/>
                  </a:schemeClr>
                </a:solidFill>
                <a:latin typeface="Consolas" panose="020B0609020204030204" pitchFamily="49" charset="0"/>
                <a:cs typeface="Consolas" panose="020B0609020204030204" pitchFamily="49" charset="0"/>
              </a:rPr>
              <a:t>check</a:t>
            </a:r>
            <a:r>
              <a:rPr lang="en-US" sz="2000" dirty="0">
                <a:solidFill>
                  <a:schemeClr val="tx1">
                    <a:lumMod val="75000"/>
                    <a:lumOff val="25000"/>
                  </a:schemeClr>
                </a:solidFill>
                <a:latin typeface="Lato" panose="020F0502020204030203" pitchFamily="34" charset="77"/>
              </a:rPr>
              <a:t>s</a:t>
            </a:r>
            <a:endParaRPr lang="en-US" sz="2000" dirty="0">
              <a:solidFill>
                <a:schemeClr val="tx1">
                  <a:lumMod val="75000"/>
                  <a:lumOff val="25000"/>
                </a:schemeClr>
              </a:solidFill>
              <a:latin typeface="Lato" panose="020F0502020204030203" pitchFamily="34" charset="77"/>
            </a:endParaRPr>
          </a:p>
          <a:p>
            <a:pPr marL="995680" lvl="1"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Too many countries; country names and codes may change</a:t>
            </a:r>
            <a:endParaRPr lang="en-US" sz="2000" dirty="0">
              <a:solidFill>
                <a:schemeClr val="tx1">
                  <a:lumMod val="75000"/>
                  <a:lumOff val="25000"/>
                </a:schemeClr>
              </a:solidFill>
              <a:latin typeface="Lato" panose="020F0502020204030203" pitchFamily="34" charset="77"/>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Che</a:t>
            </a:r>
            <a:r>
              <a:rPr lang="en-US" dirty="0"/>
              <a:t>ck</a:t>
            </a:r>
            <a:r>
              <a:rPr lang="en-US" dirty="0"/>
              <a:t> constaints are static</a:t>
            </a:r>
            <a:endParaRPr lang="en-US" dirty="0"/>
          </a:p>
          <a:p>
            <a:pPr lvl="1"/>
            <a:r>
              <a:rPr lang="en-US" dirty="0"/>
              <a:t>Once it is written into the table, the criteria cannot be updated automatically</a:t>
            </a:r>
            <a:endParaRPr lang="en-US" dirty="0"/>
          </a:p>
        </p:txBody>
      </p:sp>
      <p:sp>
        <p:nvSpPr>
          <p:cNvPr id="3" name="Title 2"/>
          <p:cNvSpPr>
            <a:spLocks noGrp="1"/>
          </p:cNvSpPr>
          <p:nvPr>
            <p:ph type="title"/>
          </p:nvPr>
        </p:nvSpPr>
        <p:spPr/>
        <p:txBody>
          <a:bodyPr/>
          <a:lstStyle/>
          <a:p>
            <a:r>
              <a:rPr lang="en-US" dirty="0"/>
              <a:t>Referential Integrity</a:t>
            </a:r>
            <a:endParaRPr lang="en-US" dirty="0"/>
          </a:p>
        </p:txBody>
      </p:sp>
      <p:pic>
        <p:nvPicPr>
          <p:cNvPr id="5" name="Picture 4"/>
          <p:cNvPicPr>
            <a:picLocks noChangeAspect="1"/>
          </p:cNvPicPr>
          <p:nvPr/>
        </p:nvPicPr>
        <p:blipFill>
          <a:blip r:embed="rId1"/>
          <a:stretch>
            <a:fillRect/>
          </a:stretch>
        </p:blipFill>
        <p:spPr>
          <a:xfrm>
            <a:off x="990600" y="3173713"/>
            <a:ext cx="6680200" cy="4370087"/>
          </a:xfrm>
          <a:prstGeom prst="rect">
            <a:avLst/>
          </a:prstGeom>
        </p:spPr>
      </p:pic>
      <p:graphicFrame>
        <p:nvGraphicFramePr>
          <p:cNvPr id="6" name="Tableau 4"/>
          <p:cNvGraphicFramePr>
            <a:graphicFrameLocks noGrp="1"/>
          </p:cNvGraphicFramePr>
          <p:nvPr/>
        </p:nvGraphicFramePr>
        <p:xfrm>
          <a:off x="8565388" y="3342587"/>
          <a:ext cx="5017752" cy="1645342"/>
        </p:xfrm>
        <a:graphic>
          <a:graphicData uri="http://schemas.openxmlformats.org/drawingml/2006/table">
            <a:tbl>
              <a:tblPr firstRow="1" bandRow="1">
                <a:tableStyleId>{5C22544A-7EE6-4342-B048-85BDC9FD1C3A}</a:tableStyleId>
              </a:tblPr>
              <a:tblGrid>
                <a:gridCol w="1491002"/>
                <a:gridCol w="1763375"/>
                <a:gridCol w="1763375"/>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err="1">
                          <a:solidFill>
                            <a:srgbClr val="000000"/>
                          </a:solidFill>
                          <a:latin typeface="Lato" panose="020F0502020204030203" pitchFamily="34" charset="77"/>
                          <a:ea typeface="+mn-ea"/>
                          <a:cs typeface="+mn-cs"/>
                        </a:rPr>
                        <a:t>country_code</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country_name</a:t>
                      </a:r>
                      <a:endParaRPr lang="en-GB" sz="1600" dirty="0">
                        <a:latin typeface="Lato" panose="020F0502020204030203" pitchFamily="34" charset="77"/>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continent</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r>
              <a:tr h="367334">
                <a:tc>
                  <a:txBody>
                    <a:bodyPr/>
                    <a:lstStyle/>
                    <a:p>
                      <a:r>
                        <a:rPr lang="en-GB" sz="1600" dirty="0">
                          <a:solidFill>
                            <a:srgbClr val="000000"/>
                          </a:solidFill>
                          <a:latin typeface="Lato" panose="020F0502020204030203" pitchFamily="34" charset="77"/>
                        </a:rPr>
                        <a:t>US</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United States</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AMERICA</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67334">
                <a:tc>
                  <a:txBody>
                    <a:bodyPr/>
                    <a:lstStyle/>
                    <a:p>
                      <a:r>
                        <a:rPr lang="en-GB" sz="1600" dirty="0">
                          <a:solidFill>
                            <a:srgbClr val="000000"/>
                          </a:solidFill>
                          <a:latin typeface="Lato" panose="020F0502020204030203" pitchFamily="34" charset="77"/>
                        </a:rPr>
                        <a:t>CN</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China</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ASIA</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67334">
                <a:tc>
                  <a:txBody>
                    <a:bodyPr/>
                    <a:lstStyle/>
                    <a:p>
                      <a:r>
                        <a:rPr lang="en-GB" sz="1600" dirty="0">
                          <a:solidFill>
                            <a:srgbClr val="000000"/>
                          </a:solidFill>
                          <a:latin typeface="Lato" panose="020F0502020204030203" pitchFamily="34" charset="77"/>
                        </a:rPr>
                        <a:t>RU</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Russia</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EUROPE</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bl>
          </a:graphicData>
        </a:graphic>
      </p:graphicFrame>
      <p:sp>
        <p:nvSpPr>
          <p:cNvPr id="7" name="Rectangle 6"/>
          <p:cNvSpPr/>
          <p:nvPr/>
        </p:nvSpPr>
        <p:spPr bwMode="auto">
          <a:xfrm>
            <a:off x="2057400" y="5300133"/>
            <a:ext cx="3810000" cy="298802"/>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8" name="Elbow Connector 7"/>
          <p:cNvCxnSpPr>
            <a:stCxn id="7" idx="3"/>
            <a:endCxn id="11" idx="1"/>
          </p:cNvCxnSpPr>
          <p:nvPr/>
        </p:nvCxnSpPr>
        <p:spPr bwMode="auto">
          <a:xfrm flipV="1">
            <a:off x="5867400" y="4114800"/>
            <a:ext cx="2668491" cy="1334734"/>
          </a:xfrm>
          <a:prstGeom prst="bentConnector3">
            <a:avLst>
              <a:gd name="adj1" fmla="val 5000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1" name="Rectangle 10"/>
          <p:cNvSpPr/>
          <p:nvPr/>
        </p:nvSpPr>
        <p:spPr bwMode="auto">
          <a:xfrm>
            <a:off x="8535891" y="3038621"/>
            <a:ext cx="1522509" cy="2152358"/>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4" name="TextBox 13"/>
          <p:cNvSpPr txBox="1"/>
          <p:nvPr/>
        </p:nvSpPr>
        <p:spPr>
          <a:xfrm>
            <a:off x="7544546" y="5678134"/>
            <a:ext cx="6680200" cy="1323439"/>
          </a:xfrm>
          <a:prstGeom prst="rect">
            <a:avLst/>
          </a:prstGeom>
          <a:noFill/>
        </p:spPr>
        <p:txBody>
          <a:bodyPr wrap="square" rtlCol="0">
            <a:spAutoFit/>
          </a:bodyPr>
          <a:lstStyle/>
          <a:p>
            <a:r>
              <a:rPr lang="en-US" sz="2000" dirty="0">
                <a:solidFill>
                  <a:srgbClr val="A2424F"/>
                </a:solidFill>
                <a:latin typeface="Lato" panose="020F0502020204030203" pitchFamily="34" charset="77"/>
              </a:rPr>
              <a:t>Referential Integrity</a:t>
            </a:r>
            <a:endParaRPr lang="en-US" sz="2000" dirty="0">
              <a:solidFill>
                <a:srgbClr val="A2424F"/>
              </a:solidFill>
              <a:latin typeface="Lato" panose="020F0502020204030203" pitchFamily="34" charset="77"/>
            </a:endParaRPr>
          </a:p>
          <a:p>
            <a:pPr marL="342900"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The </a:t>
            </a:r>
            <a:r>
              <a:rPr lang="en-US" sz="2000" dirty="0">
                <a:solidFill>
                  <a:schemeClr val="tx1">
                    <a:lumMod val="75000"/>
                    <a:lumOff val="25000"/>
                  </a:schemeClr>
                </a:solidFill>
                <a:latin typeface="Consolas" panose="020B0609020204030204" pitchFamily="49" charset="0"/>
                <a:cs typeface="Consolas" panose="020B0609020204030204" pitchFamily="49" charset="0"/>
              </a:rPr>
              <a:t>country</a:t>
            </a:r>
            <a:r>
              <a:rPr lang="en-US" sz="2000" dirty="0">
                <a:solidFill>
                  <a:schemeClr val="tx1">
                    <a:lumMod val="75000"/>
                    <a:lumOff val="25000"/>
                  </a:schemeClr>
                </a:solidFill>
                <a:latin typeface="Lato" panose="020F0502020204030203" pitchFamily="34" charset="77"/>
              </a:rPr>
              <a:t> column in </a:t>
            </a:r>
            <a:r>
              <a:rPr lang="en-US" sz="2000" dirty="0">
                <a:solidFill>
                  <a:schemeClr val="tx1">
                    <a:lumMod val="75000"/>
                    <a:lumOff val="25000"/>
                  </a:schemeClr>
                </a:solidFill>
                <a:latin typeface="Consolas" panose="020B0609020204030204" pitchFamily="49" charset="0"/>
                <a:cs typeface="Consolas" panose="020B0609020204030204" pitchFamily="49" charset="0"/>
              </a:rPr>
              <a:t>movies</a:t>
            </a:r>
            <a:r>
              <a:rPr lang="en-US" sz="2000" dirty="0">
                <a:solidFill>
                  <a:schemeClr val="tx1">
                    <a:lumMod val="75000"/>
                    <a:lumOff val="25000"/>
                  </a:schemeClr>
                </a:solidFill>
                <a:latin typeface="Lato" panose="020F0502020204030203" pitchFamily="34" charset="77"/>
              </a:rPr>
              <a:t> should be linked with the </a:t>
            </a:r>
            <a:r>
              <a:rPr lang="en-US" sz="2000" dirty="0">
                <a:solidFill>
                  <a:schemeClr val="tx1">
                    <a:lumMod val="75000"/>
                    <a:lumOff val="25000"/>
                  </a:schemeClr>
                </a:solidFill>
                <a:latin typeface="Consolas" panose="020B0609020204030204" pitchFamily="49" charset="0"/>
                <a:cs typeface="Consolas" panose="020B0609020204030204" pitchFamily="49" charset="0"/>
              </a:rPr>
              <a:t>country_code</a:t>
            </a:r>
            <a:r>
              <a:rPr lang="en-US" sz="2000" dirty="0">
                <a:solidFill>
                  <a:schemeClr val="tx1">
                    <a:lumMod val="75000"/>
                    <a:lumOff val="25000"/>
                  </a:schemeClr>
                </a:solidFill>
                <a:latin typeface="Lato" panose="020F0502020204030203" pitchFamily="34" charset="77"/>
              </a:rPr>
              <a:t> column in another table (called reference table)</a:t>
            </a:r>
            <a:endParaRPr lang="en-US" sz="2000" dirty="0">
              <a:solidFill>
                <a:schemeClr val="tx1">
                  <a:lumMod val="75000"/>
                  <a:lumOff val="25000"/>
                </a:schemeClr>
              </a:solidFill>
              <a:latin typeface="Lato" panose="020F0502020204030203" pitchFamily="34" charset="77"/>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Format:</a:t>
            </a:r>
            <a:endParaRPr lang="en-US" dirty="0"/>
          </a:p>
          <a:p>
            <a:pPr lvl="1"/>
            <a:r>
              <a:rPr lang="en-US" dirty="0">
                <a:latin typeface="Consolas" panose="020B0609020204030204" pitchFamily="49" charset="0"/>
                <a:cs typeface="Consolas" panose="020B0609020204030204" pitchFamily="49" charset="0"/>
              </a:rPr>
              <a:t>foreign key (Am, ..., An ) references r</a:t>
            </a:r>
            <a:endParaRPr lang="en-US" dirty="0">
              <a:latin typeface="Consolas" panose="020B0609020204030204" pitchFamily="49" charset="0"/>
              <a:cs typeface="Consolas" panose="020B0609020204030204" pitchFamily="49" charset="0"/>
            </a:endParaRPr>
          </a:p>
          <a:p>
            <a:endParaRPr lang="en-US" dirty="0"/>
          </a:p>
        </p:txBody>
      </p:sp>
      <p:sp>
        <p:nvSpPr>
          <p:cNvPr id="3" name="Title 2"/>
          <p:cNvSpPr>
            <a:spLocks noGrp="1"/>
          </p:cNvSpPr>
          <p:nvPr>
            <p:ph type="title"/>
          </p:nvPr>
        </p:nvSpPr>
        <p:spPr/>
        <p:txBody>
          <a:bodyPr/>
          <a:lstStyle/>
          <a:p>
            <a:r>
              <a:rPr lang="en-US" dirty="0"/>
              <a:t>Foreign Key</a:t>
            </a:r>
            <a:endParaRPr lang="en-US" dirty="0"/>
          </a:p>
        </p:txBody>
      </p:sp>
      <p:pic>
        <p:nvPicPr>
          <p:cNvPr id="5" name="Picture 4"/>
          <p:cNvPicPr>
            <a:picLocks noChangeAspect="1"/>
          </p:cNvPicPr>
          <p:nvPr/>
        </p:nvPicPr>
        <p:blipFill>
          <a:blip r:embed="rId1"/>
          <a:stretch>
            <a:fillRect/>
          </a:stretch>
        </p:blipFill>
        <p:spPr>
          <a:xfrm>
            <a:off x="609600" y="2947116"/>
            <a:ext cx="9324702" cy="4596684"/>
          </a:xfrm>
          <a:prstGeom prst="rect">
            <a:avLst/>
          </a:prstGeom>
        </p:spPr>
      </p:pic>
      <p:sp>
        <p:nvSpPr>
          <p:cNvPr id="7" name="TextBox 6"/>
          <p:cNvSpPr txBox="1"/>
          <p:nvPr/>
        </p:nvSpPr>
        <p:spPr>
          <a:xfrm>
            <a:off x="7264844" y="4872699"/>
            <a:ext cx="7001165" cy="1015663"/>
          </a:xfrm>
          <a:prstGeom prst="rect">
            <a:avLst/>
          </a:prstGeom>
          <a:noFill/>
        </p:spPr>
        <p:txBody>
          <a:bodyPr wrap="square" rtlCol="0">
            <a:spAutoFit/>
          </a:bodyPr>
          <a:lstStyle/>
          <a:p>
            <a:r>
              <a:rPr lang="en-US" sz="2000" dirty="0">
                <a:solidFill>
                  <a:srgbClr val="A2424F"/>
                </a:solidFill>
                <a:latin typeface="Lato" panose="020F0502020204030203" pitchFamily="34" charset="77"/>
              </a:rPr>
              <a:t>Meaning of this foreign key:</a:t>
            </a:r>
            <a:endParaRPr lang="en-US" sz="2000" dirty="0">
              <a:solidFill>
                <a:srgbClr val="A2424F"/>
              </a:solidFill>
              <a:latin typeface="Lato" panose="020F0502020204030203" pitchFamily="34" charset="77"/>
            </a:endParaRPr>
          </a:p>
          <a:p>
            <a:pPr marL="342900"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The </a:t>
            </a:r>
            <a:r>
              <a:rPr lang="en-US" sz="2000" dirty="0">
                <a:solidFill>
                  <a:schemeClr val="tx1">
                    <a:lumMod val="75000"/>
                    <a:lumOff val="25000"/>
                  </a:schemeClr>
                </a:solidFill>
                <a:latin typeface="Consolas" panose="020B0609020204030204" pitchFamily="49" charset="0"/>
                <a:cs typeface="Consolas" panose="020B0609020204030204" pitchFamily="49" charset="0"/>
              </a:rPr>
              <a:t>country</a:t>
            </a:r>
            <a:r>
              <a:rPr lang="en-US" sz="2000" dirty="0">
                <a:solidFill>
                  <a:schemeClr val="tx1">
                    <a:lumMod val="75000"/>
                    <a:lumOff val="25000"/>
                  </a:schemeClr>
                </a:solidFill>
                <a:latin typeface="Lato" panose="020F0502020204030203" pitchFamily="34" charset="77"/>
              </a:rPr>
              <a:t> column in this table (movies) refers to the </a:t>
            </a:r>
            <a:r>
              <a:rPr lang="en-US" sz="2000" dirty="0">
                <a:solidFill>
                  <a:schemeClr val="tx1">
                    <a:lumMod val="75000"/>
                    <a:lumOff val="25000"/>
                  </a:schemeClr>
                </a:solidFill>
                <a:latin typeface="Consolas" panose="020B0609020204030204" pitchFamily="49" charset="0"/>
                <a:cs typeface="Consolas" panose="020B0609020204030204" pitchFamily="49" charset="0"/>
              </a:rPr>
              <a:t>country_code</a:t>
            </a:r>
            <a:r>
              <a:rPr lang="en-US" sz="2000" dirty="0">
                <a:solidFill>
                  <a:schemeClr val="tx1">
                    <a:lumMod val="75000"/>
                    <a:lumOff val="25000"/>
                  </a:schemeClr>
                </a:solidFill>
                <a:latin typeface="Lato" panose="020F0502020204030203" pitchFamily="34" charset="77"/>
              </a:rPr>
              <a:t> column in the table called </a:t>
            </a:r>
            <a:r>
              <a:rPr lang="en-US" sz="2000" dirty="0">
                <a:solidFill>
                  <a:schemeClr val="tx1">
                    <a:lumMod val="75000"/>
                    <a:lumOff val="25000"/>
                  </a:schemeClr>
                </a:solidFill>
                <a:latin typeface="Consolas" panose="020B0609020204030204" pitchFamily="49" charset="0"/>
                <a:cs typeface="Consolas" panose="020B0609020204030204" pitchFamily="49" charset="0"/>
              </a:rPr>
              <a:t>country_list</a:t>
            </a:r>
            <a:endParaRPr lang="en-US" sz="20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8" name="Rectangle 7"/>
          <p:cNvSpPr/>
          <p:nvPr/>
        </p:nvSpPr>
        <p:spPr bwMode="auto">
          <a:xfrm>
            <a:off x="1676400" y="6146459"/>
            <a:ext cx="7543800" cy="304800"/>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9" name="TextBox 8"/>
          <p:cNvSpPr txBox="1"/>
          <p:nvPr/>
        </p:nvSpPr>
        <p:spPr>
          <a:xfrm>
            <a:off x="9645445" y="6192558"/>
            <a:ext cx="4620564" cy="1323439"/>
          </a:xfrm>
          <a:prstGeom prst="rect">
            <a:avLst/>
          </a:prstGeom>
          <a:noFill/>
        </p:spPr>
        <p:txBody>
          <a:bodyPr wrap="square" rtlCol="0">
            <a:spAutoFit/>
          </a:bodyPr>
          <a:lstStyle/>
          <a:p>
            <a:r>
              <a:rPr lang="en-US" sz="2000" dirty="0">
                <a:solidFill>
                  <a:srgbClr val="A2424F"/>
                </a:solidFill>
                <a:latin typeface="Lato" panose="020F0502020204030203" pitchFamily="34" charset="77"/>
              </a:rPr>
              <a:t>Tip:</a:t>
            </a:r>
            <a:endParaRPr lang="en-US" sz="2000" dirty="0">
              <a:solidFill>
                <a:srgbClr val="A2424F"/>
              </a:solidFill>
              <a:latin typeface="Lato" panose="020F0502020204030203" pitchFamily="34" charset="77"/>
            </a:endParaRPr>
          </a:p>
          <a:p>
            <a:pPr marL="342900" indent="-342900">
              <a:buFont typeface="Arial" panose="020B0604020202020204" pitchFamily="34" charset="0"/>
              <a:buChar char="•"/>
            </a:pPr>
            <a:r>
              <a:rPr lang="en-US" sz="2000" dirty="0">
                <a:solidFill>
                  <a:schemeClr val="tx1">
                    <a:lumMod val="75000"/>
                    <a:lumOff val="25000"/>
                  </a:schemeClr>
                </a:solidFill>
                <a:latin typeface="Consolas" panose="020B0609020204030204" pitchFamily="49" charset="0"/>
                <a:cs typeface="Consolas" panose="020B0609020204030204" pitchFamily="49" charset="0"/>
              </a:rPr>
              <a:t>country_code</a:t>
            </a:r>
            <a:r>
              <a:rPr lang="en-US" sz="2000" dirty="0">
                <a:solidFill>
                  <a:schemeClr val="tx1">
                    <a:lumMod val="75000"/>
                    <a:lumOff val="25000"/>
                  </a:schemeClr>
                </a:solidFill>
                <a:latin typeface="Lato" panose="020F0502020204030203" pitchFamily="34" charset="77"/>
              </a:rPr>
              <a:t> should be a key (primary key or unique) in the table </a:t>
            </a:r>
            <a:r>
              <a:rPr lang="en-US" sz="2000" dirty="0">
                <a:solidFill>
                  <a:schemeClr val="tx1">
                    <a:lumMod val="75000"/>
                    <a:lumOff val="25000"/>
                  </a:schemeClr>
                </a:solidFill>
                <a:latin typeface="Consolas" panose="020B0609020204030204" pitchFamily="49" charset="0"/>
                <a:cs typeface="Consolas" panose="020B0609020204030204" pitchFamily="49" charset="0"/>
              </a:rPr>
              <a:t>country_list</a:t>
            </a:r>
            <a:endParaRPr lang="en-US" sz="2000" dirty="0">
              <a:solidFill>
                <a:schemeClr val="tx1">
                  <a:lumMod val="75000"/>
                  <a:lumOff val="25000"/>
                </a:schemeClr>
              </a:solidFill>
              <a:latin typeface="Consolas" panose="020B0609020204030204" pitchFamily="49" charset="0"/>
              <a:cs typeface="Consolas" panose="020B060902020403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Format:</a:t>
            </a:r>
            <a:endParaRPr lang="en-US" dirty="0"/>
          </a:p>
          <a:p>
            <a:pPr lvl="1"/>
            <a:r>
              <a:rPr lang="en-US" dirty="0">
                <a:latin typeface="Consolas" panose="020B0609020204030204" pitchFamily="49" charset="0"/>
                <a:cs typeface="Consolas" panose="020B0609020204030204" pitchFamily="49" charset="0"/>
              </a:rPr>
              <a:t>foreign key (Am, ..., An ) references r</a:t>
            </a:r>
            <a:endParaRPr lang="en-US" dirty="0">
              <a:latin typeface="Consolas" panose="020B0609020204030204" pitchFamily="49" charset="0"/>
              <a:cs typeface="Consolas" panose="020B0609020204030204" pitchFamily="49" charset="0"/>
            </a:endParaRPr>
          </a:p>
          <a:p>
            <a:endParaRPr lang="en-US" dirty="0"/>
          </a:p>
          <a:p>
            <a:endParaRPr lang="en-US" dirty="0"/>
          </a:p>
        </p:txBody>
      </p:sp>
      <p:sp>
        <p:nvSpPr>
          <p:cNvPr id="3" name="Title 2"/>
          <p:cNvSpPr>
            <a:spLocks noGrp="1"/>
          </p:cNvSpPr>
          <p:nvPr>
            <p:ph type="title"/>
          </p:nvPr>
        </p:nvSpPr>
        <p:spPr/>
        <p:txBody>
          <a:bodyPr/>
          <a:lstStyle/>
          <a:p>
            <a:r>
              <a:rPr lang="en-US" dirty="0"/>
              <a:t>Foreign Key</a:t>
            </a:r>
            <a:endParaRPr lang="en-US" dirty="0"/>
          </a:p>
        </p:txBody>
      </p:sp>
      <p:graphicFrame>
        <p:nvGraphicFramePr>
          <p:cNvPr id="4" name="Tableau 4"/>
          <p:cNvGraphicFramePr>
            <a:graphicFrameLocks noGrp="1"/>
          </p:cNvGraphicFramePr>
          <p:nvPr/>
        </p:nvGraphicFramePr>
        <p:xfrm>
          <a:off x="896435" y="3392214"/>
          <a:ext cx="3952431" cy="3606794"/>
        </p:xfrm>
        <a:graphic>
          <a:graphicData uri="http://schemas.openxmlformats.org/drawingml/2006/table">
            <a:tbl>
              <a:tblPr firstRow="1" bandRow="1">
                <a:tableStyleId>{5C22544A-7EE6-4342-B048-85BDC9FD1C3A}</a:tableStyleId>
              </a:tblPr>
              <a:tblGrid>
                <a:gridCol w="710434"/>
                <a:gridCol w="1801109"/>
                <a:gridCol w="780481"/>
                <a:gridCol w="660407"/>
              </a:tblGrid>
              <a:tr h="515475">
                <a:tc>
                  <a:txBody>
                    <a:bodyPr/>
                    <a:lstStyle/>
                    <a:p>
                      <a:r>
                        <a:rPr lang="en-GB" sz="1500" dirty="0">
                          <a:solidFill>
                            <a:srgbClr val="000000"/>
                          </a:solidFill>
                          <a:latin typeface="Lato" panose="020F0502020204030203" pitchFamily="34" charset="77"/>
                        </a:rPr>
                        <a:t>Movie ID</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r>
                        <a:rPr lang="fr-FR" sz="1500" dirty="0" err="1">
                          <a:solidFill>
                            <a:srgbClr val="000000"/>
                          </a:solidFill>
                          <a:latin typeface="Lato" panose="020F0502020204030203" pitchFamily="34" charset="77"/>
                        </a:rPr>
                        <a:t>Movie</a:t>
                      </a:r>
                      <a:r>
                        <a:rPr lang="fr-FR" sz="1500" dirty="0">
                          <a:solidFill>
                            <a:srgbClr val="000000"/>
                          </a:solidFill>
                          <a:latin typeface="Lato" panose="020F0502020204030203" pitchFamily="34" charset="77"/>
                        </a:rPr>
                        <a:t> </a:t>
                      </a:r>
                      <a:r>
                        <a:rPr lang="fr-FR" sz="1500" dirty="0" err="1">
                          <a:solidFill>
                            <a:srgbClr val="000000"/>
                          </a:solidFill>
                          <a:latin typeface="Lato" panose="020F0502020204030203" pitchFamily="34" charset="77"/>
                        </a:rPr>
                        <a:t>Title</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500" dirty="0">
                          <a:solidFill>
                            <a:srgbClr val="000000"/>
                          </a:solidFill>
                          <a:latin typeface="Lato" panose="020F0502020204030203" pitchFamily="34" charset="77"/>
                        </a:rPr>
                        <a:t>Country</a:t>
                      </a:r>
                      <a:endParaRPr lang="en-GB" sz="1500" dirty="0">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500" dirty="0" err="1">
                          <a:solidFill>
                            <a:srgbClr val="000000"/>
                          </a:solidFill>
                          <a:latin typeface="Lato" panose="020F0502020204030203" pitchFamily="34" charset="77"/>
                        </a:rPr>
                        <a:t>Year</a:t>
                      </a:r>
                      <a:endParaRPr lang="en-GB" sz="1500" dirty="0">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r>
              <a:tr h="515475">
                <a:tc>
                  <a:txBody>
                    <a:bodyPr/>
                    <a:lstStyle/>
                    <a:p>
                      <a:r>
                        <a:rPr lang="en-GB" sz="1500" dirty="0">
                          <a:solidFill>
                            <a:srgbClr val="000000"/>
                          </a:solidFill>
                          <a:latin typeface="Lato" panose="020F0502020204030203" pitchFamily="34" charset="77"/>
                        </a:rPr>
                        <a:t>0</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Citizen Kane</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US</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1941</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743615">
                <a:tc>
                  <a:txBody>
                    <a:bodyPr/>
                    <a:lstStyle/>
                    <a:p>
                      <a:r>
                        <a:rPr lang="en-GB" sz="1500" dirty="0">
                          <a:solidFill>
                            <a:srgbClr val="000000"/>
                          </a:solidFill>
                          <a:latin typeface="Lato" panose="020F0502020204030203" pitchFamily="34" charset="77"/>
                        </a:rPr>
                        <a:t>1</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La règle du jeu</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FR</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1939</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572220">
                <a:tc>
                  <a:txBody>
                    <a:bodyPr/>
                    <a:lstStyle/>
                    <a:p>
                      <a:r>
                        <a:rPr lang="en-GB" sz="1500" dirty="0">
                          <a:solidFill>
                            <a:srgbClr val="000000"/>
                          </a:solidFill>
                          <a:latin typeface="Lato" panose="020F0502020204030203" pitchFamily="34" charset="77"/>
                        </a:rPr>
                        <a:t>2</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tc>
                  <a:txBody>
                    <a:bodyPr/>
                    <a:lstStyle/>
                    <a:p>
                      <a:r>
                        <a:rPr lang="fr-FR" sz="1500" dirty="0">
                          <a:solidFill>
                            <a:srgbClr val="000000"/>
                          </a:solidFill>
                          <a:latin typeface="Lato" panose="020F0502020204030203" pitchFamily="34" charset="77"/>
                        </a:rPr>
                        <a:t>North By Northwest</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tc>
                  <a:txBody>
                    <a:bodyPr/>
                    <a:lstStyle/>
                    <a:p>
                      <a:r>
                        <a:rPr lang="fr-FR" sz="1500" dirty="0">
                          <a:solidFill>
                            <a:srgbClr val="000000"/>
                          </a:solidFill>
                          <a:latin typeface="Lato" panose="020F0502020204030203" pitchFamily="34" charset="77"/>
                        </a:rPr>
                        <a:t>US</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tc>
                  <a:txBody>
                    <a:bodyPr/>
                    <a:lstStyle/>
                    <a:p>
                      <a:r>
                        <a:rPr lang="fr-FR" sz="1500" dirty="0">
                          <a:solidFill>
                            <a:srgbClr val="000000"/>
                          </a:solidFill>
                          <a:latin typeface="Lato" panose="020F0502020204030203" pitchFamily="34" charset="77"/>
                        </a:rPr>
                        <a:t>1959</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noFill/>
                  </a:tcPr>
                </a:tc>
              </a:tr>
              <a:tr h="743615">
                <a:tc>
                  <a:txBody>
                    <a:bodyPr/>
                    <a:lstStyle/>
                    <a:p>
                      <a:r>
                        <a:rPr lang="en-GB" sz="1500" dirty="0">
                          <a:solidFill>
                            <a:srgbClr val="000000"/>
                          </a:solidFill>
                          <a:latin typeface="Lato" panose="020F0502020204030203" pitchFamily="34" charset="77"/>
                        </a:rPr>
                        <a:t>3</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Singin' in the Rain</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US</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1952</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515475">
                <a:tc>
                  <a:txBody>
                    <a:bodyPr/>
                    <a:lstStyle/>
                    <a:p>
                      <a:r>
                        <a:rPr lang="en-GB" sz="1500" dirty="0">
                          <a:solidFill>
                            <a:srgbClr val="000000"/>
                          </a:solidFill>
                          <a:latin typeface="Lato" panose="020F0502020204030203" pitchFamily="34" charset="77"/>
                        </a:rPr>
                        <a:t>4</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Rear Window</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a:solidFill>
                            <a:srgbClr val="000000"/>
                          </a:solidFill>
                          <a:latin typeface="Lato" panose="020F0502020204030203" pitchFamily="34" charset="77"/>
                        </a:rPr>
                        <a:t>US</a:t>
                      </a:r>
                      <a:endParaRPr lang="en-GB" sz="150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500" dirty="0">
                          <a:solidFill>
                            <a:srgbClr val="000000"/>
                          </a:solidFill>
                          <a:latin typeface="Lato" panose="020F0502020204030203" pitchFamily="34" charset="77"/>
                        </a:rPr>
                        <a:t>1954</a:t>
                      </a:r>
                      <a:endParaRPr lang="en-GB" sz="1500" dirty="0">
                        <a:solidFill>
                          <a:srgbClr val="000000"/>
                        </a:solidFill>
                        <a:latin typeface="Lato" panose="020F0502020204030203" pitchFamily="34" charset="77"/>
                      </a:endParaRPr>
                    </a:p>
                  </a:txBody>
                  <a:tcPr marL="59196" marR="59196" marT="29597" marB="295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bl>
          </a:graphicData>
        </a:graphic>
      </p:graphicFrame>
      <p:graphicFrame>
        <p:nvGraphicFramePr>
          <p:cNvPr id="5" name="Tableau 4"/>
          <p:cNvGraphicFramePr>
            <a:graphicFrameLocks noGrp="1"/>
          </p:cNvGraphicFramePr>
          <p:nvPr/>
        </p:nvGraphicFramePr>
        <p:xfrm>
          <a:off x="8594641" y="3392214"/>
          <a:ext cx="5255794" cy="1652075"/>
        </p:xfrm>
        <a:graphic>
          <a:graphicData uri="http://schemas.openxmlformats.org/drawingml/2006/table">
            <a:tbl>
              <a:tblPr firstRow="1" bandRow="1">
                <a:tableStyleId>{5C22544A-7EE6-4342-B048-85BDC9FD1C3A}</a:tableStyleId>
              </a:tblPr>
              <a:tblGrid>
                <a:gridCol w="1325512"/>
                <a:gridCol w="1079219"/>
                <a:gridCol w="1075800"/>
                <a:gridCol w="1033266"/>
                <a:gridCol w="741997"/>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Director ID</a:t>
                      </a:r>
                      <a:endParaRPr lang="en-GB" sz="1600" b="1" kern="1200" dirty="0">
                        <a:solidFill>
                          <a:srgbClr val="000000"/>
                        </a:solidFill>
                        <a:latin typeface="Lato" panose="020F0502020204030203" pitchFamily="34" charset="77"/>
                        <a:ea typeface="+mn-ea"/>
                        <a:cs typeface="+mn-cs"/>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Director_Firstname</a:t>
                      </a:r>
                      <a:endParaRPr lang="en-GB" sz="1600" dirty="0">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Director_Lastname</a:t>
                      </a:r>
                      <a:endParaRPr lang="en-GB" sz="1600" dirty="0">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Born</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Died</a:t>
                      </a:r>
                      <a:endParaRPr lang="en-GB" sz="1600" b="1" kern="1200" dirty="0">
                        <a:solidFill>
                          <a:srgbClr val="000000"/>
                        </a:solidFill>
                        <a:latin typeface="Lato" panose="020F0502020204030203" pitchFamily="34" charset="77"/>
                        <a:ea typeface="+mn-ea"/>
                        <a:cs typeface="+mn-cs"/>
                      </a:endParaRPr>
                    </a:p>
                  </a:txBody>
                  <a:tcPr marL="62395" marR="62395" marT="31197" marB="31197" anchor="ctr">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r>
              <a:tr h="342613">
                <a:tc>
                  <a:txBody>
                    <a:bodyPr/>
                    <a:lstStyle/>
                    <a:p>
                      <a:r>
                        <a:rPr lang="en-GB" sz="1600" dirty="0">
                          <a:solidFill>
                            <a:srgbClr val="000000"/>
                          </a:solidFill>
                          <a:latin typeface="Lato" panose="020F0502020204030203" pitchFamily="34" charset="77"/>
                        </a:rPr>
                        <a:t>1</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Alfred</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Hitchcock</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1899</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2</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Orson</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Welles</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1915</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1985</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3</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1424850" y="7082135"/>
            <a:ext cx="2895600" cy="461665"/>
          </a:xfrm>
          <a:prstGeom prst="rect">
            <a:avLst/>
          </a:prstGeom>
          <a:noFill/>
        </p:spPr>
        <p:txBody>
          <a:bodyPr wrap="square" rtlCol="0">
            <a:spAutoFit/>
          </a:bodyPr>
          <a:lstStyle/>
          <a:p>
            <a:pPr algn="ctr"/>
            <a:r>
              <a:rPr lang="en-US" sz="2400" dirty="0">
                <a:latin typeface="Lato" panose="020F0502020204030203" pitchFamily="34" charset="77"/>
              </a:rPr>
              <a:t>Movie</a:t>
            </a:r>
            <a:r>
              <a:rPr lang="zh-CN" altLang="en-US" sz="2400" dirty="0">
                <a:latin typeface="Lato" panose="020F0502020204030203" pitchFamily="34" charset="77"/>
              </a:rPr>
              <a:t> </a:t>
            </a:r>
            <a:r>
              <a:rPr lang="en-US" altLang="zh-CN" sz="2400" dirty="0">
                <a:latin typeface="Lato" panose="020F0502020204030203" pitchFamily="34" charset="77"/>
              </a:rPr>
              <a:t>Entities</a:t>
            </a:r>
            <a:endParaRPr lang="en-US" sz="2400" dirty="0">
              <a:latin typeface="Lato" panose="020F0502020204030203" pitchFamily="34" charset="77"/>
            </a:endParaRPr>
          </a:p>
        </p:txBody>
      </p:sp>
      <p:sp>
        <p:nvSpPr>
          <p:cNvPr id="7" name="TextBox 6"/>
          <p:cNvSpPr txBox="1"/>
          <p:nvPr/>
        </p:nvSpPr>
        <p:spPr>
          <a:xfrm>
            <a:off x="9774738" y="5195611"/>
            <a:ext cx="2895600" cy="461665"/>
          </a:xfrm>
          <a:prstGeom prst="rect">
            <a:avLst/>
          </a:prstGeom>
          <a:noFill/>
        </p:spPr>
        <p:txBody>
          <a:bodyPr wrap="square" rtlCol="0">
            <a:spAutoFit/>
          </a:bodyPr>
          <a:lstStyle/>
          <a:p>
            <a:pPr algn="ctr"/>
            <a:r>
              <a:rPr lang="en-US" sz="2400" dirty="0">
                <a:latin typeface="Lato" panose="020F0502020204030203" pitchFamily="34" charset="77"/>
              </a:rPr>
              <a:t>Director</a:t>
            </a:r>
            <a:r>
              <a:rPr lang="zh-CN" altLang="en-US" sz="2400" dirty="0">
                <a:latin typeface="Lato" panose="020F0502020204030203" pitchFamily="34" charset="77"/>
              </a:rPr>
              <a:t> </a:t>
            </a:r>
            <a:r>
              <a:rPr lang="en-US" altLang="zh-CN" sz="2400" dirty="0">
                <a:latin typeface="Lato" panose="020F0502020204030203" pitchFamily="34" charset="77"/>
              </a:rPr>
              <a:t>Entities</a:t>
            </a:r>
            <a:endParaRPr lang="en-US" sz="2400" dirty="0">
              <a:latin typeface="Lato" panose="020F0502020204030203" pitchFamily="34" charset="77"/>
            </a:endParaRPr>
          </a:p>
        </p:txBody>
      </p:sp>
      <p:sp>
        <p:nvSpPr>
          <p:cNvPr id="8" name="Rectangle 7"/>
          <p:cNvSpPr/>
          <p:nvPr/>
        </p:nvSpPr>
        <p:spPr bwMode="auto">
          <a:xfrm>
            <a:off x="4848866" y="3392215"/>
            <a:ext cx="152400" cy="3606794"/>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graphicFrame>
        <p:nvGraphicFramePr>
          <p:cNvPr id="10" name="Tableau 4"/>
          <p:cNvGraphicFramePr>
            <a:graphicFrameLocks noGrp="1"/>
          </p:cNvGraphicFramePr>
          <p:nvPr/>
        </p:nvGraphicFramePr>
        <p:xfrm>
          <a:off x="5703474" y="3836173"/>
          <a:ext cx="2109451" cy="1652075"/>
        </p:xfrm>
        <a:graphic>
          <a:graphicData uri="http://schemas.openxmlformats.org/drawingml/2006/table">
            <a:tbl>
              <a:tblPr firstRow="1" bandRow="1">
                <a:tableStyleId>{5C22544A-7EE6-4342-B048-85BDC9FD1C3A}</a:tableStyleId>
              </a:tblPr>
              <a:tblGrid>
                <a:gridCol w="966451"/>
                <a:gridCol w="1143000"/>
              </a:tblGrid>
              <a:tr h="5433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1600" b="1" kern="1200" dirty="0">
                          <a:solidFill>
                            <a:srgbClr val="000000"/>
                          </a:solidFill>
                          <a:latin typeface="Lato" panose="020F0502020204030203" pitchFamily="34" charset="77"/>
                          <a:ea typeface="+mn-ea"/>
                          <a:cs typeface="+mn-cs"/>
                        </a:rPr>
                        <a:t>Movie ID</a:t>
                      </a:r>
                      <a:endParaRPr lang="en-GB" sz="1600" b="1" kern="1200" dirty="0">
                        <a:solidFill>
                          <a:srgbClr val="000000"/>
                        </a:solidFill>
                        <a:latin typeface="Lato" panose="020F0502020204030203" pitchFamily="34" charset="77"/>
                        <a:ea typeface="+mn-ea"/>
                        <a:cs typeface="+mn-cs"/>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600" dirty="0" err="1">
                          <a:solidFill>
                            <a:srgbClr val="000000"/>
                          </a:solidFill>
                          <a:latin typeface="Lato" panose="020F0502020204030203" pitchFamily="34" charset="77"/>
                        </a:rPr>
                        <a:t>Director</a:t>
                      </a:r>
                      <a:r>
                        <a:rPr lang="fr-FR" sz="1600" dirty="0">
                          <a:solidFill>
                            <a:srgbClr val="000000"/>
                          </a:solidFill>
                          <a:latin typeface="Lato" panose="020F0502020204030203" pitchFamily="34" charset="77"/>
                        </a:rPr>
                        <a:t> ID</a:t>
                      </a:r>
                      <a:endParaRPr lang="en-GB" sz="1600" dirty="0">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chemeClr val="accent3">
                        <a:lumMod val="40000"/>
                        <a:lumOff val="60000"/>
                      </a:schemeClr>
                    </a:solidFill>
                  </a:tcPr>
                </a:tc>
              </a:tr>
              <a:tr h="342613">
                <a:tc>
                  <a:txBody>
                    <a:bodyPr/>
                    <a:lstStyle/>
                    <a:p>
                      <a:r>
                        <a:rPr lang="en-GB" sz="1600" dirty="0">
                          <a:solidFill>
                            <a:srgbClr val="000000"/>
                          </a:solidFill>
                          <a:latin typeface="Lato" panose="020F0502020204030203" pitchFamily="34" charset="77"/>
                        </a:rPr>
                        <a:t>0</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2</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1</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fr-FR" sz="1600" dirty="0">
                          <a:solidFill>
                            <a:srgbClr val="000000"/>
                          </a:solidFill>
                          <a:latin typeface="Lato" panose="020F0502020204030203" pitchFamily="34" charset="77"/>
                        </a:rPr>
                        <a:t>5</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r h="379694">
                <a:tc>
                  <a:txBody>
                    <a:bodyPr/>
                    <a:lstStyle/>
                    <a:p>
                      <a:r>
                        <a:rPr lang="en-GB" sz="1600" dirty="0">
                          <a:solidFill>
                            <a:srgbClr val="000000"/>
                          </a:solidFill>
                          <a:latin typeface="Lato" panose="020F0502020204030203" pitchFamily="34" charset="77"/>
                        </a:rPr>
                        <a:t>2</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c>
                  <a:txBody>
                    <a:bodyPr/>
                    <a:lstStyle/>
                    <a:p>
                      <a:r>
                        <a:rPr lang="en-GB" sz="1600" dirty="0">
                          <a:solidFill>
                            <a:srgbClr val="000000"/>
                          </a:solidFill>
                          <a:latin typeface="Lato" panose="020F0502020204030203" pitchFamily="34" charset="77"/>
                        </a:rPr>
                        <a:t>1</a:t>
                      </a:r>
                      <a:endParaRPr lang="en-GB" sz="1600" dirty="0">
                        <a:solidFill>
                          <a:srgbClr val="000000"/>
                        </a:solidFill>
                        <a:latin typeface="Lato" panose="020F0502020204030203" pitchFamily="34" charset="77"/>
                      </a:endParaRPr>
                    </a:p>
                  </a:txBody>
                  <a:tcPr marL="62395" marR="62395" marT="31197" marB="31197">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solidFill>
                      <a:srgbClr val="FFFFFF"/>
                    </a:solidFill>
                  </a:tcPr>
                </a:tc>
              </a:tr>
            </a:tbl>
          </a:graphicData>
        </a:graphic>
      </p:graphicFrame>
      <p:sp>
        <p:nvSpPr>
          <p:cNvPr id="11" name="Rectangle 10"/>
          <p:cNvSpPr/>
          <p:nvPr/>
        </p:nvSpPr>
        <p:spPr bwMode="auto">
          <a:xfrm>
            <a:off x="5544898" y="3836173"/>
            <a:ext cx="152400" cy="1652075"/>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2" name="Rectangle 11"/>
          <p:cNvSpPr/>
          <p:nvPr/>
        </p:nvSpPr>
        <p:spPr bwMode="auto">
          <a:xfrm>
            <a:off x="8442241" y="3392214"/>
            <a:ext cx="152400" cy="1652075"/>
          </a:xfrm>
          <a:prstGeom prst="rect">
            <a:avLst/>
          </a:prstGeom>
          <a:solidFill>
            <a:schemeClr val="accent3">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3" name="Rectangle 12"/>
          <p:cNvSpPr/>
          <p:nvPr/>
        </p:nvSpPr>
        <p:spPr bwMode="auto">
          <a:xfrm>
            <a:off x="7822408" y="3836172"/>
            <a:ext cx="152400" cy="1652075"/>
          </a:xfrm>
          <a:prstGeom prst="rect">
            <a:avLst/>
          </a:prstGeom>
          <a:solidFill>
            <a:schemeClr val="accent3">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4" name="TextBox 13"/>
          <p:cNvSpPr txBox="1"/>
          <p:nvPr/>
        </p:nvSpPr>
        <p:spPr>
          <a:xfrm>
            <a:off x="5697298" y="3338641"/>
            <a:ext cx="2109451" cy="461665"/>
          </a:xfrm>
          <a:prstGeom prst="rect">
            <a:avLst/>
          </a:prstGeom>
          <a:noFill/>
        </p:spPr>
        <p:txBody>
          <a:bodyPr wrap="square" rtlCol="0">
            <a:spAutoFit/>
          </a:bodyPr>
          <a:lstStyle/>
          <a:p>
            <a:pPr algn="ctr"/>
            <a:r>
              <a:rPr lang="en-US" sz="2400" b="1" i="1" dirty="0">
                <a:latin typeface="Lato" panose="020F0502020204030203" pitchFamily="34" charset="77"/>
              </a:rPr>
              <a:t>Directed By</a:t>
            </a:r>
            <a:endParaRPr lang="en-US" sz="2400" b="1" i="1" dirty="0">
              <a:latin typeface="Lato" panose="020F0502020204030203" pitchFamily="34" charset="77"/>
            </a:endParaRPr>
          </a:p>
        </p:txBody>
      </p:sp>
      <p:sp>
        <p:nvSpPr>
          <p:cNvPr id="15" name="Rectangle 14"/>
          <p:cNvSpPr/>
          <p:nvPr/>
        </p:nvSpPr>
        <p:spPr bwMode="auto">
          <a:xfrm>
            <a:off x="811161" y="3281235"/>
            <a:ext cx="847274" cy="3800900"/>
          </a:xfrm>
          <a:prstGeom prst="rect">
            <a:avLst/>
          </a:prstGeom>
          <a:noFill/>
          <a:ln w="38100"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6" name="Rectangle 15"/>
          <p:cNvSpPr/>
          <p:nvPr/>
        </p:nvSpPr>
        <p:spPr bwMode="auto">
          <a:xfrm>
            <a:off x="8597890" y="3281235"/>
            <a:ext cx="1333968" cy="1914376"/>
          </a:xfrm>
          <a:prstGeom prst="rect">
            <a:avLst/>
          </a:prstGeom>
          <a:noFill/>
          <a:ln w="38100"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7" name="Rounded Rectangle 16"/>
          <p:cNvSpPr/>
          <p:nvPr/>
        </p:nvSpPr>
        <p:spPr bwMode="auto">
          <a:xfrm>
            <a:off x="5544897" y="5657275"/>
            <a:ext cx="2494399" cy="1341733"/>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Lato" panose="020F0502020204030203" pitchFamily="34" charset="77"/>
                <a:ea typeface="MS PGothic" panose="020B0600070205080204" pitchFamily="34" charset="-128"/>
                <a:cs typeface="MS PGothic" panose="020B0600070205080204" pitchFamily="34" charset="-128"/>
              </a:rPr>
              <a:t>Foreign keys required in this table</a:t>
            </a:r>
            <a:endParaRPr kumimoji="0" lang="en-US" sz="2400" b="1" i="0" u="none" strike="noStrike" cap="none" normalizeH="0" baseline="0" dirty="0">
              <a:ln>
                <a:noFill/>
              </a:ln>
              <a:solidFill>
                <a:schemeClr val="tx1"/>
              </a:solidFill>
              <a:effectLst/>
              <a:latin typeface="Lato" panose="020F0502020204030203" pitchFamily="34" charset="77"/>
              <a:ea typeface="MS PGothic" panose="020B0600070205080204" pitchFamily="34" charset="-128"/>
              <a:cs typeface="MS PGothic" panose="020B0600070205080204" pitchFamily="34" charset="-128"/>
            </a:endParaRPr>
          </a:p>
        </p:txBody>
      </p:sp>
      <p:sp>
        <p:nvSpPr>
          <p:cNvPr id="18" name="Rectangle 17"/>
          <p:cNvSpPr/>
          <p:nvPr/>
        </p:nvSpPr>
        <p:spPr bwMode="auto">
          <a:xfrm>
            <a:off x="5447226" y="3775587"/>
            <a:ext cx="2592069" cy="1799303"/>
          </a:xfrm>
          <a:prstGeom prst="rect">
            <a:avLst/>
          </a:prstGeom>
          <a:noFill/>
          <a:ln w="38100" cap="flat" cmpd="sng" algn="ctr">
            <a:solidFill>
              <a:srgbClr val="A2424F"/>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7010400" cy="5334000"/>
          </a:xfrm>
        </p:spPr>
        <p:txBody>
          <a:bodyPr/>
          <a:lstStyle/>
          <a:p>
            <a:r>
              <a:rPr lang="en-US" dirty="0"/>
              <a:t>“SEQUEL: A Structured  English Query Language”</a:t>
            </a:r>
            <a:endParaRPr lang="en-US" dirty="0"/>
          </a:p>
          <a:p>
            <a:pPr lvl="1"/>
            <a:r>
              <a:rPr lang="en-US" dirty="0"/>
              <a:t>IBM Sequel language developed as part of System R project at the IBM San Jose Research Laboratory</a:t>
            </a:r>
            <a:endParaRPr lang="en-US" dirty="0"/>
          </a:p>
          <a:p>
            <a:pPr lvl="1"/>
            <a:r>
              <a:rPr lang="en-US" dirty="0"/>
              <a:t>An “easy” language, with an English-like syntax</a:t>
            </a:r>
            <a:endParaRPr lang="en-US" dirty="0"/>
          </a:p>
          <a:p>
            <a:pPr lvl="1"/>
            <a:endParaRPr lang="en-US" dirty="0"/>
          </a:p>
        </p:txBody>
      </p:sp>
      <p:sp>
        <p:nvSpPr>
          <p:cNvPr id="3" name="Title 2"/>
          <p:cNvSpPr>
            <a:spLocks noGrp="1"/>
          </p:cNvSpPr>
          <p:nvPr>
            <p:ph type="title"/>
          </p:nvPr>
        </p:nvSpPr>
        <p:spPr/>
        <p:txBody>
          <a:bodyPr/>
          <a:lstStyle/>
          <a:p>
            <a:r>
              <a:rPr lang="en-US"/>
              <a:t>Some </a:t>
            </a:r>
            <a:r>
              <a:rPr lang="en-US" altLang="zh-CN"/>
              <a:t>History</a:t>
            </a:r>
            <a:endParaRPr lang="en-US"/>
          </a:p>
        </p:txBody>
      </p:sp>
      <p:pic>
        <p:nvPicPr>
          <p:cNvPr id="4" name="Picture 3"/>
          <p:cNvPicPr>
            <a:picLocks noChangeAspect="1"/>
          </p:cNvPicPr>
          <p:nvPr/>
        </p:nvPicPr>
        <p:blipFill>
          <a:blip r:embed="rId1"/>
          <a:stretch>
            <a:fillRect/>
          </a:stretch>
        </p:blipFill>
        <p:spPr>
          <a:xfrm>
            <a:off x="8083296" y="1179124"/>
            <a:ext cx="5705856" cy="5602676"/>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5" name="Rectangle 4"/>
          <p:cNvSpPr/>
          <p:nvPr/>
        </p:nvSpPr>
        <p:spPr>
          <a:xfrm>
            <a:off x="7278624" y="7010400"/>
            <a:ext cx="7315200" cy="954107"/>
          </a:xfrm>
          <a:prstGeom prst="rect">
            <a:avLst/>
          </a:prstGeom>
        </p:spPr>
        <p:txBody>
          <a:bodyPr>
            <a:spAutoFit/>
          </a:bodyPr>
          <a:lstStyle/>
          <a:p>
            <a:r>
              <a:rPr lang="en-US" sz="1400">
                <a:solidFill>
                  <a:schemeClr val="tx1">
                    <a:lumMod val="65000"/>
                    <a:lumOff val="35000"/>
                  </a:schemeClr>
                </a:solidFill>
                <a:latin typeface="Lato" panose="020F0502020204030203" pitchFamily="34" charset="77"/>
              </a:rPr>
              <a:t>Donald D. Chamberlin and Raymond F. Boyce. 1974. SEQUEL: A structured English query language. In Proceedings of the 1974 ACM SIGFIDET (now SIGMOD) workshop on Data description, access and control (SIGFIDET '74). Association for Computing Machinery, New York, NY, USA, 249–264. </a:t>
            </a:r>
            <a:r>
              <a:rPr lang="en-US" sz="1400" err="1">
                <a:solidFill>
                  <a:schemeClr val="tx1">
                    <a:lumMod val="65000"/>
                    <a:lumOff val="35000"/>
                  </a:schemeClr>
                </a:solidFill>
                <a:latin typeface="Lato" panose="020F0502020204030203" pitchFamily="34" charset="77"/>
              </a:rPr>
              <a:t>DOI:https</a:t>
            </a:r>
            <a:r>
              <a:rPr lang="en-US" sz="1400">
                <a:solidFill>
                  <a:schemeClr val="tx1">
                    <a:lumMod val="65000"/>
                    <a:lumOff val="35000"/>
                  </a:schemeClr>
                </a:solidFill>
                <a:latin typeface="Lato" panose="020F0502020204030203" pitchFamily="34" charset="77"/>
              </a:rPr>
              <a:t>://</a:t>
            </a:r>
            <a:r>
              <a:rPr lang="en-US" sz="1400" err="1">
                <a:solidFill>
                  <a:schemeClr val="tx1">
                    <a:lumMod val="65000"/>
                    <a:lumOff val="35000"/>
                  </a:schemeClr>
                </a:solidFill>
                <a:latin typeface="Lato" panose="020F0502020204030203" pitchFamily="34" charset="77"/>
              </a:rPr>
              <a:t>doi.org</a:t>
            </a:r>
            <a:r>
              <a:rPr lang="en-US" sz="1400">
                <a:solidFill>
                  <a:schemeClr val="tx1">
                    <a:lumMod val="65000"/>
                    <a:lumOff val="35000"/>
                  </a:schemeClr>
                </a:solidFill>
                <a:latin typeface="Lato" panose="020F0502020204030203" pitchFamily="34" charset="77"/>
              </a:rPr>
              <a:t>/10.1145/800296.811515</a:t>
            </a:r>
            <a:endParaRPr lang="en-US" sz="1400">
              <a:solidFill>
                <a:schemeClr val="tx1">
                  <a:lumMod val="65000"/>
                  <a:lumOff val="35000"/>
                </a:schemeClr>
              </a:solidFill>
              <a:latin typeface="Lato" panose="020F0502020204030203" pitchFamily="34" charset="77"/>
            </a:endParaRPr>
          </a:p>
        </p:txBody>
      </p:sp>
      <p:pic>
        <p:nvPicPr>
          <p:cNvPr id="6" name="Image 1" descr="don-chamberlin.png"/>
          <p:cNvPicPr>
            <a:picLocks noChangeAspect="1"/>
          </p:cNvPicPr>
          <p:nvPr/>
        </p:nvPicPr>
        <p:blipFill>
          <a:blip r:embed="rId2" cstate="print"/>
          <a:stretch>
            <a:fillRect/>
          </a:stretch>
        </p:blipFill>
        <p:spPr>
          <a:xfrm>
            <a:off x="603504" y="5678211"/>
            <a:ext cx="1800200" cy="2207177"/>
          </a:xfrm>
          <a:prstGeom prst="rect">
            <a:avLst/>
          </a:prstGeom>
        </p:spPr>
      </p:pic>
      <p:sp>
        <p:nvSpPr>
          <p:cNvPr id="7" name="ZoneTexte 2"/>
          <p:cNvSpPr txBox="1"/>
          <p:nvPr/>
        </p:nvSpPr>
        <p:spPr>
          <a:xfrm>
            <a:off x="2638400" y="6292067"/>
            <a:ext cx="3868080" cy="830997"/>
          </a:xfrm>
          <a:prstGeom prst="rect">
            <a:avLst/>
          </a:prstGeom>
          <a:noFill/>
        </p:spPr>
        <p:txBody>
          <a:bodyPr wrap="square" rtlCol="0">
            <a:spAutoFit/>
          </a:bodyPr>
          <a:lstStyle/>
          <a:p>
            <a:r>
              <a:rPr lang="fr-FR" sz="2400" b="1" dirty="0">
                <a:solidFill>
                  <a:schemeClr val="tx1">
                    <a:lumMod val="65000"/>
                    <a:lumOff val="35000"/>
                  </a:schemeClr>
                </a:solidFill>
                <a:latin typeface="Lato" panose="020F0502020204030203" pitchFamily="34" charset="77"/>
              </a:rPr>
              <a:t>Don </a:t>
            </a:r>
            <a:r>
              <a:rPr lang="fr-FR" sz="2400" b="1" dirty="0" err="1">
                <a:solidFill>
                  <a:schemeClr val="tx1">
                    <a:lumMod val="65000"/>
                    <a:lumOff val="35000"/>
                  </a:schemeClr>
                </a:solidFill>
                <a:latin typeface="Lato" panose="020F0502020204030203" pitchFamily="34" charset="77"/>
              </a:rPr>
              <a:t>Chamberlin</a:t>
            </a:r>
            <a:endParaRPr lang="fr-FR" sz="2400" b="1" dirty="0">
              <a:solidFill>
                <a:schemeClr val="tx1">
                  <a:lumMod val="65000"/>
                  <a:lumOff val="35000"/>
                </a:schemeClr>
              </a:solidFill>
              <a:latin typeface="Lato" panose="020F0502020204030203" pitchFamily="34" charset="77"/>
            </a:endParaRPr>
          </a:p>
          <a:p>
            <a:r>
              <a:rPr lang="fr-FR" sz="2400" b="1" dirty="0" err="1">
                <a:solidFill>
                  <a:schemeClr val="tx1">
                    <a:lumMod val="65000"/>
                    <a:lumOff val="35000"/>
                  </a:schemeClr>
                </a:solidFill>
                <a:latin typeface="Lato" panose="020F0502020204030203" pitchFamily="34" charset="77"/>
              </a:rPr>
              <a:t>with</a:t>
            </a:r>
            <a:r>
              <a:rPr lang="fr-FR" sz="2400" b="1" dirty="0">
                <a:solidFill>
                  <a:schemeClr val="tx1">
                    <a:lumMod val="65000"/>
                    <a:lumOff val="35000"/>
                  </a:schemeClr>
                </a:solidFill>
                <a:latin typeface="Lato" panose="020F0502020204030203" pitchFamily="34" charset="77"/>
              </a:rPr>
              <a:t>  Ray Boyce (1974)</a:t>
            </a:r>
            <a:endParaRPr lang="fr-FR" sz="2400" b="1" dirty="0">
              <a:solidFill>
                <a:schemeClr val="tx1">
                  <a:lumMod val="65000"/>
                  <a:lumOff val="35000"/>
                </a:schemeClr>
              </a:solidFill>
              <a:latin typeface="Lato" panose="020F0502020204030203" pitchFamily="34" charset="77"/>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However, in some cases, foreign key can be a problem</a:t>
            </a:r>
            <a:endParaRPr lang="en-US" dirty="0"/>
          </a:p>
          <a:p>
            <a:pPr lvl="1"/>
            <a:r>
              <a:rPr lang="en-US" dirty="0"/>
              <a:t>Especially in big data processing applications</a:t>
            </a:r>
            <a:endParaRPr lang="en-US" dirty="0"/>
          </a:p>
          <a:p>
            <a:pPr lvl="2"/>
            <a:r>
              <a:rPr lang="en-US" dirty="0"/>
              <a:t>E.g., Alibaba Java Coding Guideline (</a:t>
            </a:r>
            <a:r>
              <a:rPr lang="en-US" dirty="0">
                <a:latin typeface="微软雅黑" panose="020B0503020204020204" charset="-122"/>
                <a:ea typeface="微软雅黑" panose="020B0503020204020204" charset="-122"/>
              </a:rPr>
              <a:t>阿里巴巴Java开发手册</a:t>
            </a:r>
            <a:r>
              <a:rPr lang="en-US" dirty="0"/>
              <a:t>)</a:t>
            </a:r>
            <a:endParaRPr lang="en-US" dirty="0"/>
          </a:p>
        </p:txBody>
      </p:sp>
      <p:sp>
        <p:nvSpPr>
          <p:cNvPr id="3" name="Title 2"/>
          <p:cNvSpPr>
            <a:spLocks noGrp="1"/>
          </p:cNvSpPr>
          <p:nvPr>
            <p:ph type="title"/>
          </p:nvPr>
        </p:nvSpPr>
        <p:spPr>
          <a:xfrm>
            <a:off x="833284" y="304800"/>
            <a:ext cx="12954000" cy="1422400"/>
          </a:xfrm>
        </p:spPr>
        <p:txBody>
          <a:bodyPr/>
          <a:lstStyle/>
          <a:p>
            <a:r>
              <a:rPr lang="en-US" dirty="0"/>
              <a:t>Foreign Key</a:t>
            </a:r>
            <a:endParaRPr lang="en-US" dirty="0"/>
          </a:p>
        </p:txBody>
      </p:sp>
      <p:pic>
        <p:nvPicPr>
          <p:cNvPr id="5" name="Picture 4"/>
          <p:cNvPicPr>
            <a:picLocks noChangeAspect="1"/>
          </p:cNvPicPr>
          <p:nvPr/>
        </p:nvPicPr>
        <p:blipFill>
          <a:blip r:embed="rId1"/>
          <a:stretch>
            <a:fillRect/>
          </a:stretch>
        </p:blipFill>
        <p:spPr>
          <a:xfrm>
            <a:off x="1345276" y="3865636"/>
            <a:ext cx="2108200" cy="558800"/>
          </a:xfrm>
          <a:prstGeom prst="rect">
            <a:avLst/>
          </a:prstGeom>
        </p:spPr>
      </p:pic>
      <p:sp>
        <p:nvSpPr>
          <p:cNvPr id="7" name="Rectangle 6"/>
          <p:cNvSpPr/>
          <p:nvPr/>
        </p:nvSpPr>
        <p:spPr>
          <a:xfrm>
            <a:off x="6324600" y="7603018"/>
            <a:ext cx="8305800" cy="584775"/>
          </a:xfrm>
          <a:prstGeom prst="rect">
            <a:avLst/>
          </a:prstGeom>
        </p:spPr>
        <p:txBody>
          <a:bodyPr wrap="square">
            <a:spAutoFit/>
          </a:bodyPr>
          <a:lstStyle/>
          <a:p>
            <a:r>
              <a:rPr lang="en-US" sz="1600" dirty="0">
                <a:solidFill>
                  <a:schemeClr val="tx1">
                    <a:lumMod val="75000"/>
                    <a:lumOff val="25000"/>
                  </a:schemeClr>
                </a:solidFill>
                <a:latin typeface="Consolas" panose="020B0609020204030204" pitchFamily="49" charset="0"/>
                <a:cs typeface="Consolas" panose="020B0609020204030204" pitchFamily="49" charset="0"/>
              </a:rPr>
              <a:t>https://</a:t>
            </a:r>
            <a:r>
              <a:rPr lang="en-US" sz="1600" dirty="0" err="1">
                <a:solidFill>
                  <a:schemeClr val="tx1">
                    <a:lumMod val="75000"/>
                    <a:lumOff val="25000"/>
                  </a:schemeClr>
                </a:solidFill>
                <a:latin typeface="Consolas" panose="020B0609020204030204" pitchFamily="49" charset="0"/>
                <a:cs typeface="Consolas" panose="020B0609020204030204" pitchFamily="49" charset="0"/>
              </a:rPr>
              <a:t>ucc.alicdn.com</a:t>
            </a:r>
            <a:r>
              <a:rPr lang="en-US" sz="1600" dirty="0">
                <a:solidFill>
                  <a:schemeClr val="tx1">
                    <a:lumMod val="75000"/>
                    <a:lumOff val="25000"/>
                  </a:schemeClr>
                </a:solidFill>
                <a:latin typeface="Consolas" panose="020B0609020204030204" pitchFamily="49" charset="0"/>
                <a:cs typeface="Consolas" panose="020B0609020204030204" pitchFamily="49" charset="0"/>
              </a:rPr>
              <a:t>/download/%E9%98%BF%E9%87%8C%E5%B7%B4%E5%B7%B4Java%E5%BC%80%E5%8F%91%E6%89%8B%E5%86%8C1.4.0.pdf</a:t>
            </a: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grpSp>
        <p:nvGrpSpPr>
          <p:cNvPr id="6" name="Group 5"/>
          <p:cNvGrpSpPr/>
          <p:nvPr/>
        </p:nvGrpSpPr>
        <p:grpSpPr>
          <a:xfrm>
            <a:off x="1371600" y="4424436"/>
            <a:ext cx="12740823" cy="2687089"/>
            <a:chOff x="3200400" y="4445205"/>
            <a:chExt cx="8851900" cy="1866900"/>
          </a:xfrm>
        </p:grpSpPr>
        <p:pic>
          <p:nvPicPr>
            <p:cNvPr id="4" name="Picture 3"/>
            <p:cNvPicPr>
              <a:picLocks noChangeAspect="1"/>
            </p:cNvPicPr>
            <p:nvPr/>
          </p:nvPicPr>
          <p:blipFill>
            <a:blip r:embed="rId2"/>
            <a:stretch>
              <a:fillRect/>
            </a:stretch>
          </p:blipFill>
          <p:spPr>
            <a:xfrm>
              <a:off x="3200400" y="4445205"/>
              <a:ext cx="8851900" cy="1866900"/>
            </a:xfrm>
            <a:prstGeom prst="rect">
              <a:avLst/>
            </a:prstGeom>
          </p:spPr>
        </p:pic>
        <p:sp>
          <p:nvSpPr>
            <p:cNvPr id="8" name="Rectangle 7"/>
            <p:cNvSpPr/>
            <p:nvPr/>
          </p:nvSpPr>
          <p:spPr bwMode="auto">
            <a:xfrm>
              <a:off x="4508500" y="5524396"/>
              <a:ext cx="5854700" cy="360209"/>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Creating tables requires:</a:t>
            </a:r>
            <a:endParaRPr lang="en-US" dirty="0"/>
          </a:p>
          <a:p>
            <a:pPr lvl="1"/>
            <a:r>
              <a:rPr lang="en-US" dirty="0"/>
              <a:t>Proper modelling</a:t>
            </a:r>
            <a:endParaRPr lang="en-US" dirty="0"/>
          </a:p>
          <a:p>
            <a:pPr lvl="1"/>
            <a:r>
              <a:rPr lang="en-US" dirty="0"/>
              <a:t>Defining keys</a:t>
            </a:r>
            <a:endParaRPr lang="en-US" dirty="0"/>
          </a:p>
          <a:p>
            <a:pPr lvl="1"/>
            <a:r>
              <a:rPr lang="en-US" dirty="0"/>
              <a:t>Determining correct data types</a:t>
            </a:r>
            <a:endParaRPr lang="en-US" dirty="0"/>
          </a:p>
          <a:p>
            <a:pPr lvl="1"/>
            <a:r>
              <a:rPr lang="en-US" dirty="0"/>
              <a:t>Defining constraints</a:t>
            </a:r>
            <a:endParaRPr lang="en-US" dirty="0"/>
          </a:p>
          <a:p>
            <a:endParaRPr lang="en-US" dirty="0"/>
          </a:p>
          <a:p>
            <a:r>
              <a:rPr lang="en-US" dirty="0"/>
              <a:t>Boring, but important</a:t>
            </a:r>
            <a:endParaRPr lang="en-US" dirty="0"/>
          </a:p>
          <a:p>
            <a:pPr lvl="1"/>
            <a:r>
              <a:rPr lang="en-US" dirty="0"/>
              <a:t>No further checks in the application programs; most things are ensured in the database layer</a:t>
            </a:r>
            <a:endParaRPr lang="en-US" dirty="0"/>
          </a:p>
          <a:p>
            <a:endParaRPr lang="en-US" dirty="0"/>
          </a:p>
        </p:txBody>
      </p:sp>
      <p:sp>
        <p:nvSpPr>
          <p:cNvPr id="3" name="Title 2"/>
          <p:cNvSpPr>
            <a:spLocks noGrp="1"/>
          </p:cNvSpPr>
          <p:nvPr>
            <p:ph type="title"/>
          </p:nvPr>
        </p:nvSpPr>
        <p:spPr/>
        <p:txBody>
          <a:bodyPr/>
          <a:lstStyle/>
          <a:p>
            <a:r>
              <a:rPr lang="en-US" dirty="0"/>
              <a:t>Summary: How to Create Tables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Insert  </a:t>
            </a:r>
            <a:endParaRPr lang="en-US" dirty="0"/>
          </a:p>
          <a:p>
            <a:pPr lvl="1"/>
            <a:r>
              <a:rPr lang="en-US" dirty="0">
                <a:latin typeface="Consolas" panose="020B0609020204030204" pitchFamily="49" charset="0"/>
                <a:cs typeface="Consolas" panose="020B0609020204030204" pitchFamily="49" charset="0"/>
              </a:rPr>
              <a:t>insert into instructor values ('10211', 'Smith', 'Biology', 66000);</a:t>
            </a:r>
            <a:endParaRPr lang="en-US" dirty="0">
              <a:latin typeface="Consolas" panose="020B0609020204030204" pitchFamily="49" charset="0"/>
              <a:cs typeface="Consolas" panose="020B0609020204030204" pitchFamily="49" charset="0"/>
            </a:endParaRPr>
          </a:p>
          <a:p>
            <a:r>
              <a:rPr lang="en-US" dirty="0"/>
              <a:t>Delete </a:t>
            </a:r>
            <a:endParaRPr lang="en-US" dirty="0"/>
          </a:p>
          <a:p>
            <a:pPr lvl="1"/>
            <a:r>
              <a:rPr lang="en-US" dirty="0"/>
              <a:t>Remove all tuples from the student relation</a:t>
            </a:r>
            <a:endParaRPr lang="en-US" dirty="0"/>
          </a:p>
          <a:p>
            <a:pPr lvl="2"/>
            <a:r>
              <a:rPr lang="en-US" dirty="0">
                <a:latin typeface="Consolas" panose="020B0609020204030204" pitchFamily="49" charset="0"/>
                <a:cs typeface="Consolas" panose="020B0609020204030204" pitchFamily="49" charset="0"/>
              </a:rPr>
              <a:t>delete * from movies  </a:t>
            </a:r>
            <a:endParaRPr lang="en-US" dirty="0">
              <a:latin typeface="Consolas" panose="020B0609020204030204" pitchFamily="49" charset="0"/>
              <a:cs typeface="Consolas" panose="020B0609020204030204" pitchFamily="49" charset="0"/>
            </a:endParaRPr>
          </a:p>
          <a:p>
            <a:endParaRPr lang="en-US" dirty="0"/>
          </a:p>
        </p:txBody>
      </p:sp>
      <p:sp>
        <p:nvSpPr>
          <p:cNvPr id="3" name="Title 2"/>
          <p:cNvSpPr>
            <a:spLocks noGrp="1"/>
          </p:cNvSpPr>
          <p:nvPr>
            <p:ph type="title"/>
          </p:nvPr>
        </p:nvSpPr>
        <p:spPr/>
        <p:txBody>
          <a:bodyPr/>
          <a:lstStyle/>
          <a:p>
            <a:r>
              <a:rPr lang="en-US" dirty="0"/>
              <a:t>Updates to Tables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Drop Table</a:t>
            </a:r>
            <a:endParaRPr lang="en-US" dirty="0"/>
          </a:p>
          <a:p>
            <a:pPr lvl="1"/>
            <a:r>
              <a:rPr lang="en-US" dirty="0">
                <a:latin typeface="Consolas" panose="020B0609020204030204" pitchFamily="49" charset="0"/>
                <a:cs typeface="Consolas" panose="020B0609020204030204" pitchFamily="49" charset="0"/>
              </a:rPr>
              <a:t>drop table r</a:t>
            </a:r>
            <a:endParaRPr lang="en-US" dirty="0">
              <a:latin typeface="Consolas" panose="020B0609020204030204" pitchFamily="49" charset="0"/>
              <a:cs typeface="Consolas" panose="020B0609020204030204" pitchFamily="49" charset="0"/>
            </a:endParaRPr>
          </a:p>
          <a:p>
            <a:r>
              <a:rPr lang="en-US" dirty="0"/>
              <a:t>Alter  </a:t>
            </a:r>
            <a:endParaRPr lang="en-US" dirty="0"/>
          </a:p>
          <a:p>
            <a:pPr lvl="1"/>
            <a:r>
              <a:rPr lang="en-US" dirty="0">
                <a:latin typeface="Consolas" panose="020B0609020204030204" pitchFamily="49" charset="0"/>
                <a:cs typeface="Consolas" panose="020B0609020204030204" pitchFamily="49" charset="0"/>
              </a:rPr>
              <a:t>alter table r add A D</a:t>
            </a:r>
            <a:endParaRPr lang="en-US" dirty="0">
              <a:latin typeface="Consolas" panose="020B0609020204030204" pitchFamily="49" charset="0"/>
              <a:cs typeface="Consolas" panose="020B0609020204030204" pitchFamily="49" charset="0"/>
            </a:endParaRPr>
          </a:p>
          <a:p>
            <a:pPr lvl="2"/>
            <a:r>
              <a:rPr lang="en-US" dirty="0"/>
              <a:t>where A is the name of the attribute (column) to be added to relation r  and D is the data type of A.</a:t>
            </a:r>
            <a:endParaRPr lang="en-US" dirty="0"/>
          </a:p>
          <a:p>
            <a:pPr lvl="2"/>
            <a:r>
              <a:rPr lang="en-US" dirty="0"/>
              <a:t>All existing tuples in the relation are assigned null as the value for the new attribute.  </a:t>
            </a:r>
            <a:endParaRPr lang="en-US" dirty="0"/>
          </a:p>
          <a:p>
            <a:pPr lvl="1"/>
            <a:r>
              <a:rPr lang="en-US" dirty="0">
                <a:latin typeface="Consolas" panose="020B0609020204030204" pitchFamily="49" charset="0"/>
                <a:cs typeface="Consolas" panose="020B0609020204030204" pitchFamily="49" charset="0"/>
              </a:rPr>
              <a:t>alter table r drop column A</a:t>
            </a:r>
            <a:endParaRPr lang="en-US" dirty="0">
              <a:latin typeface="Consolas" panose="020B0609020204030204" pitchFamily="49" charset="0"/>
              <a:cs typeface="Consolas" panose="020B0609020204030204" pitchFamily="49" charset="0"/>
            </a:endParaRPr>
          </a:p>
          <a:p>
            <a:pPr lvl="2"/>
            <a:r>
              <a:rPr lang="en-US" dirty="0"/>
              <a:t>where A is the name of an attribute of relation r</a:t>
            </a:r>
            <a:endParaRPr lang="en-US" dirty="0"/>
          </a:p>
          <a:p>
            <a:pPr lvl="2"/>
            <a:r>
              <a:rPr lang="en-US" dirty="0"/>
              <a:t>Dropping of attributes not supported by many databases.</a:t>
            </a:r>
            <a:endParaRPr lang="en-US" dirty="0"/>
          </a:p>
          <a:p>
            <a:pPr lvl="2"/>
            <a:r>
              <a:rPr lang="en-US" dirty="0">
                <a:solidFill>
                  <a:schemeClr val="bg1">
                    <a:lumMod val="50000"/>
                  </a:schemeClr>
                </a:solidFill>
              </a:rPr>
              <a:t>(There are some other things that can be “dropped”, including checks, foreign keys, indexes, etc.)</a:t>
            </a:r>
            <a:endParaRPr lang="en-US" dirty="0">
              <a:solidFill>
                <a:schemeClr val="bg1">
                  <a:lumMod val="50000"/>
                </a:schemeClr>
              </a:solidFill>
            </a:endParaRPr>
          </a:p>
        </p:txBody>
      </p:sp>
      <p:sp>
        <p:nvSpPr>
          <p:cNvPr id="3" name="Title 2"/>
          <p:cNvSpPr>
            <a:spLocks noGrp="1"/>
          </p:cNvSpPr>
          <p:nvPr>
            <p:ph type="title"/>
          </p:nvPr>
        </p:nvSpPr>
        <p:spPr/>
        <p:txBody>
          <a:bodyPr/>
          <a:lstStyle/>
          <a:p>
            <a:r>
              <a:rPr lang="en-US" dirty="0"/>
              <a:t>Updates to Tables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5943600" cy="5334000"/>
          </a:xfrm>
        </p:spPr>
        <p:txBody>
          <a:bodyPr/>
          <a:lstStyle/>
          <a:p>
            <a:r>
              <a:rPr lang="en-US" dirty="0"/>
              <a:t>More about insert</a:t>
            </a:r>
            <a:endParaRPr lang="en-US" dirty="0"/>
          </a:p>
          <a:p>
            <a:pPr lvl="1"/>
            <a:endParaRPr lang="en-US" dirty="0"/>
          </a:p>
        </p:txBody>
      </p:sp>
      <p:sp>
        <p:nvSpPr>
          <p:cNvPr id="3" name="Title 2"/>
          <p:cNvSpPr>
            <a:spLocks noGrp="1"/>
          </p:cNvSpPr>
          <p:nvPr>
            <p:ph type="title"/>
          </p:nvPr>
        </p:nvSpPr>
        <p:spPr/>
        <p:txBody>
          <a:bodyPr/>
          <a:lstStyle/>
          <a:p>
            <a:r>
              <a:rPr lang="en-US" dirty="0"/>
              <a:t>Updates to Tables</a:t>
            </a:r>
            <a:endParaRPr lang="en-US" dirty="0"/>
          </a:p>
        </p:txBody>
      </p:sp>
      <p:pic>
        <p:nvPicPr>
          <p:cNvPr id="9" name="Picture 8"/>
          <p:cNvPicPr>
            <a:picLocks noChangeAspect="1"/>
          </p:cNvPicPr>
          <p:nvPr/>
        </p:nvPicPr>
        <p:blipFill rotWithShape="1">
          <a:blip r:embed="rId1"/>
          <a:srcRect t="3979"/>
          <a:stretch>
            <a:fillRect/>
          </a:stretch>
        </p:blipFill>
        <p:spPr>
          <a:xfrm>
            <a:off x="533400" y="2565399"/>
            <a:ext cx="10305738" cy="5121787"/>
          </a:xfrm>
          <a:prstGeom prst="rect">
            <a:avLst/>
          </a:prstGeom>
        </p:spPr>
      </p:pic>
      <p:sp>
        <p:nvSpPr>
          <p:cNvPr id="10" name="Rectangle 9"/>
          <p:cNvSpPr/>
          <p:nvPr/>
        </p:nvSpPr>
        <p:spPr bwMode="auto">
          <a:xfrm>
            <a:off x="2743200" y="5715000"/>
            <a:ext cx="3657600"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12" name="TextBox 11"/>
          <p:cNvSpPr txBox="1"/>
          <p:nvPr/>
        </p:nvSpPr>
        <p:spPr>
          <a:xfrm>
            <a:off x="3832123" y="5302283"/>
            <a:ext cx="5181600" cy="400110"/>
          </a:xfrm>
          <a:prstGeom prst="rect">
            <a:avLst/>
          </a:prstGeom>
          <a:noFill/>
        </p:spPr>
        <p:txBody>
          <a:bodyPr wrap="square" rtlCol="0">
            <a:spAutoFit/>
          </a:bodyPr>
          <a:lstStyle/>
          <a:p>
            <a:r>
              <a:rPr lang="en-US" sz="2000" dirty="0">
                <a:solidFill>
                  <a:srgbClr val="A2424F"/>
                </a:solidFill>
                <a:latin typeface="Lato" panose="020F0502020204030203" pitchFamily="34" charset="77"/>
              </a:rPr>
              <a:t>Values must match column names one by one</a:t>
            </a:r>
            <a:endParaRPr lang="en-US" sz="2000" dirty="0">
              <a:solidFill>
                <a:srgbClr val="A2424F"/>
              </a:solidFill>
              <a:latin typeface="Lato" panose="020F0502020204030203" pitchFamily="34" charset="77"/>
            </a:endParaRPr>
          </a:p>
        </p:txBody>
      </p:sp>
      <p:sp>
        <p:nvSpPr>
          <p:cNvPr id="17" name="Rectangle 16"/>
          <p:cNvSpPr/>
          <p:nvPr/>
        </p:nvSpPr>
        <p:spPr bwMode="auto">
          <a:xfrm>
            <a:off x="7197213" y="5715000"/>
            <a:ext cx="3013587"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5943600" cy="5334000"/>
          </a:xfrm>
        </p:spPr>
        <p:txBody>
          <a:bodyPr/>
          <a:lstStyle/>
          <a:p>
            <a:r>
              <a:rPr lang="en-US" dirty="0"/>
              <a:t>More about insert</a:t>
            </a:r>
            <a:endParaRPr lang="en-US" dirty="0"/>
          </a:p>
          <a:p>
            <a:pPr lvl="1"/>
            <a:endParaRPr lang="en-US" dirty="0"/>
          </a:p>
        </p:txBody>
      </p:sp>
      <p:sp>
        <p:nvSpPr>
          <p:cNvPr id="3" name="Title 2"/>
          <p:cNvSpPr>
            <a:spLocks noGrp="1"/>
          </p:cNvSpPr>
          <p:nvPr>
            <p:ph type="title"/>
          </p:nvPr>
        </p:nvSpPr>
        <p:spPr/>
        <p:txBody>
          <a:bodyPr/>
          <a:lstStyle/>
          <a:p>
            <a:r>
              <a:rPr lang="en-US" dirty="0"/>
              <a:t>Updates to Tables</a:t>
            </a:r>
            <a:endParaRPr lang="en-US" dirty="0"/>
          </a:p>
        </p:txBody>
      </p:sp>
      <p:pic>
        <p:nvPicPr>
          <p:cNvPr id="9" name="Picture 8"/>
          <p:cNvPicPr>
            <a:picLocks noChangeAspect="1"/>
          </p:cNvPicPr>
          <p:nvPr/>
        </p:nvPicPr>
        <p:blipFill rotWithShape="1">
          <a:blip r:embed="rId1"/>
          <a:srcRect t="3979"/>
          <a:stretch>
            <a:fillRect/>
          </a:stretch>
        </p:blipFill>
        <p:spPr>
          <a:xfrm>
            <a:off x="533400" y="2565399"/>
            <a:ext cx="10305738" cy="5121787"/>
          </a:xfrm>
          <a:prstGeom prst="rect">
            <a:avLst/>
          </a:prstGeom>
        </p:spPr>
      </p:pic>
      <p:cxnSp>
        <p:nvCxnSpPr>
          <p:cNvPr id="11" name="Elbow Connector 10"/>
          <p:cNvCxnSpPr>
            <a:stCxn id="19" idx="3"/>
            <a:endCxn id="20" idx="2"/>
          </p:cNvCxnSpPr>
          <p:nvPr/>
        </p:nvCxnSpPr>
        <p:spPr bwMode="auto">
          <a:xfrm flipV="1">
            <a:off x="8915400" y="4567776"/>
            <a:ext cx="3201478" cy="1807214"/>
          </a:xfrm>
          <a:prstGeom prst="bentConnector2">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19" name="Rectangle 18"/>
          <p:cNvSpPr/>
          <p:nvPr/>
        </p:nvSpPr>
        <p:spPr bwMode="auto">
          <a:xfrm>
            <a:off x="2743200" y="6186948"/>
            <a:ext cx="6172200"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
        <p:nvSpPr>
          <p:cNvPr id="20" name="TextBox 19"/>
          <p:cNvSpPr txBox="1"/>
          <p:nvPr/>
        </p:nvSpPr>
        <p:spPr>
          <a:xfrm>
            <a:off x="9829800" y="3552113"/>
            <a:ext cx="4574155" cy="1015663"/>
          </a:xfrm>
          <a:prstGeom prst="rect">
            <a:avLst/>
          </a:prstGeom>
          <a:noFill/>
        </p:spPr>
        <p:txBody>
          <a:bodyPr wrap="square" rtlCol="0">
            <a:spAutoFit/>
          </a:bodyPr>
          <a:lstStyle/>
          <a:p>
            <a:r>
              <a:rPr lang="en-US" sz="2000" dirty="0">
                <a:solidFill>
                  <a:srgbClr val="A2424F"/>
                </a:solidFill>
                <a:latin typeface="Lato" panose="020F0502020204030203" pitchFamily="34" charset="77"/>
              </a:rPr>
              <a:t>Missing columns and values for “nullable” columns are allowed</a:t>
            </a:r>
            <a:endParaRPr lang="en-US" sz="2000" dirty="0">
              <a:solidFill>
                <a:srgbClr val="A2424F"/>
              </a:solidFill>
              <a:latin typeface="Lato" panose="020F0502020204030203" pitchFamily="34" charset="77"/>
            </a:endParaRPr>
          </a:p>
          <a:p>
            <a:pPr marL="342900" indent="-342900">
              <a:buFont typeface="Arial" panose="020B0604020202020204" pitchFamily="34" charset="0"/>
              <a:buChar char="•"/>
            </a:pPr>
            <a:r>
              <a:rPr lang="en-US" sz="2000" dirty="0">
                <a:solidFill>
                  <a:schemeClr val="tx1">
                    <a:lumMod val="75000"/>
                    <a:lumOff val="25000"/>
                  </a:schemeClr>
                </a:solidFill>
                <a:latin typeface="Lato" panose="020F0502020204030203" pitchFamily="34" charset="77"/>
              </a:rPr>
              <a:t>… and a NULL willl be inserted</a:t>
            </a:r>
            <a:endParaRPr lang="en-US" sz="2000" dirty="0">
              <a:solidFill>
                <a:schemeClr val="tx1">
                  <a:lumMod val="75000"/>
                  <a:lumOff val="25000"/>
                </a:schemeClr>
              </a:solidFill>
              <a:latin typeface="Lato" panose="020F0502020204030203" pitchFamily="34" charset="77"/>
            </a:endParaRPr>
          </a:p>
        </p:txBody>
      </p:sp>
      <p:sp>
        <p:nvSpPr>
          <p:cNvPr id="15" name="Rectangle 14"/>
          <p:cNvSpPr/>
          <p:nvPr/>
        </p:nvSpPr>
        <p:spPr bwMode="auto">
          <a:xfrm>
            <a:off x="1371600" y="4395019"/>
            <a:ext cx="1676400" cy="253181"/>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16" name="Elbow Connector 15"/>
          <p:cNvCxnSpPr>
            <a:stCxn id="15" idx="3"/>
            <a:endCxn id="20" idx="1"/>
          </p:cNvCxnSpPr>
          <p:nvPr/>
        </p:nvCxnSpPr>
        <p:spPr bwMode="auto">
          <a:xfrm flipV="1">
            <a:off x="3048000" y="4059945"/>
            <a:ext cx="6781800" cy="461665"/>
          </a:xfrm>
          <a:prstGeom prst="bentConnector3">
            <a:avLst>
              <a:gd name="adj1" fmla="val 50000"/>
            </a:avLst>
          </a:prstGeom>
          <a:solidFill>
            <a:schemeClr val="accent1"/>
          </a:solidFill>
          <a:ln w="28575" cap="flat" cmpd="sng" algn="ctr">
            <a:solidFill>
              <a:schemeClr val="tx1">
                <a:lumMod val="50000"/>
                <a:lumOff val="50000"/>
              </a:schemeClr>
            </a:solidFill>
            <a:prstDash val="solid"/>
            <a:round/>
            <a:headEnd type="none" w="med" len="med"/>
            <a:tailEnd type="triangle"/>
          </a:ln>
          <a:effectLst/>
        </p:spPr>
      </p:cxnSp>
      <p:sp>
        <p:nvSpPr>
          <p:cNvPr id="25" name="Rectangle 24"/>
          <p:cNvSpPr/>
          <p:nvPr/>
        </p:nvSpPr>
        <p:spPr bwMode="auto">
          <a:xfrm>
            <a:off x="2789499" y="6246817"/>
            <a:ext cx="995423" cy="376084"/>
          </a:xfrm>
          <a:prstGeom prst="rect">
            <a:avLst/>
          </a:prstGeom>
          <a:noFill/>
          <a:ln w="28575" cap="flat" cmpd="sng" algn="ctr">
            <a:solidFill>
              <a:srgbClr val="1086B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cxnSp>
        <p:nvCxnSpPr>
          <p:cNvPr id="26" name="Elbow Connector 25"/>
          <p:cNvCxnSpPr>
            <a:stCxn id="25" idx="2"/>
            <a:endCxn id="27" idx="1"/>
          </p:cNvCxnSpPr>
          <p:nvPr/>
        </p:nvCxnSpPr>
        <p:spPr bwMode="auto">
          <a:xfrm rot="16200000" flipH="1">
            <a:off x="6561327" y="3348784"/>
            <a:ext cx="895331" cy="7443563"/>
          </a:xfrm>
          <a:prstGeom prst="bentConnector2">
            <a:avLst/>
          </a:prstGeom>
          <a:solidFill>
            <a:schemeClr val="accent1"/>
          </a:solidFill>
          <a:ln w="28575" cap="flat" cmpd="sng" algn="ctr">
            <a:solidFill>
              <a:srgbClr val="1086B9"/>
            </a:solidFill>
            <a:prstDash val="solid"/>
            <a:round/>
            <a:headEnd type="none" w="med" len="med"/>
            <a:tailEnd type="triangle"/>
          </a:ln>
          <a:effectLst/>
        </p:spPr>
      </p:cxnSp>
      <p:sp>
        <p:nvSpPr>
          <p:cNvPr id="27" name="Rectangle 26"/>
          <p:cNvSpPr/>
          <p:nvPr/>
        </p:nvSpPr>
        <p:spPr>
          <a:xfrm>
            <a:off x="10730774" y="7010400"/>
            <a:ext cx="3594826" cy="1015663"/>
          </a:xfrm>
          <a:prstGeom prst="rect">
            <a:avLst/>
          </a:prstGeom>
        </p:spPr>
        <p:txBody>
          <a:bodyPr wrap="square">
            <a:spAutoFit/>
          </a:bodyPr>
          <a:lstStyle/>
          <a:p>
            <a:pPr lvl="0"/>
            <a:r>
              <a:rPr lang="en-US" sz="2000" dirty="0">
                <a:solidFill>
                  <a:srgbClr val="1086B9"/>
                </a:solidFill>
                <a:latin typeface="Lato" panose="020F0502020204030203" pitchFamily="34" charset="77"/>
              </a:rPr>
              <a:t>* But if you miss a mandatory column (such as </a:t>
            </a:r>
            <a:r>
              <a:rPr lang="en-US" sz="2000" dirty="0">
                <a:solidFill>
                  <a:srgbClr val="1086B9"/>
                </a:solidFill>
                <a:latin typeface="Consolas" panose="020B0609020204030204" pitchFamily="49" charset="0"/>
                <a:cs typeface="Consolas" panose="020B0609020204030204" pitchFamily="49" charset="0"/>
              </a:rPr>
              <a:t>address</a:t>
            </a:r>
            <a:r>
              <a:rPr lang="en-US" sz="2000" dirty="0">
                <a:solidFill>
                  <a:srgbClr val="1086B9"/>
                </a:solidFill>
                <a:latin typeface="Lato" panose="020F0502020204030203" pitchFamily="34" charset="77"/>
              </a:rPr>
              <a:t>), an error will occur.</a:t>
            </a:r>
            <a:endParaRPr lang="en-US" sz="2000" dirty="0">
              <a:solidFill>
                <a:srgbClr val="1086B9"/>
              </a:solidFill>
              <a:latin typeface="Lato" panose="020F0502020204030203" pitchFamily="34" charset="77"/>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981200"/>
            <a:ext cx="5943600" cy="5334000"/>
          </a:xfrm>
        </p:spPr>
        <p:txBody>
          <a:bodyPr/>
          <a:lstStyle/>
          <a:p>
            <a:r>
              <a:rPr lang="en-US" dirty="0"/>
              <a:t>More about insert</a:t>
            </a:r>
            <a:endParaRPr lang="en-US" dirty="0"/>
          </a:p>
          <a:p>
            <a:pPr lvl="1"/>
            <a:endParaRPr lang="en-US" dirty="0"/>
          </a:p>
        </p:txBody>
      </p:sp>
      <p:sp>
        <p:nvSpPr>
          <p:cNvPr id="3" name="Title 2"/>
          <p:cNvSpPr>
            <a:spLocks noGrp="1"/>
          </p:cNvSpPr>
          <p:nvPr>
            <p:ph type="title"/>
          </p:nvPr>
        </p:nvSpPr>
        <p:spPr/>
        <p:txBody>
          <a:bodyPr/>
          <a:lstStyle/>
          <a:p>
            <a:r>
              <a:rPr lang="en-US" dirty="0"/>
              <a:t>Updates to Tables</a:t>
            </a:r>
            <a:endParaRPr lang="en-US" dirty="0"/>
          </a:p>
        </p:txBody>
      </p:sp>
      <p:pic>
        <p:nvPicPr>
          <p:cNvPr id="9" name="Picture 8"/>
          <p:cNvPicPr>
            <a:picLocks noChangeAspect="1"/>
          </p:cNvPicPr>
          <p:nvPr/>
        </p:nvPicPr>
        <p:blipFill rotWithShape="1">
          <a:blip r:embed="rId1"/>
          <a:srcRect t="3979"/>
          <a:stretch>
            <a:fillRect/>
          </a:stretch>
        </p:blipFill>
        <p:spPr>
          <a:xfrm>
            <a:off x="533400" y="2565399"/>
            <a:ext cx="10305738" cy="5121787"/>
          </a:xfrm>
          <a:prstGeom prst="rect">
            <a:avLst/>
          </a:prstGeom>
        </p:spPr>
      </p:pic>
      <p:sp>
        <p:nvSpPr>
          <p:cNvPr id="12" name="TextBox 11"/>
          <p:cNvSpPr txBox="1"/>
          <p:nvPr/>
        </p:nvSpPr>
        <p:spPr>
          <a:xfrm>
            <a:off x="3810000" y="7487131"/>
            <a:ext cx="9982200" cy="400110"/>
          </a:xfrm>
          <a:prstGeom prst="rect">
            <a:avLst/>
          </a:prstGeom>
          <a:noFill/>
        </p:spPr>
        <p:txBody>
          <a:bodyPr wrap="square" rtlCol="0">
            <a:spAutoFit/>
          </a:bodyPr>
          <a:lstStyle/>
          <a:p>
            <a:r>
              <a:rPr lang="en-US" sz="2000" dirty="0">
                <a:solidFill>
                  <a:srgbClr val="A2424F"/>
                </a:solidFill>
                <a:latin typeface="Lato" panose="020F0502020204030203" pitchFamily="34" charset="77"/>
              </a:rPr>
              <a:t>* Use two single quotes to represent a single quote in the content (i.e., escape charactor)</a:t>
            </a:r>
            <a:endParaRPr lang="en-US" sz="2000" dirty="0">
              <a:solidFill>
                <a:srgbClr val="A2424F"/>
              </a:solidFill>
              <a:latin typeface="Lato" panose="020F0502020204030203" pitchFamily="34" charset="77"/>
            </a:endParaRPr>
          </a:p>
        </p:txBody>
      </p:sp>
      <p:sp>
        <p:nvSpPr>
          <p:cNvPr id="19" name="Rectangle 18"/>
          <p:cNvSpPr/>
          <p:nvPr/>
        </p:nvSpPr>
        <p:spPr bwMode="auto">
          <a:xfrm>
            <a:off x="7620000" y="6675283"/>
            <a:ext cx="1066800" cy="376084"/>
          </a:xfrm>
          <a:prstGeom prst="rect">
            <a:avLst/>
          </a:prstGeom>
          <a:noFill/>
          <a:ln w="28575" cap="flat" cmpd="sng" algn="ctr">
            <a:solidFill>
              <a:srgbClr val="A2424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SEQUEL was then renamed as Structured Query Language (SQL)</a:t>
            </a:r>
            <a:endParaRPr lang="en-US"/>
          </a:p>
          <a:p>
            <a:r>
              <a:rPr lang="en-US"/>
              <a:t>ANSI and ISO standard SQL:</a:t>
            </a:r>
            <a:endParaRPr lang="en-US"/>
          </a:p>
          <a:p>
            <a:pPr lvl="1"/>
            <a:r>
              <a:rPr lang="en-US"/>
              <a:t>SQL-86</a:t>
            </a:r>
            <a:endParaRPr lang="en-US"/>
          </a:p>
          <a:p>
            <a:pPr lvl="1"/>
            <a:r>
              <a:rPr lang="en-US"/>
              <a:t>SQL-89</a:t>
            </a:r>
            <a:endParaRPr lang="en-US"/>
          </a:p>
          <a:p>
            <a:pPr lvl="1"/>
            <a:r>
              <a:rPr lang="en-US"/>
              <a:t>SQL-92 </a:t>
            </a:r>
            <a:endParaRPr lang="en-US"/>
          </a:p>
          <a:p>
            <a:pPr lvl="1"/>
            <a:r>
              <a:rPr lang="en-US"/>
              <a:t>SQL:1999 (language name became </a:t>
            </a:r>
            <a:r>
              <a:rPr lang="en-US" u="sng"/>
              <a:t>Y2K</a:t>
            </a:r>
            <a:r>
              <a:rPr lang="en-US"/>
              <a:t> compliant!)</a:t>
            </a:r>
            <a:endParaRPr lang="en-US"/>
          </a:p>
          <a:p>
            <a:pPr lvl="1"/>
            <a:r>
              <a:rPr lang="en-US"/>
              <a:t>SQL:2003</a:t>
            </a:r>
            <a:endParaRPr lang="en-US"/>
          </a:p>
          <a:p>
            <a:r>
              <a:rPr lang="en-US"/>
              <a:t>Commercial systems offer most, if not all, </a:t>
            </a:r>
            <a:r>
              <a:rPr lang="en-US">
                <a:solidFill>
                  <a:srgbClr val="A2424F"/>
                </a:solidFill>
              </a:rPr>
              <a:t>SQL-92 features</a:t>
            </a:r>
            <a:r>
              <a:rPr lang="en-US"/>
              <a:t>, plus varying feature sets from </a:t>
            </a:r>
            <a:r>
              <a:rPr lang="en-US" u="sng"/>
              <a:t>later standards</a:t>
            </a:r>
            <a:r>
              <a:rPr lang="en-US"/>
              <a:t> and </a:t>
            </a:r>
            <a:r>
              <a:rPr lang="en-US" u="sng"/>
              <a:t>special proprietary features</a:t>
            </a:r>
            <a:endParaRPr lang="en-US"/>
          </a:p>
          <a:p>
            <a:pPr lvl="1"/>
            <a:r>
              <a:rPr lang="en-US"/>
              <a:t>Not all examples here may work on your particular system.</a:t>
            </a:r>
            <a:endParaRPr lang="en-US"/>
          </a:p>
          <a:p>
            <a:endParaRPr lang="en-US"/>
          </a:p>
        </p:txBody>
      </p:sp>
      <p:sp>
        <p:nvSpPr>
          <p:cNvPr id="3" name="Title 2"/>
          <p:cNvSpPr>
            <a:spLocks noGrp="1"/>
          </p:cNvSpPr>
          <p:nvPr>
            <p:ph type="title"/>
          </p:nvPr>
        </p:nvSpPr>
        <p:spPr/>
        <p:txBody>
          <a:bodyPr/>
          <a:lstStyle/>
          <a:p>
            <a:r>
              <a:rPr lang="en-US"/>
              <a:t>Some </a:t>
            </a:r>
            <a:r>
              <a:rPr lang="en-US" altLang="zh-CN"/>
              <a:t>History</a:t>
            </a:r>
            <a:endParaRPr lang="en-US"/>
          </a:p>
        </p:txBody>
      </p:sp>
      <p:sp>
        <p:nvSpPr>
          <p:cNvPr id="4" name="TextBox 3"/>
          <p:cNvSpPr txBox="1"/>
          <p:nvPr/>
        </p:nvSpPr>
        <p:spPr>
          <a:xfrm>
            <a:off x="9144000" y="4648200"/>
            <a:ext cx="5181600" cy="307777"/>
          </a:xfrm>
          <a:prstGeom prst="rect">
            <a:avLst/>
          </a:prstGeom>
          <a:noFill/>
        </p:spPr>
        <p:txBody>
          <a:bodyPr wrap="square" rtlCol="0">
            <a:spAutoFit/>
          </a:bodyPr>
          <a:lstStyle/>
          <a:p>
            <a:r>
              <a:rPr lang="en-US" sz="1400">
                <a:solidFill>
                  <a:srgbClr val="A2424F"/>
                </a:solidFill>
              </a:rPr>
              <a:t>A huge problem that appears everywhere and many times</a:t>
            </a:r>
            <a:endParaRPr lang="en-US" sz="1400">
              <a:solidFill>
                <a:srgbClr val="A2424F"/>
              </a:solidFill>
            </a:endParaRPr>
          </a:p>
        </p:txBody>
      </p:sp>
      <p:grpSp>
        <p:nvGrpSpPr>
          <p:cNvPr id="15" name="Group 14"/>
          <p:cNvGrpSpPr/>
          <p:nvPr/>
        </p:nvGrpSpPr>
        <p:grpSpPr>
          <a:xfrm>
            <a:off x="7010400" y="4955977"/>
            <a:ext cx="2971800" cy="301823"/>
            <a:chOff x="7010400" y="4955977"/>
            <a:chExt cx="2971800" cy="301823"/>
          </a:xfrm>
        </p:grpSpPr>
        <p:cxnSp>
          <p:nvCxnSpPr>
            <p:cNvPr id="8" name="Straight Connector 7"/>
            <p:cNvCxnSpPr/>
            <p:nvPr/>
          </p:nvCxnSpPr>
          <p:spPr bwMode="auto">
            <a:xfrm>
              <a:off x="7010400" y="4955977"/>
              <a:ext cx="0" cy="301823"/>
            </a:xfrm>
            <a:prstGeom prst="line">
              <a:avLst/>
            </a:prstGeom>
            <a:solidFill>
              <a:schemeClr val="accent1"/>
            </a:solidFill>
            <a:ln w="12700" cap="flat" cmpd="sng" algn="ctr">
              <a:solidFill>
                <a:srgbClr val="A2424F"/>
              </a:solidFill>
              <a:prstDash val="dash"/>
              <a:round/>
              <a:headEnd type="none" w="med" len="med"/>
              <a:tailEnd type="none" w="med" len="med"/>
            </a:ln>
            <a:effectLst/>
          </p:spPr>
        </p:cxnSp>
        <p:cxnSp>
          <p:nvCxnSpPr>
            <p:cNvPr id="12" name="Straight Connector 11"/>
            <p:cNvCxnSpPr/>
            <p:nvPr/>
          </p:nvCxnSpPr>
          <p:spPr bwMode="auto">
            <a:xfrm>
              <a:off x="7010400" y="5257800"/>
              <a:ext cx="2971800" cy="0"/>
            </a:xfrm>
            <a:prstGeom prst="line">
              <a:avLst/>
            </a:prstGeom>
            <a:solidFill>
              <a:schemeClr val="accent1"/>
            </a:solidFill>
            <a:ln w="12700" cap="flat" cmpd="sng" algn="ctr">
              <a:solidFill>
                <a:srgbClr val="A2424F"/>
              </a:solidFill>
              <a:prstDash val="dash"/>
              <a:round/>
              <a:headEnd type="none" w="med" len="med"/>
              <a:tailEnd type="none" w="med" len="med"/>
            </a:ln>
            <a:effectLst/>
          </p:spPr>
        </p:cxnSp>
        <p:cxnSp>
          <p:nvCxnSpPr>
            <p:cNvPr id="14" name="Straight Arrow Connector 13"/>
            <p:cNvCxnSpPr/>
            <p:nvPr/>
          </p:nvCxnSpPr>
          <p:spPr bwMode="auto">
            <a:xfrm flipV="1">
              <a:off x="9982200" y="4955977"/>
              <a:ext cx="0" cy="301823"/>
            </a:xfrm>
            <a:prstGeom prst="straightConnector1">
              <a:avLst/>
            </a:prstGeom>
            <a:solidFill>
              <a:schemeClr val="accent1"/>
            </a:solidFill>
            <a:ln w="12700" cap="flat" cmpd="sng" algn="ctr">
              <a:solidFill>
                <a:srgbClr val="A2424F"/>
              </a:solidFill>
              <a:prstDash val="dash"/>
              <a:round/>
              <a:headEnd type="none" w="med" len="med"/>
              <a:tailEnd type="triangle"/>
            </a:ln>
            <a:effectLst/>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638800"/>
            <a:ext cx="12954000" cy="1422400"/>
          </a:xfrm>
        </p:spPr>
        <p:txBody>
          <a:bodyPr/>
          <a:lstStyle/>
          <a:p>
            <a:r>
              <a:rPr lang="en-US"/>
              <a:t>Standardization of SQL</a:t>
            </a:r>
            <a:endParaRPr lang="en-US"/>
          </a:p>
        </p:txBody>
      </p:sp>
      <p:pic>
        <p:nvPicPr>
          <p:cNvPr id="4" name="Picture 3"/>
          <p:cNvPicPr>
            <a:picLocks noChangeAspect="1"/>
          </p:cNvPicPr>
          <p:nvPr/>
        </p:nvPicPr>
        <p:blipFill>
          <a:blip r:embed="rId1"/>
          <a:stretch>
            <a:fillRect/>
          </a:stretch>
        </p:blipFill>
        <p:spPr>
          <a:xfrm>
            <a:off x="0" y="304800"/>
            <a:ext cx="14630400" cy="5095982"/>
          </a:xfrm>
          <a:prstGeom prst="rect">
            <a:avLst/>
          </a:prstGeom>
        </p:spPr>
      </p:pic>
      <p:sp>
        <p:nvSpPr>
          <p:cNvPr id="6" name="Rectangle 5"/>
          <p:cNvSpPr/>
          <p:nvPr/>
        </p:nvSpPr>
        <p:spPr>
          <a:xfrm>
            <a:off x="10266705" y="5448917"/>
            <a:ext cx="4363695" cy="369332"/>
          </a:xfrm>
          <a:prstGeom prst="rect">
            <a:avLst/>
          </a:prstGeom>
        </p:spPr>
        <p:txBody>
          <a:bodyPr wrap="none">
            <a:spAutoFit/>
          </a:bodyPr>
          <a:lstStyle/>
          <a:p>
            <a:r>
              <a:rPr lang="en-US" sz="1800">
                <a:solidFill>
                  <a:schemeClr val="tx1">
                    <a:lumMod val="65000"/>
                    <a:lumOff val="35000"/>
                  </a:schemeClr>
                </a:solidFill>
                <a:latin typeface="Consolas" panose="020B0609020204030204" pitchFamily="49" charset="0"/>
                <a:cs typeface="Consolas" panose="020B0609020204030204" pitchFamily="49" charset="0"/>
              </a:rPr>
              <a:t>https://</a:t>
            </a:r>
            <a:r>
              <a:rPr lang="en-US" sz="1800" err="1">
                <a:solidFill>
                  <a:schemeClr val="tx1">
                    <a:lumMod val="65000"/>
                    <a:lumOff val="35000"/>
                  </a:schemeClr>
                </a:solidFill>
                <a:latin typeface="Consolas" panose="020B0609020204030204" pitchFamily="49" charset="0"/>
                <a:cs typeface="Consolas" panose="020B0609020204030204" pitchFamily="49" charset="0"/>
              </a:rPr>
              <a:t>en.wikipedia.org</a:t>
            </a:r>
            <a:r>
              <a:rPr lang="en-US" sz="1800">
                <a:solidFill>
                  <a:schemeClr val="tx1">
                    <a:lumMod val="65000"/>
                    <a:lumOff val="35000"/>
                  </a:schemeClr>
                </a:solidFill>
                <a:latin typeface="Consolas" panose="020B0609020204030204" pitchFamily="49" charset="0"/>
                <a:cs typeface="Consolas" panose="020B0609020204030204" pitchFamily="49" charset="0"/>
              </a:rPr>
              <a:t>/wiki/SQL</a:t>
            </a:r>
            <a:endParaRPr lang="en-US" sz="1800">
              <a:solidFill>
                <a:schemeClr val="tx1">
                  <a:lumMod val="65000"/>
                  <a:lumOff val="35000"/>
                </a:schemeClr>
              </a:solidFill>
              <a:latin typeface="Consolas" panose="020B0609020204030204" pitchFamily="49" charset="0"/>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638800"/>
            <a:ext cx="12954000" cy="1422400"/>
          </a:xfrm>
        </p:spPr>
        <p:txBody>
          <a:bodyPr>
            <a:normAutofit/>
          </a:bodyPr>
          <a:lstStyle/>
          <a:p>
            <a:r>
              <a:rPr lang="en-US" dirty="0"/>
              <a:t>Standardization of SQL </a:t>
            </a:r>
            <a:r>
              <a:rPr lang="en-US" sz="2400" dirty="0"/>
              <a:t>(any other examples of standardization?)</a:t>
            </a:r>
            <a:endParaRPr lang="en-US" dirty="0"/>
          </a:p>
        </p:txBody>
      </p:sp>
      <p:pic>
        <p:nvPicPr>
          <p:cNvPr id="4" name="Picture 3"/>
          <p:cNvPicPr>
            <a:picLocks noChangeAspect="1"/>
          </p:cNvPicPr>
          <p:nvPr/>
        </p:nvPicPr>
        <p:blipFill>
          <a:blip r:embed="rId1"/>
          <a:stretch>
            <a:fillRect/>
          </a:stretch>
        </p:blipFill>
        <p:spPr>
          <a:xfrm>
            <a:off x="0" y="304800"/>
            <a:ext cx="14630400" cy="5095982"/>
          </a:xfrm>
          <a:prstGeom prst="rect">
            <a:avLst/>
          </a:prstGeom>
        </p:spPr>
      </p:pic>
      <p:sp>
        <p:nvSpPr>
          <p:cNvPr id="6" name="Rectangle 5"/>
          <p:cNvSpPr/>
          <p:nvPr/>
        </p:nvSpPr>
        <p:spPr>
          <a:xfrm>
            <a:off x="10266705" y="5448917"/>
            <a:ext cx="4363695" cy="369332"/>
          </a:xfrm>
          <a:prstGeom prst="rect">
            <a:avLst/>
          </a:prstGeom>
        </p:spPr>
        <p:txBody>
          <a:bodyPr wrap="none">
            <a:spAutoFit/>
          </a:bodyPr>
          <a:lstStyle/>
          <a:p>
            <a:r>
              <a:rPr lang="en-US" sz="1800">
                <a:solidFill>
                  <a:schemeClr val="tx1">
                    <a:lumMod val="65000"/>
                    <a:lumOff val="35000"/>
                  </a:schemeClr>
                </a:solidFill>
                <a:latin typeface="Consolas" panose="020B0609020204030204" pitchFamily="49" charset="0"/>
                <a:cs typeface="Consolas" panose="020B0609020204030204" pitchFamily="49" charset="0"/>
              </a:rPr>
              <a:t>https://</a:t>
            </a:r>
            <a:r>
              <a:rPr lang="en-US" sz="1800" err="1">
                <a:solidFill>
                  <a:schemeClr val="tx1">
                    <a:lumMod val="65000"/>
                    <a:lumOff val="35000"/>
                  </a:schemeClr>
                </a:solidFill>
                <a:latin typeface="Consolas" panose="020B0609020204030204" pitchFamily="49" charset="0"/>
                <a:cs typeface="Consolas" panose="020B0609020204030204" pitchFamily="49" charset="0"/>
              </a:rPr>
              <a:t>en.wikipedia.org</a:t>
            </a:r>
            <a:r>
              <a:rPr lang="en-US" sz="1800">
                <a:solidFill>
                  <a:schemeClr val="tx1">
                    <a:lumMod val="65000"/>
                    <a:lumOff val="35000"/>
                  </a:schemeClr>
                </a:solidFill>
                <a:latin typeface="Consolas" panose="020B0609020204030204" pitchFamily="49" charset="0"/>
                <a:cs typeface="Consolas" panose="020B0609020204030204" pitchFamily="49" charset="0"/>
              </a:rPr>
              <a:t>/wiki/SQL</a:t>
            </a:r>
            <a:endParaRPr lang="en-US" sz="1800">
              <a:solidFill>
                <a:schemeClr val="tx1">
                  <a:lumMod val="65000"/>
                  <a:lumOff val="35000"/>
                </a:schemeClr>
              </a:solidFill>
              <a:latin typeface="Consolas" panose="020B0609020204030204" pitchFamily="49" charset="0"/>
              <a:cs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3505200"/>
            <a:ext cx="2819400" cy="3505200"/>
          </a:xfrm>
        </p:spPr>
        <p:txBody>
          <a:bodyPr/>
          <a:lstStyle/>
          <a:p>
            <a:pPr marL="0" indent="0">
              <a:buNone/>
            </a:pPr>
            <a:r>
              <a:rPr lang="en-US" altLang="zh-CN">
                <a:latin typeface="Consolas" panose="020B0609020204030204" pitchFamily="49" charset="0"/>
                <a:cs typeface="Consolas" panose="020B0609020204030204" pitchFamily="49" charset="0"/>
              </a:rPr>
              <a:t>select …</a:t>
            </a:r>
            <a:endParaRPr lang="en-US" altLang="zh-CN">
              <a:latin typeface="Consolas" panose="020B0609020204030204" pitchFamily="49" charset="0"/>
              <a:cs typeface="Consolas" panose="020B0609020204030204" pitchFamily="49" charset="0"/>
            </a:endParaRPr>
          </a:p>
          <a:p>
            <a:endParaRPr lang="en-US">
              <a:latin typeface="Consolas" panose="020B0609020204030204" pitchFamily="49" charset="0"/>
              <a:cs typeface="Consolas" panose="020B0609020204030204" pitchFamily="49" charset="0"/>
            </a:endParaRPr>
          </a:p>
          <a:p>
            <a:pPr marL="0" indent="0">
              <a:buNone/>
            </a:pPr>
            <a:r>
              <a:rPr lang="en-US">
                <a:latin typeface="Consolas" panose="020B0609020204030204" pitchFamily="49" charset="0"/>
                <a:cs typeface="Consolas" panose="020B0609020204030204" pitchFamily="49" charset="0"/>
              </a:rPr>
              <a:t>from …</a:t>
            </a:r>
            <a:endParaRPr lang="en-US">
              <a:latin typeface="Consolas" panose="020B0609020204030204" pitchFamily="49" charset="0"/>
              <a:cs typeface="Consolas" panose="020B0609020204030204" pitchFamily="49" charset="0"/>
            </a:endParaRPr>
          </a:p>
          <a:p>
            <a:endParaRPr lang="en-US">
              <a:latin typeface="Consolas" panose="020B0609020204030204" pitchFamily="49" charset="0"/>
              <a:cs typeface="Consolas" panose="020B0609020204030204" pitchFamily="49" charset="0"/>
            </a:endParaRPr>
          </a:p>
          <a:p>
            <a:pPr marL="0" indent="0">
              <a:buNone/>
            </a:pPr>
            <a:r>
              <a:rPr lang="en-US">
                <a:latin typeface="Consolas" panose="020B0609020204030204" pitchFamily="49" charset="0"/>
                <a:cs typeface="Consolas" panose="020B0609020204030204" pitchFamily="49" charset="0"/>
              </a:rPr>
              <a:t>where …</a:t>
            </a:r>
            <a:endParaRPr lang="en-US">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a:t>Basic</a:t>
            </a:r>
            <a:r>
              <a:rPr lang="zh-CN" altLang="en-US"/>
              <a:t> </a:t>
            </a:r>
            <a:r>
              <a:rPr lang="en-US" altLang="zh-CN"/>
              <a:t>Syntax</a:t>
            </a:r>
            <a:r>
              <a:rPr lang="zh-CN" altLang="en-US"/>
              <a:t> </a:t>
            </a:r>
            <a:r>
              <a:rPr lang="en-US" altLang="zh-CN"/>
              <a:t>of</a:t>
            </a:r>
            <a:r>
              <a:rPr lang="zh-CN" altLang="en-US"/>
              <a:t> </a:t>
            </a:r>
            <a:r>
              <a:rPr lang="en-US" altLang="zh-CN"/>
              <a:t>SQL</a:t>
            </a:r>
            <a:endParaRPr lang="en-US"/>
          </a:p>
        </p:txBody>
      </p:sp>
      <p:sp>
        <p:nvSpPr>
          <p:cNvPr id="4" name="Content Placeholder 1"/>
          <p:cNvSpPr txBox="1"/>
          <p:nvPr/>
        </p:nvSpPr>
        <p:spPr bwMode="auto">
          <a:xfrm>
            <a:off x="3657600" y="3505200"/>
            <a:ext cx="10134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lstStyle>
            <a:lvl1pPr marL="335280" indent="-335280" algn="l" rtl="0" eaLnBrk="0" fontAlgn="base" hangingPunct="0">
              <a:spcBef>
                <a:spcPts val="400"/>
              </a:spcBef>
              <a:spcAft>
                <a:spcPts val="200"/>
              </a:spcAft>
              <a:buClr>
                <a:srgbClr val="A2424F"/>
              </a:buClr>
              <a:buSzPct val="80000"/>
              <a:buChar char="•"/>
              <a:defRPr sz="3000">
                <a:solidFill>
                  <a:srgbClr val="262626"/>
                </a:solidFill>
                <a:latin typeface="Lato" panose="020F0502020204030203" pitchFamily="34" charset="0"/>
                <a:ea typeface="Tahoma" panose="020B0604030504040204" pitchFamily="34" charset="0"/>
                <a:cs typeface="Tahoma" panose="020B0604030504040204" pitchFamily="34" charset="0"/>
              </a:defRPr>
            </a:lvl1pPr>
            <a:lvl2pPr marL="687705" indent="-352425" algn="l" rtl="0" eaLnBrk="0" fontAlgn="base" hangingPunct="0">
              <a:spcBef>
                <a:spcPts val="400"/>
              </a:spcBef>
              <a:spcAft>
                <a:spcPts val="200"/>
              </a:spcAft>
              <a:buClr>
                <a:schemeClr val="bg1">
                  <a:lumMod val="65000"/>
                </a:schemeClr>
              </a:buClr>
              <a:buSzPct val="90000"/>
              <a:buFont typeface="Times" panose="02020603050405020304" pitchFamily="18" charset="0"/>
              <a:buChar char="•"/>
              <a:defRPr sz="2600">
                <a:solidFill>
                  <a:srgbClr val="262626"/>
                </a:solidFill>
                <a:latin typeface="Lato" panose="020F0502020204030203" pitchFamily="34" charset="0"/>
                <a:ea typeface="Tahoma" panose="020B0604030504040204" pitchFamily="34" charset="0"/>
                <a:cs typeface="Tahoma" panose="020B0604030504040204" pitchFamily="34" charset="0"/>
              </a:defRPr>
            </a:lvl2pPr>
            <a:lvl3pPr marL="1631950" indent="-325755" algn="l" rtl="0" eaLnBrk="0" fontAlgn="base" hangingPunct="0">
              <a:spcBef>
                <a:spcPts val="400"/>
              </a:spcBef>
              <a:spcAft>
                <a:spcPts val="200"/>
              </a:spcAft>
              <a:buClr>
                <a:srgbClr val="F3A999"/>
              </a:buClr>
              <a:buSzPct val="90000"/>
              <a:buChar char="•"/>
              <a:defRPr sz="2400">
                <a:solidFill>
                  <a:srgbClr val="262626"/>
                </a:solidFill>
                <a:latin typeface="Lato" panose="020F0502020204030203" pitchFamily="34" charset="0"/>
                <a:ea typeface="Tahoma" panose="020B0604030504040204" pitchFamily="34" charset="0"/>
                <a:cs typeface="Tahoma" panose="020B0604030504040204" pitchFamily="34" charset="0"/>
              </a:defRPr>
            </a:lvl3pPr>
            <a:lvl4pPr marL="228473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4pPr>
            <a:lvl5pPr marL="2938780" indent="-325755" algn="l" rtl="0" eaLnBrk="0" fontAlgn="base" hangingPunct="0">
              <a:spcBef>
                <a:spcPts val="400"/>
              </a:spcBef>
              <a:spcAft>
                <a:spcPts val="200"/>
              </a:spcAft>
              <a:buChar char="»"/>
              <a:defRPr sz="2000">
                <a:solidFill>
                  <a:srgbClr val="262626"/>
                </a:solidFill>
                <a:latin typeface="Lato" panose="020F0502020204030203" pitchFamily="34" charset="0"/>
                <a:ea typeface="Tahoma" panose="020B0604030504040204" pitchFamily="34" charset="0"/>
                <a:cs typeface="Tahoma" panose="020B0604030504040204" pitchFamily="34" charset="0"/>
              </a:defRPr>
            </a:lvl5pPr>
            <a:lvl6pPr marL="3592195" indent="-326390" algn="l" rtl="0" fontAlgn="base">
              <a:spcBef>
                <a:spcPct val="20000"/>
              </a:spcBef>
              <a:spcAft>
                <a:spcPct val="0"/>
              </a:spcAft>
              <a:buChar char="»"/>
              <a:defRPr sz="3400">
                <a:solidFill>
                  <a:srgbClr val="EEEAFF"/>
                </a:solidFill>
                <a:latin typeface="+mn-lt"/>
                <a:ea typeface="+mn-ea"/>
              </a:defRPr>
            </a:lvl6pPr>
            <a:lvl7pPr marL="4244975" indent="-326390" algn="l" rtl="0" fontAlgn="base">
              <a:spcBef>
                <a:spcPct val="20000"/>
              </a:spcBef>
              <a:spcAft>
                <a:spcPct val="0"/>
              </a:spcAft>
              <a:buChar char="»"/>
              <a:defRPr sz="3400">
                <a:solidFill>
                  <a:srgbClr val="EEEAFF"/>
                </a:solidFill>
                <a:latin typeface="+mn-lt"/>
                <a:ea typeface="+mn-ea"/>
              </a:defRPr>
            </a:lvl7pPr>
            <a:lvl8pPr marL="4898390" indent="-326390" algn="l" rtl="0" fontAlgn="base">
              <a:spcBef>
                <a:spcPct val="20000"/>
              </a:spcBef>
              <a:spcAft>
                <a:spcPct val="0"/>
              </a:spcAft>
              <a:buChar char="»"/>
              <a:defRPr sz="3400">
                <a:solidFill>
                  <a:srgbClr val="EEEAFF"/>
                </a:solidFill>
                <a:latin typeface="+mn-lt"/>
                <a:ea typeface="+mn-ea"/>
              </a:defRPr>
            </a:lvl8pPr>
            <a:lvl9pPr marL="5551170" indent="-326390" algn="l" rtl="0" fontAlgn="base">
              <a:spcBef>
                <a:spcPct val="20000"/>
              </a:spcBef>
              <a:spcAft>
                <a:spcPct val="0"/>
              </a:spcAft>
              <a:buChar char="»"/>
              <a:defRPr sz="3400">
                <a:solidFill>
                  <a:srgbClr val="EEEAFF"/>
                </a:solidFill>
                <a:latin typeface="+mn-lt"/>
                <a:ea typeface="+mn-ea"/>
              </a:defRPr>
            </a:lvl9pPr>
          </a:lstStyle>
          <a:p>
            <a:r>
              <a:rPr lang="en-US" altLang="zh-CN" kern="0"/>
              <a:t>followed by the names of the columns you want to return</a:t>
            </a:r>
            <a:endParaRPr lang="en-US" altLang="zh-CN" kern="0"/>
          </a:p>
          <a:p>
            <a:endParaRPr lang="en-US" kern="0"/>
          </a:p>
          <a:p>
            <a:r>
              <a:rPr lang="en-US" altLang="zh-CN" kern="0"/>
              <a:t>followed </a:t>
            </a:r>
            <a:r>
              <a:rPr lang="en-US" kern="0"/>
              <a:t>by the name of the tables that you want to query</a:t>
            </a:r>
            <a:endParaRPr lang="en-US" kern="0"/>
          </a:p>
          <a:p>
            <a:endParaRPr lang="en-US" kern="0"/>
          </a:p>
          <a:p>
            <a:r>
              <a:rPr lang="en-US" altLang="zh-CN" kern="0"/>
              <a:t>followed by filtering conditions</a:t>
            </a:r>
            <a:endParaRPr lang="en-US" kern="0"/>
          </a:p>
        </p:txBody>
      </p:sp>
      <p:pic>
        <p:nvPicPr>
          <p:cNvPr id="10" name="Picture 9"/>
          <p:cNvPicPr>
            <a:picLocks noChangeAspect="1"/>
          </p:cNvPicPr>
          <p:nvPr/>
        </p:nvPicPr>
        <p:blipFill>
          <a:blip r:embed="rId1"/>
          <a:stretch>
            <a:fillRect/>
          </a:stretch>
        </p:blipFill>
        <p:spPr>
          <a:xfrm>
            <a:off x="6858000" y="313267"/>
            <a:ext cx="7374759" cy="30480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OTU2YTg1ZDg1NzRmYTBjNjA1MmY5ZmUxYzlhYWM4MjYifQ=="/>
</p:tagLst>
</file>

<file path=ppt/theme/theme1.xml><?xml version="1.0" encoding="utf-8"?>
<a:theme xmlns:a="http://schemas.openxmlformats.org/drawingml/2006/main" name="Blank Presentation">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14933</Words>
  <Application>WPS 演示</Application>
  <PresentationFormat>自定义</PresentationFormat>
  <Paragraphs>812</Paragraphs>
  <Slides>56</Slides>
  <Notes>35</Notes>
  <HiddenSlides>2</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56</vt:i4>
      </vt:variant>
    </vt:vector>
  </HeadingPairs>
  <TitlesOfParts>
    <vt:vector size="77" baseType="lpstr">
      <vt:lpstr>Arial</vt:lpstr>
      <vt:lpstr>宋体</vt:lpstr>
      <vt:lpstr>Wingdings</vt:lpstr>
      <vt:lpstr>MS PGothic</vt:lpstr>
      <vt:lpstr>Tahoma</vt:lpstr>
      <vt:lpstr>Times</vt:lpstr>
      <vt:lpstr>Times New Roman</vt:lpstr>
      <vt:lpstr>Lato Black</vt:lpstr>
      <vt:lpstr>Segoe Print</vt:lpstr>
      <vt:lpstr>Montserrat</vt:lpstr>
      <vt:lpstr>Sitka Text</vt:lpstr>
      <vt:lpstr>Lato</vt:lpstr>
      <vt:lpstr>Calibri</vt:lpstr>
      <vt:lpstr>Consolas</vt:lpstr>
      <vt:lpstr>Lato</vt:lpstr>
      <vt:lpstr>Lato</vt:lpstr>
      <vt:lpstr>微软雅黑</vt:lpstr>
      <vt:lpstr>Arial Unicode MS</vt:lpstr>
      <vt:lpstr>等线</vt:lpstr>
      <vt:lpstr>Bradley Hand ITC</vt:lpstr>
      <vt:lpstr>Blank Presentation</vt:lpstr>
      <vt:lpstr> Principles of Database Systems (CS307) Lecture 2: Introduction to SQL</vt:lpstr>
      <vt:lpstr>How Do We Manage Data in a Database?</vt:lpstr>
      <vt:lpstr>Some History</vt:lpstr>
      <vt:lpstr>Some History</vt:lpstr>
      <vt:lpstr>Some History</vt:lpstr>
      <vt:lpstr>Some History</vt:lpstr>
      <vt:lpstr>Standardization of SQL</vt:lpstr>
      <vt:lpstr>Standardization of SQL (any other examples of standardization?)</vt:lpstr>
      <vt:lpstr>Basic Syntax of SQL</vt:lpstr>
      <vt:lpstr>Competing Languages of SQL</vt:lpstr>
      <vt:lpstr>Competing Languages of SQL</vt:lpstr>
      <vt:lpstr>Two Main Components for a Query Language</vt:lpstr>
      <vt:lpstr>Two Main Components for a Query Language</vt:lpstr>
      <vt:lpstr>Two Main Components for a Query Language</vt:lpstr>
      <vt:lpstr>Two Main Components for a Query Language</vt:lpstr>
      <vt:lpstr>Something about SQL</vt:lpstr>
      <vt:lpstr>“Problems” in SQL</vt:lpstr>
      <vt:lpstr>“Problems” in SQL</vt:lpstr>
      <vt:lpstr>“Problems” in SQL</vt:lpstr>
      <vt:lpstr>Create Tables</vt:lpstr>
      <vt:lpstr>Create Tables</vt:lpstr>
      <vt:lpstr>Create Tables</vt:lpstr>
      <vt:lpstr>Create Tables</vt:lpstr>
      <vt:lpstr>Create Tables</vt:lpstr>
      <vt:lpstr>Create Tables</vt:lpstr>
      <vt:lpstr>Data Types</vt:lpstr>
      <vt:lpstr>Data Types</vt:lpstr>
      <vt:lpstr>Data Types</vt:lpstr>
      <vt:lpstr>Data Types</vt:lpstr>
      <vt:lpstr>Constraints</vt:lpstr>
      <vt:lpstr>Constraints</vt:lpstr>
      <vt:lpstr>Constraints</vt:lpstr>
      <vt:lpstr>Constraints: Not NULL</vt:lpstr>
      <vt:lpstr>Constraints: Not NULL</vt:lpstr>
      <vt:lpstr>Constraints: Not NULL</vt:lpstr>
      <vt:lpstr>Constraints: Not NULL</vt:lpstr>
      <vt:lpstr>Comments</vt:lpstr>
      <vt:lpstr>Comments</vt:lpstr>
      <vt:lpstr>Constraints: Primary Key</vt:lpstr>
      <vt:lpstr>Constraints: Primary Key</vt:lpstr>
      <vt:lpstr>Constraints: Unique</vt:lpstr>
      <vt:lpstr>Constraints: Unique</vt:lpstr>
      <vt:lpstr>Constraints: Unique</vt:lpstr>
      <vt:lpstr>Constraints: Check</vt:lpstr>
      <vt:lpstr>Named Constraints</vt:lpstr>
      <vt:lpstr>Referential Integrity</vt:lpstr>
      <vt:lpstr>Referential Integrity</vt:lpstr>
      <vt:lpstr>Foreign Key</vt:lpstr>
      <vt:lpstr>Foreign Key</vt:lpstr>
      <vt:lpstr>Foreign Key</vt:lpstr>
      <vt:lpstr>Summary: How to Create Tables</vt:lpstr>
      <vt:lpstr>Updates to Tables</vt:lpstr>
      <vt:lpstr>Updates to Tables</vt:lpstr>
      <vt:lpstr>Updates to Tables</vt:lpstr>
      <vt:lpstr>Updates to Tables</vt:lpstr>
      <vt:lpstr>Updates to Tables</vt:lpstr>
    </vt:vector>
  </TitlesOfParts>
  <Company>Melissa Kingman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Kingman</dc:creator>
  <cp:lastModifiedBy>Peter</cp:lastModifiedBy>
  <cp:revision>2253</cp:revision>
  <dcterms:created xsi:type="dcterms:W3CDTF">2008-06-27T17:43:00Z</dcterms:created>
  <dcterms:modified xsi:type="dcterms:W3CDTF">2023-09-18T08:04:55Z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48F3882BCDF04B0B88450A52A5BBF22B_12</vt:lpwstr>
  </property>
  <property fmtid="{D5CDD505-2E9C-101B-9397-08002B2CF9AE}" pid="3" name="KSOProductBuildVer">
    <vt:lpwstr>2052-12.1.0.15374</vt:lpwstr>
  </property>
</Properties>
</file>