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3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102"/>
  </p:handoutMasterIdLst>
  <p:sldIdLst>
    <p:sldId id="478" r:id="rId3"/>
    <p:sldId id="838" r:id="rId5"/>
    <p:sldId id="831" r:id="rId6"/>
    <p:sldId id="832" r:id="rId7"/>
    <p:sldId id="833" r:id="rId8"/>
    <p:sldId id="839" r:id="rId9"/>
    <p:sldId id="841" r:id="rId10"/>
    <p:sldId id="840" r:id="rId11"/>
    <p:sldId id="990" r:id="rId12"/>
    <p:sldId id="842" r:id="rId13"/>
    <p:sldId id="991" r:id="rId14"/>
    <p:sldId id="843" r:id="rId15"/>
    <p:sldId id="845" r:id="rId16"/>
    <p:sldId id="992" r:id="rId17"/>
    <p:sldId id="846" r:id="rId18"/>
    <p:sldId id="847" r:id="rId19"/>
    <p:sldId id="848" r:id="rId20"/>
    <p:sldId id="911" r:id="rId21"/>
    <p:sldId id="862" r:id="rId22"/>
    <p:sldId id="849" r:id="rId23"/>
    <p:sldId id="850" r:id="rId24"/>
    <p:sldId id="993" r:id="rId25"/>
    <p:sldId id="851" r:id="rId26"/>
    <p:sldId id="852" r:id="rId27"/>
    <p:sldId id="853" r:id="rId28"/>
    <p:sldId id="854" r:id="rId29"/>
    <p:sldId id="855" r:id="rId30"/>
    <p:sldId id="856" r:id="rId31"/>
    <p:sldId id="857" r:id="rId32"/>
    <p:sldId id="858" r:id="rId33"/>
    <p:sldId id="859" r:id="rId34"/>
    <p:sldId id="860" r:id="rId35"/>
    <p:sldId id="861" r:id="rId36"/>
    <p:sldId id="863" r:id="rId37"/>
    <p:sldId id="864" r:id="rId38"/>
    <p:sldId id="865" r:id="rId39"/>
    <p:sldId id="994" r:id="rId40"/>
    <p:sldId id="867" r:id="rId41"/>
    <p:sldId id="868" r:id="rId42"/>
    <p:sldId id="871" r:id="rId43"/>
    <p:sldId id="869" r:id="rId44"/>
    <p:sldId id="870" r:id="rId45"/>
    <p:sldId id="872" r:id="rId46"/>
    <p:sldId id="873" r:id="rId47"/>
    <p:sldId id="874" r:id="rId48"/>
    <p:sldId id="875" r:id="rId49"/>
    <p:sldId id="876" r:id="rId50"/>
    <p:sldId id="878" r:id="rId51"/>
    <p:sldId id="879" r:id="rId52"/>
    <p:sldId id="880" r:id="rId53"/>
    <p:sldId id="883" r:id="rId54"/>
    <p:sldId id="884" r:id="rId55"/>
    <p:sldId id="885" r:id="rId56"/>
    <p:sldId id="886" r:id="rId57"/>
    <p:sldId id="887" r:id="rId58"/>
    <p:sldId id="888" r:id="rId59"/>
    <p:sldId id="800" r:id="rId60"/>
    <p:sldId id="890" r:id="rId61"/>
    <p:sldId id="891" r:id="rId62"/>
    <p:sldId id="889" r:id="rId63"/>
    <p:sldId id="892" r:id="rId64"/>
    <p:sldId id="893" r:id="rId65"/>
    <p:sldId id="894" r:id="rId66"/>
    <p:sldId id="895" r:id="rId67"/>
    <p:sldId id="896" r:id="rId68"/>
    <p:sldId id="917" r:id="rId69"/>
    <p:sldId id="918" r:id="rId70"/>
    <p:sldId id="920" r:id="rId71"/>
    <p:sldId id="921" r:id="rId72"/>
    <p:sldId id="922" r:id="rId73"/>
    <p:sldId id="923" r:id="rId74"/>
    <p:sldId id="927" r:id="rId75"/>
    <p:sldId id="926" r:id="rId76"/>
    <p:sldId id="924" r:id="rId77"/>
    <p:sldId id="925" r:id="rId78"/>
    <p:sldId id="928" r:id="rId79"/>
    <p:sldId id="929" r:id="rId80"/>
    <p:sldId id="931" r:id="rId81"/>
    <p:sldId id="934" r:id="rId82"/>
    <p:sldId id="935" r:id="rId83"/>
    <p:sldId id="898" r:id="rId84"/>
    <p:sldId id="914" r:id="rId85"/>
    <p:sldId id="913" r:id="rId86"/>
    <p:sldId id="897" r:id="rId87"/>
    <p:sldId id="899" r:id="rId88"/>
    <p:sldId id="912" r:id="rId89"/>
    <p:sldId id="900" r:id="rId90"/>
    <p:sldId id="916" r:id="rId91"/>
    <p:sldId id="902" r:id="rId92"/>
    <p:sldId id="903" r:id="rId93"/>
    <p:sldId id="909" r:id="rId94"/>
    <p:sldId id="904" r:id="rId95"/>
    <p:sldId id="905" r:id="rId96"/>
    <p:sldId id="906" r:id="rId97"/>
    <p:sldId id="910" r:id="rId98"/>
    <p:sldId id="907" r:id="rId99"/>
    <p:sldId id="522" r:id="rId100"/>
    <p:sldId id="526" r:id="rId101"/>
  </p:sldIdLst>
  <p:sldSz cx="14630400" cy="8229600"/>
  <p:notesSz cx="6858000" cy="9144000"/>
  <p:custDataLst>
    <p:tags r:id="rId10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652780" indent="-19558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2611755" indent="-782955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528" userDrawn="1">
          <p15:clr>
            <a:srgbClr val="A4A3A4"/>
          </p15:clr>
        </p15:guide>
        <p15:guide id="3" pos="86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424F"/>
    <a:srgbClr val="1086B9"/>
    <a:srgbClr val="DAFDD3"/>
    <a:srgbClr val="AADEBA"/>
    <a:srgbClr val="F3A999"/>
    <a:srgbClr val="98CFA8"/>
    <a:srgbClr val="F2F2F2"/>
    <a:srgbClr val="FCF9EC"/>
    <a:srgbClr val="2BAC54"/>
    <a:srgbClr val="4D9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82" autoAdjust="0"/>
    <p:restoredTop sz="85409" autoAdjust="0"/>
  </p:normalViewPr>
  <p:slideViewPr>
    <p:cSldViewPr showGuides="1">
      <p:cViewPr varScale="1">
        <p:scale>
          <a:sx n="87" d="100"/>
          <a:sy n="87" d="100"/>
        </p:scale>
        <p:origin x="2246" y="77"/>
      </p:cViewPr>
      <p:guideLst>
        <p:guide orient="horz" pos="2448"/>
        <p:guide pos="528"/>
        <p:guide pos="86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6" Type="http://schemas.openxmlformats.org/officeDocument/2006/relationships/tags" Target="tags/tag1.xml"/><Relationship Id="rId105" Type="http://schemas.openxmlformats.org/officeDocument/2006/relationships/tableStyles" Target="tableStyles.xml"/><Relationship Id="rId104" Type="http://schemas.openxmlformats.org/officeDocument/2006/relationships/viewProps" Target="viewProps.xml"/><Relationship Id="rId103" Type="http://schemas.openxmlformats.org/officeDocument/2006/relationships/presProps" Target="presProps.xml"/><Relationship Id="rId102" Type="http://schemas.openxmlformats.org/officeDocument/2006/relationships/handoutMaster" Target="handoutMasters/handoutMaster1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967086C5-CEC5-47F0-83F0-856B364B431D}" type="datetimeFigureOut">
              <a:rPr lang="en-US" altLang="en-US"/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20E07255-940D-4BDF-BD2F-B73D8A194996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34487-1A6A-4FE7-847E-D06598E232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2D99C-A557-43A7-946E-F176689ED48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5900" indent="-215900">
              <a:lnSpc>
                <a:spcPct val="100000"/>
              </a:lnSpc>
            </a:pPr>
            <a:r>
              <a:rPr lang="en-US" altLang="zh-CN" dirty="0">
                <a:sym typeface="+mn-ea"/>
              </a:rPr>
              <a:t>In this chapter, I will introduce how to retrieve data from one table. Just from one table. I will introduce how to retrieve data from multiple table in next chapter.</a:t>
            </a:r>
            <a:endParaRPr lang="en-US" altLang="zh-CN" dirty="0"/>
          </a:p>
          <a:p>
            <a:pPr marL="215900" indent="-215900">
              <a:lnSpc>
                <a:spcPct val="100000"/>
              </a:lnSpc>
            </a:pPr>
            <a:endParaRPr lang="zh-CN" altLang="en-US" dirty="0"/>
          </a:p>
          <a:p>
            <a:pPr marL="215900" indent="-215900"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2D99C-A557-43A7-946E-F176689ED4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2D99C-A557-43A7-946E-F176689ED4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2D99C-A557-43A7-946E-F176689ED4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2D99C-A557-43A7-946E-F176689ED4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2D99C-A557-43A7-946E-F176689ED4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映射基数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2D99C-A557-43A7-946E-F176689ED4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映射基数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2D99C-A557-43A7-946E-F176689ED4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2D99C-A557-43A7-946E-F176689ED4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0" y="2819400"/>
            <a:ext cx="11506200" cy="2806787"/>
          </a:xfrm>
          <a:prstGeom prst="rect">
            <a:avLst/>
          </a:prstGeom>
        </p:spPr>
        <p:txBody>
          <a:bodyPr/>
          <a:lstStyle>
            <a:lvl1pPr algn="l">
              <a:defRPr sz="4600">
                <a:solidFill>
                  <a:srgbClr val="A2424F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715000"/>
            <a:ext cx="11506200" cy="1676400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3000">
                <a:latin typeface="Montserrat" panose="02000505000000020004" pitchFamily="2" charset="0"/>
              </a:defRPr>
            </a:lvl1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981200"/>
            <a:ext cx="12954000" cy="5334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buClr>
                <a:srgbClr val="A2424F"/>
              </a:buClr>
              <a:defRPr>
                <a:latin typeface="Lato" panose="020F0502020204030203" pitchFamily="34" charset="0"/>
              </a:defRPr>
            </a:lvl1pPr>
            <a:lvl2pPr>
              <a:buClr>
                <a:schemeClr val="bg1">
                  <a:lumMod val="65000"/>
                </a:schemeClr>
              </a:buClr>
              <a:defRPr>
                <a:latin typeface="Lato" panose="020F0502020204030203" pitchFamily="34" charset="0"/>
              </a:defRPr>
            </a:lvl2pPr>
            <a:lvl3pPr>
              <a:buClr>
                <a:srgbClr val="F3A999"/>
              </a:buCl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838200" y="330200"/>
            <a:ext cx="12954000" cy="14224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b="1">
                <a:solidFill>
                  <a:srgbClr val="A2424F"/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A2424F"/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 bwMode="auto">
          <a:xfrm flipV="1">
            <a:off x="2895600" y="1214438"/>
            <a:ext cx="0" cy="5867400"/>
          </a:xfrm>
          <a:prstGeom prst="line">
            <a:avLst/>
          </a:prstGeom>
          <a:noFill/>
          <a:ln w="19050" algn="ctr">
            <a:solidFill>
              <a:schemeClr val="accent3">
                <a:alpha val="43921"/>
              </a:schemeClr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48000" y="2590800"/>
            <a:ext cx="10058400" cy="3048000"/>
          </a:xfrm>
        </p:spPr>
        <p:txBody>
          <a:bodyPr anchor="ctr"/>
          <a:lstStyle>
            <a:lvl1pPr marL="0" indent="0">
              <a:buNone/>
              <a:defRPr sz="4600">
                <a:solidFill>
                  <a:srgbClr val="A2424F"/>
                </a:solidFill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16736" y="7751742"/>
            <a:ext cx="2966725" cy="438150"/>
          </a:xfrm>
          <a:prstGeom prst="rect">
            <a:avLst/>
          </a:prstGeom>
        </p:spPr>
        <p:txBody>
          <a:bodyPr/>
          <a:lstStyle/>
          <a:p>
            <a:fld id="{71870A07-625F-4141-A252-1CF739E29E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23422" y="7885676"/>
            <a:ext cx="5787365" cy="304216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55970" y="7864752"/>
            <a:ext cx="1574430" cy="304216"/>
          </a:xfrm>
        </p:spPr>
        <p:txBody>
          <a:bodyPr/>
          <a:lstStyle/>
          <a:p>
            <a:fld id="{BFD3BF4F-535B-4E63-8066-DB812B2065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12954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1027" name="Title Placeholder 3"/>
          <p:cNvSpPr>
            <a:spLocks noGrp="1"/>
          </p:cNvSpPr>
          <p:nvPr>
            <p:ph type="title"/>
          </p:nvPr>
        </p:nvSpPr>
        <p:spPr bwMode="auto">
          <a:xfrm>
            <a:off x="838200" y="330200"/>
            <a:ext cx="129540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A2424F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086B9"/>
          </a:solidFill>
          <a:latin typeface="Tahoma" panose="020B0604030504040204" pitchFamily="34" charset="0"/>
          <a:ea typeface="MS PGothic" panose="020B0600070205080204" pitchFamily="34" charset="-128"/>
          <a:cs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086B9"/>
          </a:solidFill>
          <a:latin typeface="Tahoma" panose="020B0604030504040204" pitchFamily="34" charset="0"/>
          <a:ea typeface="MS PGothic" panose="020B0600070205080204" pitchFamily="34" charset="-128"/>
          <a:cs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086B9"/>
          </a:solidFill>
          <a:latin typeface="Tahoma" panose="020B0604030504040204" pitchFamily="34" charset="0"/>
          <a:ea typeface="MS PGothic" panose="020B0600070205080204" pitchFamily="34" charset="-128"/>
          <a:cs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086B9"/>
          </a:solidFill>
          <a:latin typeface="Tahoma" panose="020B0604030504040204" pitchFamily="34" charset="0"/>
          <a:ea typeface="MS PGothic" panose="020B0600070205080204" pitchFamily="34" charset="-128"/>
          <a:cs typeface="Tahoma" panose="020B0604030504040204" pitchFamily="34" charset="0"/>
        </a:defRPr>
      </a:lvl5pPr>
      <a:lvl6pPr marL="653415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6pPr>
      <a:lvl7pPr marL="1306195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7pPr>
      <a:lvl8pPr marL="1959610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8pPr>
      <a:lvl9pPr marL="2612390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9pPr>
    </p:titleStyle>
    <p:bodyStyle>
      <a:lvl1pPr marL="335280" indent="-335280" algn="l" rtl="0" eaLnBrk="0" fontAlgn="base" hangingPunct="0">
        <a:spcBef>
          <a:spcPts val="400"/>
        </a:spcBef>
        <a:spcAft>
          <a:spcPts val="200"/>
        </a:spcAft>
        <a:buClr>
          <a:schemeClr val="bg2"/>
        </a:buClr>
        <a:buSzPct val="80000"/>
        <a:buChar char="•"/>
        <a:defRPr sz="30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7705" indent="-352425" algn="l" rtl="0" eaLnBrk="0" fontAlgn="base" hangingPunct="0">
        <a:spcBef>
          <a:spcPts val="400"/>
        </a:spcBef>
        <a:spcAft>
          <a:spcPts val="200"/>
        </a:spcAft>
        <a:buClr>
          <a:srgbClr val="ADD3F7"/>
        </a:buClr>
        <a:buSzPct val="90000"/>
        <a:buFont typeface="Times" panose="02020603050405020304" pitchFamily="18" charset="0"/>
        <a:buChar char="•"/>
        <a:defRPr sz="26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631950" indent="-325755" algn="l" rtl="0" eaLnBrk="0" fontAlgn="base" hangingPunct="0">
        <a:spcBef>
          <a:spcPts val="400"/>
        </a:spcBef>
        <a:spcAft>
          <a:spcPts val="200"/>
        </a:spcAft>
        <a:buClr>
          <a:schemeClr val="tx2"/>
        </a:buClr>
        <a:buSzPct val="90000"/>
        <a:buChar char="•"/>
        <a:defRPr sz="24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2284730" indent="-325755" algn="l" rtl="0" eaLnBrk="0" fontAlgn="base" hangingPunct="0">
        <a:spcBef>
          <a:spcPts val="400"/>
        </a:spcBef>
        <a:spcAft>
          <a:spcPts val="200"/>
        </a:spcAft>
        <a:buChar char="–"/>
        <a:defRPr sz="20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938780" indent="-325755" algn="l" rtl="0" eaLnBrk="0" fontAlgn="base" hangingPunct="0">
        <a:spcBef>
          <a:spcPts val="400"/>
        </a:spcBef>
        <a:spcAft>
          <a:spcPts val="200"/>
        </a:spcAft>
        <a:buChar char="»"/>
        <a:defRPr sz="20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3592195" indent="-326390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6pPr>
      <a:lvl7pPr marL="4244975" indent="-326390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7pPr>
      <a:lvl8pPr marL="4898390" indent="-326390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8pPr>
      <a:lvl9pPr marL="5551170" indent="-326390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415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195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61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39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805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585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78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e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e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svg"/><Relationship Id="rId1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e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em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e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e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emf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e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emf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emf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em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e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emf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ctrTitle"/>
          </p:nvPr>
        </p:nvSpPr>
        <p:spPr>
          <a:xfrm>
            <a:off x="914400" y="2144056"/>
            <a:ext cx="12801600" cy="1739900"/>
          </a:xfrm>
        </p:spPr>
        <p:txBody>
          <a:bodyPr/>
          <a:lstStyle/>
          <a:p>
            <a:pPr algn="ctr"/>
            <a:br>
              <a:rPr lang="en-US" altLang="en-US" sz="4000" b="1" dirty="0">
                <a:latin typeface="Lato" panose="020F0502020204030203" pitchFamily="34" charset="0"/>
              </a:rPr>
            </a:br>
            <a:r>
              <a:rPr lang="en-US" altLang="en-US" sz="4000" b="1" dirty="0">
                <a:latin typeface="Lato" panose="020F0502020204030203" pitchFamily="34" charset="0"/>
              </a:rPr>
              <a:t>Principles of Database Systems (</a:t>
            </a:r>
            <a:r>
              <a:rPr lang="en-US" altLang="en-US" sz="4000" b="1" dirty="0">
                <a:solidFill>
                  <a:srgbClr val="A2424F"/>
                </a:solidFill>
                <a:latin typeface="Lato" panose="020F0502020204030203" pitchFamily="34" charset="0"/>
              </a:rPr>
              <a:t>CS307)</a:t>
            </a:r>
            <a:br>
              <a:rPr lang="en-US" altLang="en-US" sz="4000" b="1" dirty="0">
                <a:solidFill>
                  <a:srgbClr val="A2424F"/>
                </a:solidFill>
                <a:latin typeface="Lato" panose="020F0502020204030203" pitchFamily="34" charset="0"/>
              </a:rPr>
            </a:br>
            <a:r>
              <a:rPr lang="en-US" altLang="en-US" sz="3200" dirty="0">
                <a:latin typeface="Lato" panose="020F0502020204030203" pitchFamily="34" charset="0"/>
              </a:rPr>
              <a:t>Lecture 7-8: Application Development;</a:t>
            </a:r>
            <a:br>
              <a:rPr lang="en-US" altLang="en-US" sz="3200" dirty="0">
                <a:latin typeface="Lato" panose="020F0502020204030203" pitchFamily="34" charset="0"/>
              </a:rPr>
            </a:br>
            <a:r>
              <a:rPr lang="en-US" altLang="en-US" sz="3200" dirty="0">
                <a:latin typeface="Lato" panose="020F0502020204030203" pitchFamily="34" charset="0"/>
              </a:rPr>
              <a:t>Database Design Using the E-R Model</a:t>
            </a:r>
            <a:endParaRPr lang="en-US" altLang="en-US" sz="3200" dirty="0">
              <a:latin typeface="Lato" panose="020F0502020204030203" pitchFamily="34" charset="0"/>
            </a:endParaRPr>
          </a:p>
        </p:txBody>
      </p:sp>
      <p:sp>
        <p:nvSpPr>
          <p:cNvPr id="8194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1562100" y="4233206"/>
            <a:ext cx="11506200" cy="1981200"/>
          </a:xfrm>
        </p:spPr>
        <p:txBody>
          <a:bodyPr/>
          <a:lstStyle/>
          <a:p>
            <a:pPr algn="ctr">
              <a:lnSpc>
                <a:spcPct val="100000"/>
              </a:lnSpc>
              <a:spcAft>
                <a:spcPts val="200"/>
              </a:spcAft>
            </a:pPr>
            <a:r>
              <a:rPr lang="en-US" altLang="de-DE" sz="3200" b="1" spc="-1" dirty="0" err="1">
                <a:latin typeface="Lato" panose="020F0502020204030203"/>
                <a:ea typeface="MS PGothic" panose="020B0600070205080204" pitchFamily="34" charset="-128"/>
              </a:rPr>
              <a:t>Ran Cheng</a:t>
            </a:r>
            <a:endParaRPr lang="de-DE" altLang="zh-CN" sz="1000" b="1" spc="-1" dirty="0">
              <a:latin typeface="Lato" panose="020F0502020204030203"/>
              <a:ea typeface="MS PGothic" panose="020B0600070205080204" pitchFamily="34" charset="-128"/>
            </a:endParaRPr>
          </a:p>
          <a:p>
            <a:pPr algn="ctr">
              <a:lnSpc>
                <a:spcPct val="100000"/>
              </a:lnSpc>
              <a:spcAft>
                <a:spcPts val="200"/>
              </a:spcAft>
            </a:pPr>
            <a:endParaRPr lang="de-DE" altLang="zh-CN" sz="2000" spc="-1" dirty="0">
              <a:latin typeface="Lato" panose="020F0502020204030203"/>
              <a:ea typeface="MS PGothic" panose="020B0600070205080204" pitchFamily="34" charset="-128"/>
            </a:endParaRPr>
          </a:p>
          <a:p>
            <a:pPr algn="ctr">
              <a:spcAft>
                <a:spcPts val="200"/>
              </a:spcAft>
            </a:pP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Department </a:t>
            </a:r>
            <a:r>
              <a:rPr lang="de-DE" altLang="zh-CN" sz="2400" spc="-1" dirty="0" err="1">
                <a:latin typeface="Lato" panose="020F0502020204030203"/>
                <a:ea typeface="MS PGothic" panose="020B0600070205080204" pitchFamily="34" charset="-128"/>
              </a:rPr>
              <a:t>of</a:t>
            </a: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 Computer Science </a:t>
            </a:r>
            <a:r>
              <a:rPr lang="de-DE" altLang="zh-CN" sz="2400" spc="-1" dirty="0" err="1">
                <a:latin typeface="Lato" panose="020F0502020204030203"/>
                <a:ea typeface="MS PGothic" panose="020B0600070205080204" pitchFamily="34" charset="-128"/>
              </a:rPr>
              <a:t>and</a:t>
            </a: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 Engineering</a:t>
            </a:r>
            <a:endParaRPr lang="de-DE" altLang="zh-CN" sz="2400" spc="-1" dirty="0">
              <a:latin typeface="Lato" panose="020F0502020204030203"/>
              <a:ea typeface="MS PGothic" panose="020B0600070205080204" pitchFamily="34" charset="-128"/>
            </a:endParaRPr>
          </a:p>
          <a:p>
            <a:pPr algn="ctr">
              <a:spcAft>
                <a:spcPts val="200"/>
              </a:spcAft>
            </a:pP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Southern University </a:t>
            </a:r>
            <a:r>
              <a:rPr lang="de-DE" altLang="zh-CN" sz="2400" spc="-1" dirty="0" err="1">
                <a:latin typeface="Lato" panose="020F0502020204030203"/>
                <a:ea typeface="MS PGothic" panose="020B0600070205080204" pitchFamily="34" charset="-128"/>
              </a:rPr>
              <a:t>of</a:t>
            </a: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 Science </a:t>
            </a:r>
            <a:r>
              <a:rPr lang="de-DE" altLang="zh-CN" sz="2400" spc="-1" dirty="0" err="1">
                <a:latin typeface="Lato" panose="020F0502020204030203"/>
                <a:ea typeface="MS PGothic" panose="020B0600070205080204" pitchFamily="34" charset="-128"/>
              </a:rPr>
              <a:t>and</a:t>
            </a: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 Technology</a:t>
            </a:r>
            <a:endParaRPr lang="de-DE" altLang="zh-CN" sz="2400" spc="-1" dirty="0">
              <a:latin typeface="Lato" panose="020F0502020204030203"/>
              <a:ea typeface="MS PGothic" panose="020B0600070205080204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62150" y="7543800"/>
            <a:ext cx="1070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Most contents are from slides made by Stéphane </a:t>
            </a:r>
            <a:r>
              <a:rPr lang="en-US" sz="1600" err="1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Faroult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 and the authors of Database System Concepts (7</a:t>
            </a:r>
            <a:r>
              <a:rPr lang="en-US" sz="1600" baseline="30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th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 Edition). </a:t>
            </a:r>
            <a:endParaRPr lang="en-US" sz="160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Their original slides have been modified to adapt to the schedule of CS307 at </a:t>
            </a:r>
            <a:r>
              <a:rPr lang="en-US" sz="1600" err="1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SUSTech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.</a:t>
            </a:r>
            <a:endParaRPr lang="en-US" sz="160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7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very widely used</a:t>
            </a:r>
            <a:endParaRPr lang="en-US" dirty="0"/>
          </a:p>
          <a:p>
            <a:pPr lvl="1"/>
            <a:r>
              <a:rPr lang="en-US" dirty="0"/>
              <a:t>Forms basis of new generation of Web applications (called Web 2.0 applications) offering rich user interfaces</a:t>
            </a:r>
            <a:endParaRPr lang="en-US" dirty="0"/>
          </a:p>
          <a:p>
            <a:r>
              <a:rPr lang="en-US" dirty="0"/>
              <a:t>JavaScript functions can</a:t>
            </a:r>
            <a:endParaRPr lang="en-US" dirty="0"/>
          </a:p>
          <a:p>
            <a:pPr lvl="1"/>
            <a:r>
              <a:rPr lang="en-US" dirty="0">
                <a:solidFill>
                  <a:srgbClr val="A2424F"/>
                </a:solidFill>
              </a:rPr>
              <a:t>Check</a:t>
            </a:r>
            <a:r>
              <a:rPr lang="en-US" dirty="0"/>
              <a:t> input for validity</a:t>
            </a:r>
            <a:endParaRPr lang="en-US" dirty="0"/>
          </a:p>
          <a:p>
            <a:pPr lvl="1"/>
            <a:r>
              <a:rPr lang="en-US" dirty="0">
                <a:solidFill>
                  <a:srgbClr val="A2424F"/>
                </a:solidFill>
              </a:rPr>
              <a:t>Modify</a:t>
            </a:r>
            <a:r>
              <a:rPr lang="en-US" dirty="0"/>
              <a:t> the displayed Web page, by altering the underling document object model (DOM) tree representation of the displayed HTML text</a:t>
            </a:r>
            <a:endParaRPr lang="en-US" dirty="0"/>
          </a:p>
          <a:p>
            <a:pPr lvl="2"/>
            <a:r>
              <a:rPr lang="en-US" dirty="0"/>
              <a:t>Communicate with a Web server to fetch data and modify the current page using fetched data, </a:t>
            </a:r>
            <a:r>
              <a:rPr lang="en-US" dirty="0">
                <a:solidFill>
                  <a:srgbClr val="A2424F"/>
                </a:solidFill>
              </a:rPr>
              <a:t>without needing to reload/refresh the page</a:t>
            </a:r>
            <a:endParaRPr lang="en-US" dirty="0">
              <a:solidFill>
                <a:srgbClr val="A2424F"/>
              </a:solidFill>
            </a:endParaRPr>
          </a:p>
          <a:p>
            <a:pPr lvl="2"/>
            <a:r>
              <a:rPr lang="en-US" dirty="0"/>
              <a:t>Forms basis of AJAX technology used widely in Web 2.0 applications</a:t>
            </a:r>
            <a:endParaRPr lang="en-US" dirty="0"/>
          </a:p>
          <a:p>
            <a:pPr lvl="2"/>
            <a:r>
              <a:rPr lang="en-US" dirty="0"/>
              <a:t>E.g. on selecting a country in a drop-down menu, the list of states in that country is automatically populated in a linked drop-down menu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JavaScript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810000" y="1143000"/>
          <a:ext cx="10525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包装程序外壳对象" showAsIcon="1" r:id="rId1" imgW="1190625" imgH="638175" progId="Package">
                  <p:embed/>
                </p:oleObj>
              </mc:Choice>
              <mc:Fallback>
                <p:oleObj name="包装程序外壳对象" showAsIcon="1" r:id="rId1" imgW="1190625" imgH="638175" progId="Package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0" y="1143000"/>
                        <a:ext cx="1052513" cy="56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743200"/>
            <a:ext cx="4905970" cy="3124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6172200"/>
            <a:ext cx="8846636" cy="1066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800" y="3886200"/>
            <a:ext cx="4114800" cy="107342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81200"/>
            <a:ext cx="7620000" cy="5334000"/>
          </a:xfrm>
        </p:spPr>
        <p:txBody>
          <a:bodyPr/>
          <a:lstStyle/>
          <a:p>
            <a:r>
              <a:rPr lang="en-US" sz="2800" dirty="0"/>
              <a:t>Application layers</a:t>
            </a:r>
            <a:endParaRPr lang="en-US" sz="2800" dirty="0"/>
          </a:p>
          <a:p>
            <a:pPr lvl="1"/>
            <a:r>
              <a:rPr lang="en-US" sz="2400" dirty="0"/>
              <a:t>Presentation or user interface</a:t>
            </a:r>
            <a:endParaRPr lang="en-US" sz="2400" dirty="0"/>
          </a:p>
          <a:p>
            <a:pPr lvl="2"/>
            <a:r>
              <a:rPr lang="en-US" sz="2000" dirty="0">
                <a:solidFill>
                  <a:srgbClr val="A2424F"/>
                </a:solidFill>
              </a:rPr>
              <a:t>model-view-controller </a:t>
            </a:r>
            <a:r>
              <a:rPr lang="en-US" sz="2000" dirty="0"/>
              <a:t>(MVC) architecture</a:t>
            </a:r>
            <a:endParaRPr lang="en-US" sz="2000" dirty="0"/>
          </a:p>
          <a:p>
            <a:pPr lvl="3"/>
            <a:r>
              <a:rPr lang="en-US" sz="1800" dirty="0"/>
              <a:t>model: </a:t>
            </a:r>
            <a:r>
              <a:rPr lang="en-US" sz="1800" dirty="0">
                <a:solidFill>
                  <a:schemeClr val="tx1"/>
                </a:solidFill>
              </a:rPr>
              <a:t>business logic</a:t>
            </a:r>
            <a:endParaRPr lang="en-US" sz="1800" dirty="0">
              <a:solidFill>
                <a:schemeClr val="tx1"/>
              </a:solidFill>
            </a:endParaRPr>
          </a:p>
          <a:p>
            <a:pPr lvl="3"/>
            <a:r>
              <a:rPr lang="en-US" sz="1800" dirty="0"/>
              <a:t>view: presentation of data, depends on display device</a:t>
            </a:r>
            <a:endParaRPr lang="en-US" sz="1800" dirty="0"/>
          </a:p>
          <a:p>
            <a:pPr lvl="3"/>
            <a:r>
              <a:rPr lang="en-US" sz="1800" dirty="0"/>
              <a:t>controller: </a:t>
            </a:r>
            <a:r>
              <a:rPr lang="en-US" sz="1800" dirty="0">
                <a:solidFill>
                  <a:srgbClr val="A2424F"/>
                </a:solidFill>
              </a:rPr>
              <a:t>receives</a:t>
            </a:r>
            <a:r>
              <a:rPr lang="en-US" sz="1800" dirty="0"/>
              <a:t> events, </a:t>
            </a:r>
            <a:r>
              <a:rPr lang="en-US" sz="1800" dirty="0">
                <a:solidFill>
                  <a:srgbClr val="A2424F"/>
                </a:solidFill>
              </a:rPr>
              <a:t>executes</a:t>
            </a:r>
            <a:r>
              <a:rPr lang="en-US" sz="1800" dirty="0"/>
              <a:t> actions, and </a:t>
            </a:r>
            <a:r>
              <a:rPr lang="en-US" sz="1800" dirty="0">
                <a:solidFill>
                  <a:srgbClr val="A2424F"/>
                </a:solidFill>
              </a:rPr>
              <a:t>returns</a:t>
            </a:r>
            <a:r>
              <a:rPr lang="en-US" sz="1800" dirty="0"/>
              <a:t> a view to the user</a:t>
            </a:r>
            <a:endParaRPr lang="en-US" sz="1800" dirty="0"/>
          </a:p>
          <a:p>
            <a:pPr lvl="1"/>
            <a:r>
              <a:rPr lang="en-US" sz="2400" dirty="0"/>
              <a:t>business-logic layer </a:t>
            </a:r>
            <a:endParaRPr lang="en-US" sz="2400" dirty="0"/>
          </a:p>
          <a:p>
            <a:pPr lvl="2"/>
            <a:r>
              <a:rPr lang="en-US" sz="2000" dirty="0"/>
              <a:t>provides high level view of data and actions on data</a:t>
            </a:r>
            <a:endParaRPr lang="en-US" sz="2000" dirty="0"/>
          </a:p>
          <a:p>
            <a:pPr lvl="2"/>
            <a:r>
              <a:rPr lang="en-US" sz="2000" dirty="0"/>
              <a:t>hides details of data storage schema</a:t>
            </a:r>
            <a:endParaRPr lang="en-US" sz="2000" dirty="0"/>
          </a:p>
          <a:p>
            <a:pPr lvl="1"/>
            <a:r>
              <a:rPr lang="en-US" sz="2400" dirty="0"/>
              <a:t>data access layer</a:t>
            </a:r>
            <a:endParaRPr lang="en-US" sz="2400" dirty="0"/>
          </a:p>
          <a:p>
            <a:pPr lvl="2"/>
            <a:r>
              <a:rPr lang="en-US" sz="2000" dirty="0"/>
              <a:t>interfaces between business logic layer and the underlying database</a:t>
            </a:r>
            <a:endParaRPr lang="en-US" sz="2000" dirty="0"/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Architectures</a:t>
            </a:r>
            <a:endParaRPr 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06183" y="1828800"/>
            <a:ext cx="6424217" cy="589839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81200"/>
            <a:ext cx="12573000" cy="5334000"/>
          </a:xfrm>
        </p:spPr>
        <p:txBody>
          <a:bodyPr/>
          <a:lstStyle/>
          <a:p>
            <a:r>
              <a:rPr lang="en-US" sz="2800" dirty="0"/>
              <a:t>Provides </a:t>
            </a:r>
            <a:r>
              <a:rPr lang="en-US" sz="2800" dirty="0">
                <a:solidFill>
                  <a:srgbClr val="A2424F"/>
                </a:solidFill>
              </a:rPr>
              <a:t>abstractions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A2424F"/>
                </a:solidFill>
              </a:rPr>
              <a:t>of entities</a:t>
            </a:r>
            <a:endParaRPr lang="en-US" sz="2800" dirty="0">
              <a:solidFill>
                <a:srgbClr val="A2424F"/>
              </a:solidFill>
            </a:endParaRPr>
          </a:p>
          <a:p>
            <a:r>
              <a:rPr lang="en-US" sz="2800" dirty="0"/>
              <a:t>Enforces business </a:t>
            </a:r>
            <a:r>
              <a:rPr lang="en-US" sz="2800" dirty="0">
                <a:solidFill>
                  <a:srgbClr val="A2424F"/>
                </a:solidFill>
              </a:rPr>
              <a:t>rules</a:t>
            </a:r>
            <a:r>
              <a:rPr lang="en-US" sz="2800" dirty="0"/>
              <a:t> for carrying out actions</a:t>
            </a:r>
            <a:endParaRPr lang="en-US" sz="2800" dirty="0"/>
          </a:p>
          <a:p>
            <a:r>
              <a:rPr lang="en-US" sz="2800" dirty="0"/>
              <a:t>Supports </a:t>
            </a:r>
            <a:r>
              <a:rPr lang="en-US" sz="2800" dirty="0">
                <a:solidFill>
                  <a:srgbClr val="A2424F"/>
                </a:solidFill>
              </a:rPr>
              <a:t>workflows</a:t>
            </a:r>
            <a:r>
              <a:rPr lang="en-US" sz="2800" dirty="0"/>
              <a:t> which define how a task involving multiple participants is to be carried out</a:t>
            </a:r>
            <a:endParaRPr lang="en-US" sz="2800" dirty="0"/>
          </a:p>
          <a:p>
            <a:pPr lvl="1"/>
            <a:r>
              <a:rPr lang="en-US" sz="2400" dirty="0"/>
              <a:t>Sequence of steps to carry out task</a:t>
            </a:r>
            <a:endParaRPr lang="en-US" sz="2400" dirty="0"/>
          </a:p>
          <a:p>
            <a:pPr lvl="1"/>
            <a:r>
              <a:rPr lang="en-US" sz="2400" dirty="0"/>
              <a:t>Error handling</a:t>
            </a:r>
            <a:endParaRPr lang="en-US" sz="2400" dirty="0"/>
          </a:p>
          <a:p>
            <a:pPr lvl="1"/>
            <a:r>
              <a:rPr lang="en-US" sz="2400" dirty="0"/>
              <a:t>…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Logic Layer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81200"/>
            <a:ext cx="6553200" cy="5334000"/>
          </a:xfrm>
        </p:spPr>
        <p:txBody>
          <a:bodyPr/>
          <a:lstStyle/>
          <a:p>
            <a:r>
              <a:rPr lang="en-US" altLang="zh-CN" sz="2800" b="1" i="0" dirty="0">
                <a:solidFill>
                  <a:srgbClr val="374151"/>
                </a:solidFill>
                <a:effectLst/>
                <a:cs typeface="Lato" panose="020F0502020204030203" pitchFamily="34" charset="0"/>
              </a:rPr>
              <a:t>Scenario: </a:t>
            </a:r>
            <a:r>
              <a:rPr lang="zh-CN" altLang="en-US" sz="2800" b="0" i="0" dirty="0">
                <a:solidFill>
                  <a:srgbClr val="374151"/>
                </a:solidFill>
                <a:effectLst/>
                <a:cs typeface="Lato" panose="020F0502020204030203" pitchFamily="34" charset="0"/>
              </a:rPr>
              <a:t>📚 </a:t>
            </a:r>
            <a:r>
              <a:rPr lang="en-US" altLang="zh-CN" sz="2800" b="0" i="0" dirty="0">
                <a:solidFill>
                  <a:srgbClr val="374151"/>
                </a:solidFill>
                <a:effectLst/>
                <a:cs typeface="Lato" panose="020F0502020204030203" pitchFamily="34" charset="0"/>
              </a:rPr>
              <a:t>Library system allowing users to borrow books.</a:t>
            </a:r>
            <a:endParaRPr lang="en-US" altLang="zh-CN" sz="2800" b="0" i="0" dirty="0">
              <a:solidFill>
                <a:srgbClr val="374151"/>
              </a:solidFill>
              <a:effectLst/>
              <a:cs typeface="Lato" panose="020F0502020204030203" pitchFamily="34" charset="0"/>
            </a:endParaRPr>
          </a:p>
          <a:p>
            <a:endParaRPr lang="en-US" altLang="zh-CN" sz="2800" b="0" i="0" dirty="0">
              <a:solidFill>
                <a:srgbClr val="374151"/>
              </a:solidFill>
              <a:effectLst/>
              <a:cs typeface="Lato" panose="020F0502020204030203" pitchFamily="34" charset="0"/>
            </a:endParaRPr>
          </a:p>
          <a:p>
            <a:pPr algn="l"/>
            <a:r>
              <a:rPr lang="en-US" altLang="zh-CN" sz="2800" b="1" i="0" dirty="0">
                <a:solidFill>
                  <a:srgbClr val="374151"/>
                </a:solidFill>
                <a:effectLst/>
                <a:cs typeface="Lato" panose="020F0502020204030203" pitchFamily="34" charset="0"/>
              </a:rPr>
              <a:t>Core Business Rules</a:t>
            </a:r>
            <a:r>
              <a:rPr lang="en-US" altLang="zh-CN" sz="2800" b="0" i="0" dirty="0">
                <a:solidFill>
                  <a:srgbClr val="374151"/>
                </a:solidFill>
                <a:effectLst/>
                <a:cs typeface="Lato" panose="020F0502020204030203" pitchFamily="34" charset="0"/>
              </a:rPr>
              <a:t>:</a:t>
            </a:r>
            <a:endParaRPr lang="en-US" altLang="zh-CN" sz="2800" b="0" i="0" dirty="0">
              <a:solidFill>
                <a:srgbClr val="374151"/>
              </a:solidFill>
              <a:effectLst/>
              <a:cs typeface="Lato" panose="020F0502020204030203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zh-CN" altLang="en-US" sz="2400" b="0" i="0" dirty="0">
                <a:solidFill>
                  <a:srgbClr val="374151"/>
                </a:solidFill>
                <a:effectLst/>
                <a:cs typeface="Lato" panose="020F0502020204030203" pitchFamily="34" charset="0"/>
              </a:rPr>
              <a:t>📖 </a:t>
            </a:r>
            <a:r>
              <a:rPr lang="en-US" altLang="zh-CN" sz="2400" b="0" i="0" dirty="0">
                <a:solidFill>
                  <a:srgbClr val="374151"/>
                </a:solidFill>
                <a:effectLst/>
                <a:cs typeface="Lato" panose="020F0502020204030203" pitchFamily="34" charset="0"/>
              </a:rPr>
              <a:t>Users can borrow up to 5 books at a time.</a:t>
            </a:r>
            <a:endParaRPr lang="en-US" altLang="zh-CN" sz="2400" b="0" i="0" dirty="0">
              <a:solidFill>
                <a:srgbClr val="374151"/>
              </a:solidFill>
              <a:effectLst/>
              <a:cs typeface="Lato" panose="020F0502020204030203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zh-CN" altLang="en-US" sz="2400" b="0" i="0" dirty="0">
                <a:solidFill>
                  <a:srgbClr val="374151"/>
                </a:solidFill>
                <a:effectLst/>
                <a:cs typeface="Lato" panose="020F0502020204030203" pitchFamily="34" charset="0"/>
              </a:rPr>
              <a:t>🚫 </a:t>
            </a:r>
            <a:r>
              <a:rPr lang="en-US" altLang="zh-CN" sz="2400" b="0" i="0" dirty="0">
                <a:solidFill>
                  <a:srgbClr val="374151"/>
                </a:solidFill>
                <a:effectLst/>
                <a:cs typeface="Lato" panose="020F0502020204030203" pitchFamily="34" charset="0"/>
              </a:rPr>
              <a:t>Cannot borrow a book already checked out.</a:t>
            </a:r>
            <a:endParaRPr lang="en-US" altLang="zh-CN" sz="2400" b="0" i="0" dirty="0">
              <a:solidFill>
                <a:srgbClr val="374151"/>
              </a:solidFill>
              <a:effectLst/>
              <a:cs typeface="Lato" panose="020F0502020204030203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en-US" altLang="zh-CN" sz="2400" b="0" i="0" dirty="0">
                <a:solidFill>
                  <a:srgbClr val="374151"/>
                </a:solidFill>
                <a:effectLst/>
                <a:cs typeface="Lato" panose="020F0502020204030203" pitchFamily="34" charset="0"/>
              </a:rPr>
              <a:t>❗ Cannot borrow with overdue books.</a:t>
            </a:r>
            <a:endParaRPr lang="en-US" altLang="zh-CN" sz="2400" b="0" i="0" dirty="0">
              <a:solidFill>
                <a:srgbClr val="374151"/>
              </a:solidFill>
              <a:effectLst/>
              <a:cs typeface="Lato" panose="020F0502020204030203" pitchFamily="34" charset="0"/>
            </a:endParaRPr>
          </a:p>
          <a:p>
            <a:pPr lvl="1">
              <a:buFont typeface="+mj-lt"/>
              <a:buAutoNum type="arabicPeriod"/>
            </a:pPr>
            <a:endParaRPr lang="en-US" altLang="zh-CN" sz="2400" dirty="0">
              <a:solidFill>
                <a:srgbClr val="374151"/>
              </a:solidFill>
              <a:cs typeface="Lato" panose="020F0502020204030203" pitchFamily="34" charset="0"/>
            </a:endParaRPr>
          </a:p>
          <a:p>
            <a:pPr>
              <a:buFont typeface="+mj-lt"/>
              <a:buAutoNum type="arabicPeriod"/>
            </a:pPr>
            <a:endParaRPr lang="en-US" altLang="zh-CN" sz="2800" b="0" i="0" dirty="0">
              <a:solidFill>
                <a:srgbClr val="374151"/>
              </a:solidFill>
              <a:effectLst/>
              <a:cs typeface="Lato" panose="020F0502020204030203" pitchFamily="34" charset="0"/>
            </a:endParaRPr>
          </a:p>
          <a:p>
            <a:endParaRPr lang="en-US" altLang="zh-CN" sz="2800" b="0" i="0" dirty="0">
              <a:solidFill>
                <a:srgbClr val="374151"/>
              </a:solidFill>
              <a:effectLst/>
              <a:cs typeface="Lato" panose="020F0502020204030203" pitchFamily="34" charset="0"/>
            </a:endParaRPr>
          </a:p>
          <a:p>
            <a:endParaRPr lang="en-US" sz="2800" dirty="0">
              <a:cs typeface="Lato" panose="020F05020202040302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Logic Layer</a:t>
            </a:r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2800" y="457200"/>
            <a:ext cx="7294644" cy="746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ORM allows </a:t>
            </a:r>
            <a:r>
              <a:rPr lang="en-US" sz="2400" dirty="0">
                <a:solidFill>
                  <a:srgbClr val="A2424F"/>
                </a:solidFill>
              </a:rPr>
              <a:t>using object-oriented models</a:t>
            </a:r>
            <a:r>
              <a:rPr lang="en-US" sz="2400" dirty="0"/>
              <a:t> in applications while storing data in relational databases.</a:t>
            </a:r>
            <a:endParaRPr lang="en-US" sz="2400" dirty="0"/>
          </a:p>
          <a:p>
            <a:r>
              <a:rPr lang="en-US" sz="2400" dirty="0"/>
              <a:t>Benefits:</a:t>
            </a:r>
            <a:endParaRPr lang="en-US" sz="2400" dirty="0"/>
          </a:p>
          <a:p>
            <a:pPr lvl="1"/>
            <a:r>
              <a:rPr lang="en-US" sz="2000" dirty="0"/>
              <a:t>Seamless integration of object and relational models.</a:t>
            </a:r>
            <a:endParaRPr lang="en-US" sz="2000" dirty="0"/>
          </a:p>
          <a:p>
            <a:pPr lvl="1"/>
            <a:r>
              <a:rPr lang="en-US" sz="2000" dirty="0"/>
              <a:t>Write application code using objects, store data as relational tables.</a:t>
            </a:r>
            <a:endParaRPr lang="en-US" sz="2400" dirty="0"/>
          </a:p>
          <a:p>
            <a:r>
              <a:rPr lang="en-US" sz="2400" dirty="0"/>
              <a:t>Challenges:</a:t>
            </a:r>
            <a:endParaRPr lang="en-US" sz="2400" dirty="0"/>
          </a:p>
          <a:p>
            <a:pPr lvl="1"/>
            <a:r>
              <a:rPr lang="en-US" sz="2000" dirty="0"/>
              <a:t>Object-oriented databases are NOT widely adopted commercially.</a:t>
            </a:r>
            <a:endParaRPr lang="en-US" sz="2000" dirty="0"/>
          </a:p>
          <a:p>
            <a:pPr lvl="1"/>
            <a:r>
              <a:rPr lang="en-US" sz="2000" dirty="0"/>
              <a:t>Need to map object data to relational schema.</a:t>
            </a:r>
            <a:endParaRPr lang="en-US" sz="2000" dirty="0"/>
          </a:p>
          <a:p>
            <a:pPr lvl="2"/>
            <a:r>
              <a:rPr lang="en-US" sz="1800" dirty="0"/>
              <a:t>Example: A Student class in Java maps to a student table.</a:t>
            </a:r>
            <a:endParaRPr lang="en-US" sz="1800" dirty="0"/>
          </a:p>
          <a:p>
            <a:r>
              <a:rPr lang="en-US" sz="2400" dirty="0"/>
              <a:t>How ORM Works:</a:t>
            </a:r>
            <a:endParaRPr lang="en-US" sz="2400" dirty="0"/>
          </a:p>
          <a:p>
            <a:pPr lvl="1"/>
            <a:r>
              <a:rPr lang="en-US" sz="2000" dirty="0"/>
              <a:t>Open a database session.</a:t>
            </a:r>
            <a:endParaRPr lang="en-US" sz="2000" dirty="0"/>
          </a:p>
          <a:p>
            <a:pPr lvl="1"/>
            <a:r>
              <a:rPr lang="en-US" sz="2000" dirty="0"/>
              <a:t>Use the session to save or query objects.</a:t>
            </a:r>
            <a:endParaRPr lang="en-US" sz="2000" dirty="0"/>
          </a:p>
          <a:p>
            <a:pPr lvl="2"/>
            <a:r>
              <a:rPr lang="en-US" sz="1800" dirty="0"/>
              <a:t>E.g.: </a:t>
            </a:r>
            <a:r>
              <a:rPr lang="en-US" sz="1800" i="1" dirty="0" err="1"/>
              <a:t>session.save</a:t>
            </a:r>
            <a:r>
              <a:rPr lang="en-US" sz="1800" i="1" dirty="0"/>
              <a:t>(object) </a:t>
            </a:r>
            <a:r>
              <a:rPr lang="en-US" sz="1800" dirty="0"/>
              <a:t>converts the object to table rows.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Object-Relational Mapping (ORM)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81200"/>
            <a:ext cx="12877800" cy="3505200"/>
          </a:xfrm>
        </p:spPr>
        <p:txBody>
          <a:bodyPr/>
          <a:lstStyle/>
          <a:p>
            <a:r>
              <a:rPr lang="en-US" sz="2800" dirty="0"/>
              <a:t>Allow data on Web to be accessed using remote procedure call mechanism</a:t>
            </a:r>
            <a:endParaRPr lang="en-US" sz="2800" dirty="0"/>
          </a:p>
          <a:p>
            <a:r>
              <a:rPr lang="en-US" sz="2800" dirty="0"/>
              <a:t>Two approaches are widely used</a:t>
            </a:r>
            <a:endParaRPr lang="en-US" sz="2800" dirty="0"/>
          </a:p>
          <a:p>
            <a:pPr lvl="1"/>
            <a:r>
              <a:rPr lang="en-US" sz="2400" dirty="0"/>
              <a:t>Representation State Transfer (REST): allows use of standard HTTP request to a URL to execute a request and return data</a:t>
            </a:r>
            <a:endParaRPr lang="en-US" sz="2400" dirty="0"/>
          </a:p>
          <a:p>
            <a:pPr lvl="2"/>
            <a:r>
              <a:rPr lang="en-US" sz="2000" dirty="0"/>
              <a:t>Returned data is encoded either in XML, or in JavaScript Object Notation (JSON) </a:t>
            </a:r>
            <a:endParaRPr lang="en-US" sz="2000" dirty="0"/>
          </a:p>
          <a:p>
            <a:pPr lvl="1"/>
            <a:r>
              <a:rPr lang="en-US" sz="2400" dirty="0"/>
              <a:t>Big Web Services: </a:t>
            </a:r>
            <a:endParaRPr lang="en-US" sz="2400" dirty="0"/>
          </a:p>
          <a:p>
            <a:pPr lvl="2"/>
            <a:r>
              <a:rPr lang="en-US" sz="2000" dirty="0"/>
              <a:t>Uses XML representation for sending request data, as well as for returning results</a:t>
            </a:r>
            <a:endParaRPr lang="en-US" sz="2000" dirty="0"/>
          </a:p>
          <a:p>
            <a:pPr lvl="2"/>
            <a:r>
              <a:rPr lang="en-US" sz="2000" dirty="0"/>
              <a:t>Standard protocol layer built on top of HTTP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5611119"/>
            <a:ext cx="10591800" cy="261848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81200"/>
            <a:ext cx="7010400" cy="5334000"/>
          </a:xfrm>
        </p:spPr>
        <p:txBody>
          <a:bodyPr/>
          <a:lstStyle/>
          <a:p>
            <a:r>
              <a:rPr lang="en-US" dirty="0"/>
              <a:t>Key points:</a:t>
            </a:r>
            <a:endParaRPr lang="en-US" dirty="0"/>
          </a:p>
          <a:p>
            <a:pPr lvl="1"/>
            <a:r>
              <a:rPr lang="en-US" dirty="0"/>
              <a:t>Techniques / libraries / APIs to </a:t>
            </a:r>
            <a:r>
              <a:rPr lang="en-US" dirty="0">
                <a:solidFill>
                  <a:srgbClr val="A2424F"/>
                </a:solidFill>
              </a:rPr>
              <a:t>connect</a:t>
            </a:r>
            <a:r>
              <a:rPr lang="en-US" dirty="0"/>
              <a:t> to a database (e.g. PostgreSQL) and run SQL querys in a program</a:t>
            </a:r>
            <a:endParaRPr lang="en-US" dirty="0"/>
          </a:p>
          <a:p>
            <a:pPr lvl="2"/>
            <a:r>
              <a:rPr lang="en-US" dirty="0"/>
              <a:t>ODBC, JDBC?</a:t>
            </a:r>
            <a:endParaRPr lang="en-US" dirty="0"/>
          </a:p>
          <a:p>
            <a:pPr lvl="2"/>
            <a:r>
              <a:rPr lang="en-US" dirty="0" err="1"/>
              <a:t>SQLAlchemy</a:t>
            </a:r>
            <a:r>
              <a:rPr lang="en-US" dirty="0"/>
              <a:t>? Spring Boot? Hibernate?</a:t>
            </a:r>
            <a:endParaRPr lang="en-US" dirty="0"/>
          </a:p>
          <a:p>
            <a:pPr lvl="1"/>
            <a:r>
              <a:rPr lang="en-US" dirty="0"/>
              <a:t>(Web) Backend Frameworks</a:t>
            </a:r>
            <a:endParaRPr lang="en-US" dirty="0"/>
          </a:p>
          <a:p>
            <a:pPr lvl="2"/>
            <a:r>
              <a:rPr lang="en-US" dirty="0"/>
              <a:t>Spring Boot, Flask, Django</a:t>
            </a:r>
            <a:endParaRPr lang="en-US" dirty="0"/>
          </a:p>
          <a:p>
            <a:pPr lvl="2"/>
            <a:r>
              <a:rPr lang="en-US" dirty="0"/>
              <a:t>NodeJS</a:t>
            </a:r>
            <a:endParaRPr lang="en-US" dirty="0"/>
          </a:p>
          <a:p>
            <a:pPr lvl="1"/>
            <a:r>
              <a:rPr lang="en-US" dirty="0"/>
              <a:t>Frontend Frameworks</a:t>
            </a:r>
            <a:endParaRPr lang="en-US" dirty="0"/>
          </a:p>
          <a:p>
            <a:pPr lvl="2"/>
            <a:r>
              <a:rPr lang="en-US" dirty="0"/>
              <a:t>React, Vue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Study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7200" y="102383"/>
            <a:ext cx="5460211" cy="812721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5486400"/>
            <a:ext cx="12954000" cy="1422400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Entity</a:t>
            </a:r>
            <a:r>
              <a:rPr lang="en-US" altLang="zh-CN" sz="5400" dirty="0"/>
              <a:t>-Relationship Model (E-R Model)</a:t>
            </a:r>
            <a:br>
              <a:rPr lang="en-US" altLang="zh-CN" sz="5400" dirty="0"/>
            </a:br>
            <a:r>
              <a:rPr lang="en-US" altLang="zh-CN" sz="5400" dirty="0"/>
              <a:t>Entity-Relationship Diagram (E-R Diagram)</a:t>
            </a:r>
            <a:endParaRPr lang="en-US" sz="5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30200"/>
            <a:ext cx="12954000" cy="19558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New</a:t>
            </a:r>
            <a:br>
              <a:rPr lang="en-US" dirty="0"/>
            </a:br>
            <a:r>
              <a:rPr lang="en-US" dirty="0"/>
              <a:t>Running</a:t>
            </a:r>
            <a:br>
              <a:rPr lang="en-US" dirty="0"/>
            </a:br>
            <a:r>
              <a:rPr lang="en-US" dirty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r="-2934"/>
          <a:stretch>
            <a:fillRect/>
          </a:stretch>
        </p:blipFill>
        <p:spPr>
          <a:xfrm>
            <a:off x="4495800" y="152400"/>
            <a:ext cx="8686800" cy="77141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5486400"/>
            <a:ext cx="12954000" cy="1422400"/>
          </a:xfrm>
        </p:spPr>
        <p:txBody>
          <a:bodyPr>
            <a:normAutofit/>
          </a:bodyPr>
          <a:lstStyle/>
          <a:p>
            <a:r>
              <a:rPr lang="en-US" sz="5400" dirty="0"/>
              <a:t>Application Development</a:t>
            </a:r>
            <a:endParaRPr lang="en-US" sz="5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81200"/>
            <a:ext cx="8153400" cy="5334000"/>
          </a:xfrm>
        </p:spPr>
        <p:txBody>
          <a:bodyPr/>
          <a:lstStyle/>
          <a:p>
            <a:r>
              <a:rPr lang="en-US" dirty="0"/>
              <a:t>Initial phase: characterize fully the </a:t>
            </a:r>
            <a:r>
              <a:rPr lang="en-US" dirty="0">
                <a:solidFill>
                  <a:srgbClr val="A2424F"/>
                </a:solidFill>
              </a:rPr>
              <a:t>requirements</a:t>
            </a:r>
            <a:r>
              <a:rPr lang="en-US" dirty="0"/>
              <a:t> of the prospective database users.</a:t>
            </a:r>
            <a:endParaRPr lang="en-US" dirty="0"/>
          </a:p>
          <a:p>
            <a:r>
              <a:rPr lang="en-US" dirty="0"/>
              <a:t>Second phase: choosing  a </a:t>
            </a:r>
            <a:r>
              <a:rPr lang="en-US" dirty="0">
                <a:solidFill>
                  <a:srgbClr val="A2424F"/>
                </a:solidFill>
              </a:rPr>
              <a:t>data model</a:t>
            </a:r>
            <a:endParaRPr lang="en-US" dirty="0">
              <a:solidFill>
                <a:srgbClr val="A2424F"/>
              </a:solidFill>
            </a:endParaRPr>
          </a:p>
          <a:p>
            <a:pPr lvl="1"/>
            <a:r>
              <a:rPr lang="en-US" dirty="0"/>
              <a:t>Applying the concepts of the chosen data model</a:t>
            </a:r>
            <a:endParaRPr lang="en-US" dirty="0"/>
          </a:p>
          <a:p>
            <a:pPr lvl="1"/>
            <a:r>
              <a:rPr lang="en-US" dirty="0"/>
              <a:t>Translating  these requirements into a conceptual schema of the database</a:t>
            </a:r>
            <a:endParaRPr lang="en-US" dirty="0"/>
          </a:p>
          <a:p>
            <a:pPr lvl="1"/>
            <a:r>
              <a:rPr lang="en-US" dirty="0"/>
              <a:t>A fully developed conceptual schema indicates the functional requirements of the enterprise</a:t>
            </a:r>
            <a:endParaRPr lang="en-US" dirty="0"/>
          </a:p>
          <a:p>
            <a:pPr lvl="2"/>
            <a:r>
              <a:rPr lang="en-US" dirty="0"/>
              <a:t>Describe the kinds of operations (or transactions) that will be performed on the data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Phases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72600" y="53243"/>
            <a:ext cx="4419600" cy="806716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7200" y="2057400"/>
            <a:ext cx="10210800" cy="5636878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81200"/>
            <a:ext cx="6705600" cy="5334000"/>
          </a:xfrm>
        </p:spPr>
        <p:txBody>
          <a:bodyPr/>
          <a:lstStyle/>
          <a:p>
            <a:r>
              <a:rPr lang="en-US" sz="3200" dirty="0"/>
              <a:t>Final Phase: Moving from an abstract data model to the implementation of the database</a:t>
            </a:r>
            <a:endParaRPr lang="en-US" sz="3200" dirty="0"/>
          </a:p>
          <a:p>
            <a:pPr lvl="1"/>
            <a:r>
              <a:rPr lang="en-US" sz="2800" dirty="0"/>
              <a:t>Logical Design –  Deciding on the database schema. </a:t>
            </a:r>
            <a:endParaRPr lang="en-US" sz="2800" dirty="0"/>
          </a:p>
          <a:p>
            <a:pPr lvl="1"/>
            <a:r>
              <a:rPr lang="en-US" sz="2800" dirty="0"/>
              <a:t>Physical Design – Deciding on the physical layout of the database                </a:t>
            </a:r>
            <a:endParaRPr lang="en-US" sz="28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Phases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A2424F"/>
                </a:solidFill>
              </a:rPr>
              <a:t>File Organization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en-US" altLang="zh-CN" dirty="0">
                <a:solidFill>
                  <a:srgbClr val="A2424F"/>
                </a:solidFill>
              </a:rPr>
              <a:t> </a:t>
            </a:r>
            <a:r>
              <a:rPr lang="en-US" altLang="zh-CN" dirty="0"/>
              <a:t>How data is stored and organized.</a:t>
            </a:r>
            <a:endParaRPr lang="en-US" altLang="zh-CN" dirty="0"/>
          </a:p>
          <a:p>
            <a:r>
              <a:rPr lang="en-US" altLang="zh-CN" dirty="0">
                <a:solidFill>
                  <a:srgbClr val="A2424F"/>
                </a:solidFill>
              </a:rPr>
              <a:t>Indexing</a:t>
            </a:r>
            <a:r>
              <a:rPr lang="en-US" altLang="zh-CN" dirty="0"/>
              <a:t>: Mechanisms to speed up data retrieval.</a:t>
            </a:r>
            <a:endParaRPr lang="en-US" altLang="zh-CN" dirty="0"/>
          </a:p>
          <a:p>
            <a:r>
              <a:rPr lang="en-US" altLang="zh-CN" dirty="0">
                <a:solidFill>
                  <a:srgbClr val="A2424F"/>
                </a:solidFill>
              </a:rPr>
              <a:t>Data Partitioning</a:t>
            </a:r>
            <a:r>
              <a:rPr lang="en-US" altLang="zh-CN" dirty="0"/>
              <a:t>: Distributing data across storage.</a:t>
            </a:r>
            <a:endParaRPr lang="en-US" altLang="zh-CN" dirty="0"/>
          </a:p>
          <a:p>
            <a:r>
              <a:rPr lang="en-US" altLang="zh-CN" dirty="0">
                <a:solidFill>
                  <a:srgbClr val="A2424F"/>
                </a:solidFill>
              </a:rPr>
              <a:t>Storage Structures</a:t>
            </a:r>
            <a:r>
              <a:rPr lang="en-US" altLang="zh-CN" dirty="0"/>
              <a:t>: Data structures for data storage, e.g., B-trees.</a:t>
            </a:r>
            <a:endParaRPr lang="en-US" altLang="zh-CN" dirty="0"/>
          </a:p>
          <a:p>
            <a:r>
              <a:rPr lang="en-US" altLang="zh-CN" dirty="0">
                <a:solidFill>
                  <a:srgbClr val="A2424F"/>
                </a:solidFill>
              </a:rPr>
              <a:t>Backup &amp; Recovery</a:t>
            </a:r>
            <a:r>
              <a:rPr lang="en-US" altLang="zh-CN" dirty="0"/>
              <a:t>: Mechanisms to restore data post failures.</a:t>
            </a:r>
            <a:endParaRPr lang="en-US" altLang="zh-CN" dirty="0"/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Phases – Physical Design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designing a database schema, we must ensure that </a:t>
            </a:r>
            <a:r>
              <a:rPr lang="en-US" dirty="0">
                <a:solidFill>
                  <a:srgbClr val="A2424F"/>
                </a:solidFill>
              </a:rPr>
              <a:t>we avoid two major pitfalls</a:t>
            </a:r>
            <a:r>
              <a:rPr lang="en-US" dirty="0"/>
              <a:t>:</a:t>
            </a:r>
            <a:endParaRPr lang="en-US" dirty="0"/>
          </a:p>
          <a:p>
            <a:pPr lvl="1"/>
            <a:r>
              <a:rPr lang="en-US" b="1" dirty="0">
                <a:solidFill>
                  <a:srgbClr val="A2424F"/>
                </a:solidFill>
              </a:rPr>
              <a:t>Redundancy</a:t>
            </a:r>
            <a:r>
              <a:rPr lang="en-US" dirty="0"/>
              <a:t>:  a bad design may result in </a:t>
            </a:r>
            <a:r>
              <a:rPr lang="en-US" u="sng" dirty="0"/>
              <a:t>repeat information</a:t>
            </a:r>
            <a:endParaRPr lang="en-US" dirty="0"/>
          </a:p>
          <a:p>
            <a:pPr lvl="2"/>
            <a:r>
              <a:rPr lang="en-US" dirty="0"/>
              <a:t>Redundant representation of information may </a:t>
            </a:r>
            <a:r>
              <a:rPr lang="en-US" dirty="0">
                <a:solidFill>
                  <a:srgbClr val="A2424F"/>
                </a:solidFill>
              </a:rPr>
              <a:t>lead to data inconsistency among the various copies of information</a:t>
            </a:r>
            <a:r>
              <a:rPr lang="en-US" dirty="0"/>
              <a:t> </a:t>
            </a:r>
            <a:endParaRPr lang="en-US" dirty="0"/>
          </a:p>
          <a:p>
            <a:pPr lvl="1"/>
            <a:r>
              <a:rPr lang="en-US" b="1" dirty="0">
                <a:solidFill>
                  <a:srgbClr val="A2424F"/>
                </a:solidFill>
              </a:rPr>
              <a:t>Incompleteness</a:t>
            </a:r>
            <a:r>
              <a:rPr lang="en-US" dirty="0"/>
              <a:t>: a bad design may </a:t>
            </a:r>
            <a:r>
              <a:rPr lang="en-US" u="sng" dirty="0"/>
              <a:t>make certain aspects</a:t>
            </a:r>
            <a:r>
              <a:rPr lang="en-US" dirty="0"/>
              <a:t> of the enterprise </a:t>
            </a:r>
            <a:r>
              <a:rPr lang="en-US" u="sng" dirty="0"/>
              <a:t>difficult or impossible to model</a:t>
            </a:r>
            <a:endParaRPr lang="en-US" u="sng" dirty="0"/>
          </a:p>
          <a:p>
            <a:r>
              <a:rPr lang="en-US" dirty="0"/>
              <a:t>Avoiding bad designs is not enough</a:t>
            </a:r>
            <a:endParaRPr lang="en-US" dirty="0"/>
          </a:p>
          <a:p>
            <a:pPr lvl="1"/>
            <a:r>
              <a:rPr lang="en-US" dirty="0"/>
              <a:t>There may be many good designs from which we must choose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Alternatives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A2424F"/>
                </a:solidFill>
              </a:rPr>
              <a:t>Entity Relationship Model </a:t>
            </a:r>
            <a:r>
              <a:rPr lang="en-US" dirty="0"/>
              <a:t>(covered in this chapter)</a:t>
            </a:r>
            <a:endParaRPr lang="en-US" dirty="0"/>
          </a:p>
          <a:p>
            <a:pPr lvl="1"/>
            <a:r>
              <a:rPr lang="en-US" dirty="0"/>
              <a:t>Models an enterprise as </a:t>
            </a:r>
            <a:r>
              <a:rPr lang="en-US" u="sng" dirty="0"/>
              <a:t>a collection of</a:t>
            </a:r>
            <a:r>
              <a:rPr lang="en-US" dirty="0"/>
              <a:t> </a:t>
            </a:r>
            <a:r>
              <a:rPr lang="en-US" dirty="0">
                <a:solidFill>
                  <a:srgbClr val="A2424F"/>
                </a:solidFill>
              </a:rPr>
              <a:t>entities</a:t>
            </a:r>
            <a:r>
              <a:rPr lang="en-US" dirty="0"/>
              <a:t> and </a:t>
            </a:r>
            <a:r>
              <a:rPr lang="en-US" dirty="0">
                <a:solidFill>
                  <a:srgbClr val="A2424F"/>
                </a:solidFill>
              </a:rPr>
              <a:t>relationships</a:t>
            </a:r>
            <a:endParaRPr lang="en-US" dirty="0">
              <a:solidFill>
                <a:srgbClr val="A2424F"/>
              </a:solidFill>
            </a:endParaRPr>
          </a:p>
          <a:p>
            <a:pPr lvl="2"/>
            <a:r>
              <a:rPr lang="en-US" b="1" dirty="0">
                <a:solidFill>
                  <a:srgbClr val="A2424F"/>
                </a:solidFill>
              </a:rPr>
              <a:t>Entity</a:t>
            </a:r>
            <a:r>
              <a:rPr lang="en-US" dirty="0"/>
              <a:t>: a “thing” or “object” in the enterprise that is distinguishable from other objects</a:t>
            </a:r>
            <a:endParaRPr lang="en-US" dirty="0"/>
          </a:p>
          <a:p>
            <a:pPr lvl="3"/>
            <a:r>
              <a:rPr lang="en-US" dirty="0"/>
              <a:t>Described by a set of attributes</a:t>
            </a:r>
            <a:endParaRPr lang="en-US" dirty="0"/>
          </a:p>
          <a:p>
            <a:pPr lvl="2"/>
            <a:r>
              <a:rPr lang="en-US" b="1" dirty="0">
                <a:solidFill>
                  <a:srgbClr val="A2424F"/>
                </a:solidFill>
              </a:rPr>
              <a:t>Relationship</a:t>
            </a:r>
            <a:r>
              <a:rPr lang="en-US" dirty="0"/>
              <a:t>: an association among several entities</a:t>
            </a:r>
            <a:endParaRPr lang="en-US" dirty="0"/>
          </a:p>
          <a:p>
            <a:pPr lvl="1"/>
            <a:r>
              <a:rPr lang="en-US" dirty="0"/>
              <a:t>Represented diagrammatically by an </a:t>
            </a:r>
            <a:r>
              <a:rPr lang="en-US" dirty="0">
                <a:solidFill>
                  <a:srgbClr val="A2424F"/>
                </a:solidFill>
              </a:rPr>
              <a:t>entity-relationship diagram (E-R diagram)</a:t>
            </a:r>
            <a:endParaRPr lang="en-US" dirty="0"/>
          </a:p>
          <a:p>
            <a:endParaRPr lang="en-US" dirty="0"/>
          </a:p>
          <a:p>
            <a:r>
              <a:rPr lang="en-US" dirty="0"/>
              <a:t>Normalization Theory (coming in the next few weeks)</a:t>
            </a:r>
            <a:endParaRPr lang="en-US" dirty="0"/>
          </a:p>
          <a:p>
            <a:pPr lvl="1"/>
            <a:r>
              <a:rPr lang="en-US" dirty="0"/>
              <a:t>Formalize what designs are bad, and test for them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Approaches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 </a:t>
            </a:r>
            <a:r>
              <a:rPr lang="en-US" sz="2800" dirty="0">
                <a:solidFill>
                  <a:srgbClr val="A2424F"/>
                </a:solidFill>
              </a:rPr>
              <a:t>entity</a:t>
            </a:r>
            <a:r>
              <a:rPr lang="en-US" sz="2800" dirty="0"/>
              <a:t> is </a:t>
            </a:r>
            <a:r>
              <a:rPr lang="en-US" sz="2800" dirty="0">
                <a:solidFill>
                  <a:srgbClr val="1086B9"/>
                </a:solidFill>
              </a:rPr>
              <a:t>an object</a:t>
            </a:r>
            <a:r>
              <a:rPr lang="en-US" sz="2800" dirty="0"/>
              <a:t> that </a:t>
            </a:r>
            <a:r>
              <a:rPr lang="en-US" sz="2800" u="sng" dirty="0"/>
              <a:t>exists</a:t>
            </a:r>
            <a:r>
              <a:rPr lang="en-US" sz="2800" dirty="0"/>
              <a:t> and is </a:t>
            </a:r>
            <a:r>
              <a:rPr lang="en-US" sz="2800" u="sng" dirty="0"/>
              <a:t>distinguishable</a:t>
            </a:r>
            <a:r>
              <a:rPr lang="en-US" sz="2800" dirty="0"/>
              <a:t> from other objects</a:t>
            </a:r>
            <a:endParaRPr lang="en-US" sz="2800" dirty="0"/>
          </a:p>
          <a:p>
            <a:pPr lvl="1"/>
            <a:r>
              <a:rPr lang="en-US" sz="2400" dirty="0"/>
              <a:t>Example:  specific person, company, event, plant</a:t>
            </a:r>
            <a:endParaRPr lang="en-US" sz="2400" dirty="0"/>
          </a:p>
          <a:p>
            <a:r>
              <a:rPr lang="en-US" sz="2800" dirty="0"/>
              <a:t>An </a:t>
            </a:r>
            <a:r>
              <a:rPr lang="en-US" sz="2800" dirty="0">
                <a:solidFill>
                  <a:srgbClr val="A2424F"/>
                </a:solidFill>
              </a:rPr>
              <a:t>entity set</a:t>
            </a:r>
            <a:r>
              <a:rPr lang="en-US" sz="2800" dirty="0"/>
              <a:t> is </a:t>
            </a:r>
            <a:r>
              <a:rPr lang="en-US" sz="2800" u="sng" dirty="0"/>
              <a:t>a set of entities of the same type</a:t>
            </a:r>
            <a:r>
              <a:rPr lang="en-US" sz="2800" dirty="0"/>
              <a:t> that share the same properties</a:t>
            </a:r>
            <a:endParaRPr lang="en-US" sz="2800" dirty="0"/>
          </a:p>
          <a:p>
            <a:pPr lvl="1"/>
            <a:r>
              <a:rPr lang="en-US" sz="2400" dirty="0"/>
              <a:t>Example: set of all persons, companies, trees, holidays</a:t>
            </a:r>
            <a:endParaRPr lang="en-US" sz="2400" dirty="0"/>
          </a:p>
          <a:p>
            <a:r>
              <a:rPr lang="en-US" sz="2800" dirty="0"/>
              <a:t>An entity is represented by a set of attributes; i.e., descriptive properties possessed by all members of an entity set.</a:t>
            </a:r>
            <a:endParaRPr lang="en-US" sz="2800" dirty="0"/>
          </a:p>
          <a:p>
            <a:pPr lvl="1"/>
            <a:r>
              <a:rPr lang="en-US" sz="2400" dirty="0"/>
              <a:t>Example: </a:t>
            </a:r>
            <a:endParaRPr lang="en-US" sz="2400" dirty="0"/>
          </a:p>
          <a:p>
            <a:pPr marL="0" indent="0" algn="ctr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instructor = (ID, name, salary)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course =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course_id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title, credits)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u="sng" dirty="0"/>
              <a:t>A subset of the attributes</a:t>
            </a:r>
            <a:r>
              <a:rPr lang="en-US" sz="2800" dirty="0"/>
              <a:t> form </a:t>
            </a:r>
            <a:r>
              <a:rPr lang="en-US" sz="2800" dirty="0">
                <a:solidFill>
                  <a:srgbClr val="A2424F"/>
                </a:solidFill>
              </a:rPr>
              <a:t>a primary key</a:t>
            </a:r>
            <a:r>
              <a:rPr lang="en-US" sz="2800" dirty="0"/>
              <a:t> of the entity set; i.e., uniquely identifying each member of the set.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Sets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sets can be represented graphically as follows:</a:t>
            </a:r>
            <a:endParaRPr lang="en-US" dirty="0"/>
          </a:p>
          <a:p>
            <a:pPr lvl="1"/>
            <a:r>
              <a:rPr lang="en-US" dirty="0">
                <a:solidFill>
                  <a:srgbClr val="A2424F"/>
                </a:solidFill>
              </a:rPr>
              <a:t>Rectangles</a:t>
            </a:r>
            <a:r>
              <a:rPr lang="en-US" dirty="0"/>
              <a:t> represent entity sets.</a:t>
            </a:r>
            <a:endParaRPr lang="en-US" dirty="0"/>
          </a:p>
          <a:p>
            <a:pPr lvl="1"/>
            <a:r>
              <a:rPr lang="en-US" dirty="0">
                <a:solidFill>
                  <a:srgbClr val="1086B9"/>
                </a:solidFill>
              </a:rPr>
              <a:t>Attributes</a:t>
            </a:r>
            <a:r>
              <a:rPr lang="en-US" dirty="0"/>
              <a:t> listed inside entity rectangle</a:t>
            </a:r>
            <a:endParaRPr lang="en-US" dirty="0"/>
          </a:p>
          <a:p>
            <a:pPr lvl="1"/>
            <a:r>
              <a:rPr lang="en-US" u="sng" dirty="0"/>
              <a:t>Underline</a:t>
            </a:r>
            <a:r>
              <a:rPr lang="en-US" dirty="0"/>
              <a:t> indicates primary key attributes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Entity sets in ER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8483" y="4267200"/>
            <a:ext cx="5853434" cy="224880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A2424F"/>
                </a:solidFill>
              </a:rPr>
              <a:t>relationship</a:t>
            </a:r>
            <a:r>
              <a:rPr lang="en-US" dirty="0"/>
              <a:t> is </a:t>
            </a:r>
            <a:r>
              <a:rPr lang="en-US" u="sng" dirty="0"/>
              <a:t>an association</a:t>
            </a:r>
            <a:r>
              <a:rPr lang="en-US" dirty="0"/>
              <a:t> among several entities</a:t>
            </a:r>
            <a:br>
              <a:rPr lang="en-US" dirty="0"/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  44553 (Tom)          advisor          22222 (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Jack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sz="2400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 entity    </a:t>
            </a:r>
            <a:r>
              <a:rPr lang="en-US" sz="2400" i="1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relationship set    </a:t>
            </a:r>
            <a:r>
              <a:rPr lang="en-US" sz="2400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instructor entity</a:t>
            </a:r>
            <a:endParaRPr lang="en-US" sz="2400" dirty="0">
              <a:solidFill>
                <a:srgbClr val="A2424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>
                <a:solidFill>
                  <a:srgbClr val="A2424F"/>
                </a:solidFill>
              </a:rPr>
              <a:t>A relationship set</a:t>
            </a:r>
            <a:r>
              <a:rPr lang="en-US" dirty="0"/>
              <a:t> is a mathematical relation among n </a:t>
            </a:r>
            <a:r>
              <a:rPr lang="en-US" altLang="en-US" sz="3200" dirty="0">
                <a:sym typeface="Symbol" panose="05050102010706020507" pitchFamily="18" charset="2"/>
              </a:rPr>
              <a:t></a:t>
            </a:r>
            <a:r>
              <a:rPr lang="en-US" dirty="0"/>
              <a:t> 2 entities, each taken from entity sets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where (e</a:t>
            </a:r>
            <a:r>
              <a:rPr lang="en-US" baseline="-25000" dirty="0"/>
              <a:t>1</a:t>
            </a:r>
            <a:r>
              <a:rPr lang="en-US" dirty="0"/>
              <a:t>, e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e</a:t>
            </a:r>
            <a:r>
              <a:rPr lang="en-US" baseline="-25000" dirty="0" err="1"/>
              <a:t>n</a:t>
            </a:r>
            <a:r>
              <a:rPr lang="en-US" dirty="0"/>
              <a:t>) is a relationship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Example:  (44553,22222) </a:t>
            </a:r>
            <a:r>
              <a:rPr lang="en-US" altLang="en-US" sz="3200" dirty="0">
                <a:ea typeface="MS PGothic" panose="020B0600070205080204" pitchFamily="34" charset="-128"/>
                <a:sym typeface="Symbol" panose="05050102010706020507" pitchFamily="18" charset="2"/>
              </a:rPr>
              <a:t></a:t>
            </a:r>
            <a:r>
              <a:rPr lang="en-US" dirty="0"/>
              <a:t> advisor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Sets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3750" y="5105400"/>
            <a:ext cx="7962900" cy="609600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 bwMode="auto">
          <a:xfrm>
            <a:off x="4191000" y="2667000"/>
            <a:ext cx="1295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5" name="直接箭头连接符 14"/>
          <p:cNvCxnSpPr/>
          <p:nvPr/>
        </p:nvCxnSpPr>
        <p:spPr bwMode="auto">
          <a:xfrm flipH="1">
            <a:off x="7010400" y="2667000"/>
            <a:ext cx="1447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81200"/>
            <a:ext cx="13335000" cy="5334000"/>
          </a:xfrm>
        </p:spPr>
        <p:txBody>
          <a:bodyPr/>
          <a:lstStyle/>
          <a:p>
            <a:r>
              <a:rPr lang="en-US" dirty="0"/>
              <a:t>Example: we define the relationship set </a:t>
            </a:r>
            <a:r>
              <a:rPr lang="en-US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advisor</a:t>
            </a:r>
            <a:r>
              <a:rPr lang="en-US" dirty="0"/>
              <a:t> to denote the </a:t>
            </a:r>
            <a:r>
              <a:rPr lang="en-US" u="sng" dirty="0"/>
              <a:t>associations between students and the instructors</a:t>
            </a:r>
            <a:r>
              <a:rPr lang="en-US" dirty="0"/>
              <a:t> who act as their advisors.</a:t>
            </a:r>
            <a:endParaRPr lang="en-US" dirty="0"/>
          </a:p>
          <a:p>
            <a:pPr lvl="1"/>
            <a:r>
              <a:rPr lang="en-US" dirty="0"/>
              <a:t>Pictorially, we draw a line between related entities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What is there are many relationships? Many lines?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Sets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657600"/>
            <a:ext cx="6553200" cy="363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sz="3200" dirty="0"/>
              <a:t>Diamonds represent relationship sets</a:t>
            </a:r>
            <a:endParaRPr kumimoji="1" lang="en-US" altLang="en-US" sz="32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Relationship Sets via E</a:t>
            </a:r>
            <a:r>
              <a:rPr lang="en-US" altLang="zh-CN" dirty="0"/>
              <a:t>-</a:t>
            </a:r>
            <a:r>
              <a:rPr lang="en-US" dirty="0"/>
              <a:t>R Diagrams 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114800"/>
            <a:ext cx="7847363" cy="16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Most database users </a:t>
            </a:r>
            <a:r>
              <a:rPr lang="en-US" altLang="en-US" dirty="0">
                <a:solidFill>
                  <a:srgbClr val="A2424F"/>
                </a:solidFill>
              </a:rPr>
              <a:t>do </a:t>
            </a:r>
            <a:r>
              <a:rPr lang="en-US" altLang="en-US" i="1" dirty="0">
                <a:solidFill>
                  <a:srgbClr val="A2424F"/>
                </a:solidFill>
              </a:rPr>
              <a:t>not</a:t>
            </a:r>
            <a:r>
              <a:rPr lang="en-US" altLang="en-US" dirty="0">
                <a:solidFill>
                  <a:srgbClr val="A2424F"/>
                </a:solidFill>
              </a:rPr>
              <a:t> use a query language like SQL</a:t>
            </a:r>
            <a:endParaRPr lang="en-US" altLang="en-US" dirty="0">
              <a:solidFill>
                <a:srgbClr val="A2424F"/>
              </a:solidFill>
            </a:endParaRPr>
          </a:p>
          <a:p>
            <a:r>
              <a:rPr lang="en-US" altLang="en-US" dirty="0"/>
              <a:t>An application program acts as the intermediary between users and the database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Applications split into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front-end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middle layer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backend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Front-end: user interface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Forms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Graphical user interfaces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Many interfaces are Web-based</a:t>
            </a:r>
            <a:endParaRPr lang="en-US" altLang="en-US" dirty="0">
              <a:ea typeface="MS PGothic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Programs and User Interfaces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attribute can also be associated with a relationship set.</a:t>
            </a:r>
            <a:endParaRPr lang="en-US" dirty="0"/>
          </a:p>
          <a:p>
            <a:pPr lvl="1"/>
            <a:r>
              <a:rPr lang="en-US" dirty="0"/>
              <a:t>For instance, the advisor relationship set between entity sets </a:t>
            </a:r>
            <a:r>
              <a:rPr lang="en-US" dirty="0">
                <a:solidFill>
                  <a:srgbClr val="A2424F"/>
                </a:solidFill>
              </a:rPr>
              <a:t>instructor</a:t>
            </a:r>
            <a:r>
              <a:rPr lang="en-US" dirty="0"/>
              <a:t> and </a:t>
            </a:r>
            <a:r>
              <a:rPr lang="en-US" dirty="0">
                <a:solidFill>
                  <a:srgbClr val="A2424F"/>
                </a:solidFill>
              </a:rPr>
              <a:t>student</a:t>
            </a:r>
            <a:r>
              <a:rPr lang="en-US" dirty="0"/>
              <a:t> may have the attribute </a:t>
            </a:r>
            <a:r>
              <a:rPr lang="en-US" dirty="0">
                <a:solidFill>
                  <a:srgbClr val="1086B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dirty="0"/>
              <a:t> which </a:t>
            </a:r>
            <a:r>
              <a:rPr lang="en-US" u="sng" dirty="0"/>
              <a:t>tracks when the student started being associated with the advisor</a:t>
            </a:r>
            <a:endParaRPr lang="en-US" u="sng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Sets (Cont.)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514" y="4114800"/>
            <a:ext cx="771137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Sets with Attributes</a:t>
            </a: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124200"/>
            <a:ext cx="836883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A2424F"/>
                </a:solidFill>
              </a:rPr>
              <a:t>Entity sets</a:t>
            </a:r>
            <a:r>
              <a:rPr lang="en-US" dirty="0"/>
              <a:t> of a relationship </a:t>
            </a:r>
            <a:r>
              <a:rPr lang="en-US" u="sng" dirty="0"/>
              <a:t>need not be distinct</a:t>
            </a:r>
            <a:endParaRPr lang="en-US" u="sng" dirty="0"/>
          </a:p>
          <a:p>
            <a:pPr lvl="1"/>
            <a:r>
              <a:rPr lang="en-US" dirty="0"/>
              <a:t>That is to say, we can create </a:t>
            </a:r>
            <a:r>
              <a:rPr lang="en-US" dirty="0">
                <a:solidFill>
                  <a:srgbClr val="A2424F"/>
                </a:solidFill>
              </a:rPr>
              <a:t>self-pointing relationships</a:t>
            </a:r>
            <a:r>
              <a:rPr lang="en-US" dirty="0"/>
              <a:t> for an entity set</a:t>
            </a:r>
            <a:endParaRPr lang="en-US" dirty="0"/>
          </a:p>
          <a:p>
            <a:pPr lvl="1"/>
            <a:r>
              <a:rPr lang="en-US" dirty="0"/>
              <a:t>Each occurrence of an entity set </a:t>
            </a:r>
            <a:r>
              <a:rPr lang="en-US" u="sng" dirty="0"/>
              <a:t>plays a</a:t>
            </a:r>
            <a:r>
              <a:rPr lang="en-US" dirty="0"/>
              <a:t> “</a:t>
            </a:r>
            <a:r>
              <a:rPr lang="en-US" dirty="0">
                <a:solidFill>
                  <a:srgbClr val="A2424F"/>
                </a:solidFill>
              </a:rPr>
              <a:t>role</a:t>
            </a:r>
            <a:r>
              <a:rPr lang="en-US" dirty="0"/>
              <a:t>” in the relationship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Example: A relationship set to represent the prerequisites of a course</a:t>
            </a:r>
            <a:endParaRPr lang="en-US" dirty="0"/>
          </a:p>
          <a:p>
            <a:pPr lvl="2"/>
            <a:r>
              <a:rPr lang="en-US" dirty="0"/>
              <a:t>E.g., </a:t>
            </a:r>
            <a:r>
              <a:rPr lang="en-US" dirty="0">
                <a:solidFill>
                  <a:srgbClr val="A2424F"/>
                </a:solidFill>
              </a:rPr>
              <a:t>Data Structure</a:t>
            </a:r>
            <a:r>
              <a:rPr lang="en-US" dirty="0"/>
              <a:t> </a:t>
            </a:r>
            <a:r>
              <a:rPr lang="en-US" u="sng" dirty="0"/>
              <a:t>depends on</a:t>
            </a:r>
            <a:r>
              <a:rPr lang="en-US" dirty="0"/>
              <a:t> </a:t>
            </a:r>
            <a:r>
              <a:rPr lang="en-US" dirty="0">
                <a:solidFill>
                  <a:srgbClr val="A2424F"/>
                </a:solidFill>
              </a:rPr>
              <a:t>Introduction to Programming</a:t>
            </a:r>
            <a:endParaRPr lang="en-US" dirty="0">
              <a:solidFill>
                <a:srgbClr val="A2424F"/>
              </a:solidFill>
            </a:endParaRPr>
          </a:p>
          <a:p>
            <a:pPr lvl="2"/>
            <a:r>
              <a:rPr lang="en-US" dirty="0"/>
              <a:t>The labels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course_id</a:t>
            </a:r>
            <a:r>
              <a:rPr lang="en-US" dirty="0"/>
              <a:t>” and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prereq_id</a:t>
            </a:r>
            <a:r>
              <a:rPr lang="en-US" dirty="0"/>
              <a:t>” are called roles</a:t>
            </a:r>
            <a:endParaRPr lang="en-US" dirty="0"/>
          </a:p>
          <a:p>
            <a:pPr lvl="2"/>
            <a:r>
              <a:rPr lang="en-US" dirty="0"/>
              <a:t>Self-related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  <a:endParaRPr lang="en-US" dirty="0"/>
          </a:p>
        </p:txBody>
      </p:sp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6019800"/>
            <a:ext cx="6715964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81200"/>
            <a:ext cx="12801600" cy="5334000"/>
          </a:xfrm>
        </p:spPr>
        <p:txBody>
          <a:bodyPr/>
          <a:lstStyle/>
          <a:p>
            <a:r>
              <a:rPr lang="en-US" dirty="0"/>
              <a:t>Binary relationship</a:t>
            </a:r>
            <a:endParaRPr lang="en-US" dirty="0"/>
          </a:p>
          <a:p>
            <a:pPr lvl="1"/>
            <a:r>
              <a:rPr lang="en-US" dirty="0"/>
              <a:t>Involve </a:t>
            </a:r>
            <a:r>
              <a:rPr lang="en-US" b="1" dirty="0">
                <a:solidFill>
                  <a:srgbClr val="A2424F"/>
                </a:solidFill>
              </a:rPr>
              <a:t>two</a:t>
            </a:r>
            <a:r>
              <a:rPr lang="en-US" dirty="0"/>
              <a:t> </a:t>
            </a:r>
            <a:r>
              <a:rPr lang="en-US" u="sng" dirty="0"/>
              <a:t>entity sets</a:t>
            </a:r>
            <a:r>
              <a:rPr lang="en-US" dirty="0"/>
              <a:t> (or degree two). </a:t>
            </a:r>
            <a:endParaRPr lang="en-US" dirty="0"/>
          </a:p>
          <a:p>
            <a:pPr lvl="1"/>
            <a:r>
              <a:rPr lang="en-US" dirty="0">
                <a:solidFill>
                  <a:srgbClr val="1086B9"/>
                </a:solidFill>
              </a:rPr>
              <a:t>Most relationship sets in a database system are binary</a:t>
            </a:r>
            <a:endParaRPr lang="en-US" dirty="0">
              <a:solidFill>
                <a:srgbClr val="1086B9"/>
              </a:solidFill>
            </a:endParaRPr>
          </a:p>
          <a:p>
            <a:r>
              <a:rPr lang="en-US" dirty="0"/>
              <a:t>Relationships between more than two entity sets are rare (why?)</a:t>
            </a:r>
            <a:endParaRPr lang="en-US" dirty="0"/>
          </a:p>
          <a:p>
            <a:pPr lvl="1"/>
            <a:r>
              <a:rPr lang="en-US" dirty="0"/>
              <a:t>Example: </a:t>
            </a:r>
            <a:r>
              <a:rPr lang="en-US" u="sng" dirty="0"/>
              <a:t>students</a:t>
            </a:r>
            <a:r>
              <a:rPr lang="en-US" dirty="0"/>
              <a:t> work on </a:t>
            </a:r>
            <a:r>
              <a:rPr lang="en-US" u="sng" dirty="0"/>
              <a:t>research projects</a:t>
            </a:r>
            <a:r>
              <a:rPr lang="en-US" dirty="0"/>
              <a:t> under the guidance of an </a:t>
            </a:r>
            <a:r>
              <a:rPr lang="en-US" u="sng" dirty="0"/>
              <a:t>instructor</a:t>
            </a:r>
            <a:r>
              <a:rPr lang="en-US" dirty="0"/>
              <a:t>. </a:t>
            </a:r>
            <a:endParaRPr lang="en-US" dirty="0"/>
          </a:p>
          <a:p>
            <a:pPr lvl="2"/>
            <a:r>
              <a:rPr lang="en-US" dirty="0"/>
              <a:t>relationship 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proj_guide</a:t>
            </a:r>
            <a:r>
              <a:rPr lang="en-US" i="1" dirty="0"/>
              <a:t> </a:t>
            </a:r>
            <a:r>
              <a:rPr lang="en-US" dirty="0"/>
              <a:t>is a ternary (</a:t>
            </a:r>
            <a:r>
              <a:rPr lang="zh-CN" altLang="en-US" dirty="0"/>
              <a:t>三重的</a:t>
            </a:r>
            <a:r>
              <a:rPr lang="en-US" dirty="0"/>
              <a:t>) relationship between instructor, student, and project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of a Relationship Set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relationship sets are binary</a:t>
            </a:r>
            <a:endParaRPr lang="en-US" dirty="0"/>
          </a:p>
          <a:p>
            <a:pPr lvl="1"/>
            <a:r>
              <a:rPr lang="en-US" dirty="0"/>
              <a:t>There are occasions when it is more convenient to represent relationships as non-binary</a:t>
            </a:r>
            <a:endParaRPr lang="en-US" dirty="0"/>
          </a:p>
          <a:p>
            <a:r>
              <a:rPr lang="en-US" dirty="0"/>
              <a:t>E-R Diagram with a Ternary Relationship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Non-binary Relationship Sets</a:t>
            </a:r>
            <a:endParaRPr lang="en-US" dirty="0"/>
          </a:p>
        </p:txBody>
      </p:sp>
      <p:pic>
        <p:nvPicPr>
          <p:cNvPr id="4" name="Picture 2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53" y="4495800"/>
            <a:ext cx="6250493" cy="2407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 types:</a:t>
            </a:r>
            <a:endParaRPr lang="en-US" dirty="0"/>
          </a:p>
          <a:p>
            <a:pPr lvl="1"/>
            <a:r>
              <a:rPr lang="en-US" dirty="0">
                <a:solidFill>
                  <a:srgbClr val="A2424F"/>
                </a:solidFill>
              </a:rPr>
              <a:t>Simple</a:t>
            </a:r>
            <a:r>
              <a:rPr lang="en-US" dirty="0"/>
              <a:t> and </a:t>
            </a:r>
            <a:r>
              <a:rPr lang="en-US" dirty="0">
                <a:solidFill>
                  <a:srgbClr val="A2424F"/>
                </a:solidFill>
              </a:rPr>
              <a:t>composite</a:t>
            </a:r>
            <a:r>
              <a:rPr lang="en-US" dirty="0"/>
              <a:t> attributes.</a:t>
            </a:r>
            <a:endParaRPr lang="en-US" dirty="0"/>
          </a:p>
          <a:p>
            <a:pPr lvl="1"/>
            <a:r>
              <a:rPr lang="en-US" dirty="0">
                <a:solidFill>
                  <a:srgbClr val="A2424F"/>
                </a:solidFill>
              </a:rPr>
              <a:t>Single-valued</a:t>
            </a:r>
            <a:r>
              <a:rPr lang="en-US" dirty="0"/>
              <a:t> and </a:t>
            </a:r>
            <a:r>
              <a:rPr lang="en-US" dirty="0">
                <a:solidFill>
                  <a:srgbClr val="A2424F"/>
                </a:solidFill>
              </a:rPr>
              <a:t>multivalued</a:t>
            </a:r>
            <a:r>
              <a:rPr lang="en-US" dirty="0"/>
              <a:t> attributes</a:t>
            </a:r>
            <a:endParaRPr lang="en-US" dirty="0"/>
          </a:p>
          <a:p>
            <a:pPr lvl="2"/>
            <a:r>
              <a:rPr lang="en-US" dirty="0"/>
              <a:t>Example: multivalued attribute: </a:t>
            </a:r>
            <a:r>
              <a:rPr lang="en-US" dirty="0" err="1"/>
              <a:t>phone_numbers</a:t>
            </a:r>
            <a:endParaRPr lang="en-US" dirty="0"/>
          </a:p>
          <a:p>
            <a:pPr lvl="3"/>
            <a:r>
              <a:rPr lang="en-US" dirty="0"/>
              <a:t>A person can have 1 or more phone numbers at the same time</a:t>
            </a:r>
            <a:endParaRPr lang="en-US" dirty="0"/>
          </a:p>
          <a:p>
            <a:pPr lvl="1"/>
            <a:r>
              <a:rPr lang="en-US" dirty="0">
                <a:solidFill>
                  <a:srgbClr val="A2424F"/>
                </a:solidFill>
              </a:rPr>
              <a:t>Derived attributes</a:t>
            </a:r>
            <a:endParaRPr lang="en-US" dirty="0">
              <a:solidFill>
                <a:srgbClr val="A2424F"/>
              </a:solidFill>
            </a:endParaRPr>
          </a:p>
          <a:p>
            <a:pPr lvl="2"/>
            <a:r>
              <a:rPr lang="en-US" dirty="0"/>
              <a:t>Can be computed from other attributes</a:t>
            </a:r>
            <a:endParaRPr lang="en-US" dirty="0"/>
          </a:p>
          <a:p>
            <a:pPr lvl="2"/>
            <a:r>
              <a:rPr lang="en-US" dirty="0"/>
              <a:t>Example:  age, given </a:t>
            </a:r>
            <a:r>
              <a:rPr lang="en-US" dirty="0" err="1"/>
              <a:t>date_of_birth</a:t>
            </a:r>
            <a:endParaRPr lang="en-US" dirty="0"/>
          </a:p>
          <a:p>
            <a:endParaRPr lang="en-US" b="1" dirty="0">
              <a:solidFill>
                <a:srgbClr val="A2424F"/>
              </a:solidFill>
            </a:endParaRPr>
          </a:p>
          <a:p>
            <a:r>
              <a:rPr lang="en-US" b="1" dirty="0">
                <a:solidFill>
                  <a:srgbClr val="A2424F"/>
                </a:solidFill>
              </a:rPr>
              <a:t>Domain</a:t>
            </a:r>
            <a:r>
              <a:rPr lang="en-US" dirty="0"/>
              <a:t>: The set of permitted values for each attribute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Attributes</a:t>
            </a:r>
            <a:r>
              <a:rPr lang="en-US" altLang="zh-CN" dirty="0"/>
              <a:t> – Tree Structure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Composite attributes allow us to divided attributes into subparts (other attributes)</a:t>
            </a:r>
            <a:endParaRPr lang="en-US" dirty="0"/>
          </a:p>
          <a:p>
            <a:pPr lvl="1"/>
            <a:r>
              <a:rPr lang="en-US" dirty="0"/>
              <a:t>Sometimes we may only use part of the attributes, where the composite attribute is a good design choice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Attributes – Tree Structure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484" y="4515165"/>
            <a:ext cx="8319690" cy="2559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0" y="3681784"/>
            <a:ext cx="1994325" cy="4226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Definition:</a:t>
            </a:r>
            <a:endParaRPr lang="en-US" altLang="zh-CN" dirty="0"/>
          </a:p>
          <a:p>
            <a:pPr lvl="1"/>
            <a:r>
              <a:rPr lang="en-US" altLang="zh-CN" dirty="0"/>
              <a:t>Cardinality refers to the </a:t>
            </a:r>
            <a:r>
              <a:rPr lang="en-US" altLang="zh-CN" dirty="0">
                <a:solidFill>
                  <a:srgbClr val="A2424F"/>
                </a:solidFill>
              </a:rPr>
              <a:t>uniqueness of data values </a:t>
            </a:r>
            <a:r>
              <a:rPr lang="en-US" altLang="zh-CN" dirty="0"/>
              <a:t>contained in a </a:t>
            </a:r>
            <a:r>
              <a:rPr lang="en-US" altLang="zh-CN" dirty="0">
                <a:solidFill>
                  <a:schemeClr val="tx1"/>
                </a:solidFill>
              </a:rPr>
              <a:t>column</a:t>
            </a:r>
            <a:r>
              <a:rPr lang="en-US" altLang="zh-CN" dirty="0"/>
              <a:t>.</a:t>
            </a:r>
            <a:endParaRPr lang="en-US" altLang="zh-CN" dirty="0"/>
          </a:p>
          <a:p>
            <a:pPr lvl="1"/>
            <a:r>
              <a:rPr lang="en-US" altLang="zh-CN" dirty="0"/>
              <a:t>In the context of databases, it denotes </a:t>
            </a:r>
            <a:r>
              <a:rPr lang="en-US" altLang="zh-CN" dirty="0">
                <a:solidFill>
                  <a:srgbClr val="A2424F"/>
                </a:solidFill>
              </a:rPr>
              <a:t>the number of distinct values </a:t>
            </a:r>
            <a:r>
              <a:rPr lang="en-US" altLang="zh-CN" dirty="0"/>
              <a:t>in a column.</a:t>
            </a:r>
            <a:endParaRPr lang="en-US" altLang="zh-CN" dirty="0"/>
          </a:p>
          <a:p>
            <a:r>
              <a:rPr lang="en-US" altLang="zh-CN" dirty="0"/>
              <a:t>Types:</a:t>
            </a:r>
            <a:endParaRPr lang="en-US" altLang="zh-CN" dirty="0"/>
          </a:p>
          <a:p>
            <a:pPr lvl="1"/>
            <a:r>
              <a:rPr lang="en-US" altLang="zh-CN" dirty="0"/>
              <a:t>Low Cardinality: Column has a limited set of unique values (e.g., Gender with values 'Male' or 'Female').</a:t>
            </a:r>
            <a:endParaRPr lang="en-US" altLang="zh-CN" dirty="0"/>
          </a:p>
          <a:p>
            <a:pPr lvl="1"/>
            <a:r>
              <a:rPr lang="en-US" altLang="zh-CN" dirty="0"/>
              <a:t>High Cardinality: Column has a large set of unique values (e.g., </a:t>
            </a:r>
            <a:r>
              <a:rPr lang="en-US" altLang="zh-CN" dirty="0" err="1"/>
              <a:t>EmployeeID</a:t>
            </a:r>
            <a:r>
              <a:rPr lang="en-US" altLang="zh-CN" dirty="0"/>
              <a:t>).</a:t>
            </a:r>
            <a:endParaRPr lang="en-US" altLang="zh-CN" dirty="0"/>
          </a:p>
          <a:p>
            <a:r>
              <a:rPr lang="en-US" altLang="zh-CN" dirty="0"/>
              <a:t>Relevance:</a:t>
            </a:r>
            <a:endParaRPr lang="en-US" altLang="zh-CN" dirty="0"/>
          </a:p>
          <a:p>
            <a:pPr lvl="1"/>
            <a:r>
              <a:rPr lang="en-US" altLang="zh-CN" dirty="0"/>
              <a:t>Affects database design, query performance, and indexing strategies.</a:t>
            </a:r>
            <a:endParaRPr lang="en-US" altLang="zh-CN" dirty="0"/>
          </a:p>
          <a:p>
            <a:pPr lvl="1"/>
            <a:r>
              <a:rPr lang="en-US" altLang="zh-CN" dirty="0"/>
              <a:t>Essential in understanding relationships between tables in relational databases.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Cardinality (</a:t>
            </a:r>
            <a:r>
              <a:rPr lang="zh-CN" altLang="en-US" dirty="0"/>
              <a:t>基数</a:t>
            </a:r>
            <a:r>
              <a:rPr lang="en-US" altLang="zh-CN" dirty="0"/>
              <a:t>) in Database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 Cardinality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dirty="0" err="1">
                <a:latin typeface="微软雅黑" panose="020B0503020204020204" charset="-122"/>
                <a:ea typeface="微软雅黑" panose="020B0503020204020204" charset="-122"/>
              </a:rPr>
              <a:t>映射基数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dirty="0"/>
              <a:t>Express </a:t>
            </a:r>
            <a:r>
              <a:rPr lang="en-US" dirty="0">
                <a:solidFill>
                  <a:srgbClr val="A2424F"/>
                </a:solidFill>
              </a:rPr>
              <a:t>the number of entities</a:t>
            </a:r>
            <a:r>
              <a:rPr lang="en-US" dirty="0"/>
              <a:t> to which </a:t>
            </a:r>
            <a:r>
              <a:rPr lang="en-US" dirty="0">
                <a:solidFill>
                  <a:srgbClr val="1086B9"/>
                </a:solidFill>
              </a:rPr>
              <a:t>another entity can be associated</a:t>
            </a:r>
            <a:r>
              <a:rPr lang="en-US" dirty="0"/>
              <a:t> via </a:t>
            </a:r>
            <a:r>
              <a:rPr lang="en-US" u="sng" dirty="0"/>
              <a:t>a relationship set</a:t>
            </a:r>
            <a:r>
              <a:rPr lang="en-US" dirty="0"/>
              <a:t>.</a:t>
            </a:r>
            <a:endParaRPr lang="en-US" dirty="0"/>
          </a:p>
          <a:p>
            <a:pPr lvl="2"/>
            <a:r>
              <a:rPr lang="en-US" dirty="0"/>
              <a:t>Most useful in describing binary relationship sets</a:t>
            </a:r>
            <a:endParaRPr lang="en-US" dirty="0"/>
          </a:p>
          <a:p>
            <a:r>
              <a:rPr lang="en-US" dirty="0"/>
              <a:t>For a binary relationship set, the mapping cardinality must be </a:t>
            </a:r>
            <a:r>
              <a:rPr lang="en-US" u="sng" dirty="0"/>
              <a:t>one of the following types</a:t>
            </a:r>
            <a:r>
              <a:rPr lang="en-US" dirty="0"/>
              <a:t>:</a:t>
            </a:r>
            <a:endParaRPr lang="en-US" dirty="0"/>
          </a:p>
          <a:p>
            <a:pPr lvl="1"/>
            <a:r>
              <a:rPr lang="en-US" dirty="0"/>
              <a:t>One to one</a:t>
            </a:r>
            <a:endParaRPr lang="en-US" dirty="0"/>
          </a:p>
          <a:p>
            <a:pPr lvl="1"/>
            <a:r>
              <a:rPr lang="en-US" dirty="0"/>
              <a:t>One to many</a:t>
            </a:r>
            <a:endParaRPr lang="en-US" dirty="0"/>
          </a:p>
          <a:p>
            <a:pPr lvl="1"/>
            <a:r>
              <a:rPr lang="en-US" dirty="0"/>
              <a:t>Many to one</a:t>
            </a:r>
            <a:endParaRPr lang="en-US" dirty="0"/>
          </a:p>
          <a:p>
            <a:pPr lvl="1"/>
            <a:r>
              <a:rPr lang="en-US" dirty="0"/>
              <a:t>Many to many 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Cardinality Constraints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Cardinalities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86201" y="6024282"/>
            <a:ext cx="2101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Lato" panose="020F0502020204030203" pitchFamily="34" charset="77"/>
              </a:rPr>
              <a:t>Many to one</a:t>
            </a:r>
            <a:endParaRPr lang="en-US" altLang="en-US" sz="2400" dirty="0">
              <a:latin typeface="Lato" panose="020F0502020204030203" pitchFamily="34" charset="77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350624" y="6024282"/>
            <a:ext cx="2101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Lato" panose="020F0502020204030203" pitchFamily="34" charset="77"/>
              </a:rPr>
              <a:t>Many to many</a:t>
            </a:r>
            <a:endParaRPr lang="en-US" altLang="en-US" sz="2400" dirty="0">
              <a:latin typeface="Lato" panose="020F0502020204030203" pitchFamily="34" charset="7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426277" y="7010400"/>
            <a:ext cx="577784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700" dirty="0">
                <a:latin typeface="Lato" panose="020F0502020204030203" pitchFamily="34" charset="77"/>
              </a:rPr>
              <a:t>Note: Some elements in </a:t>
            </a:r>
            <a:r>
              <a:rPr kumimoji="1" lang="en-US" altLang="en-US" sz="1700" i="1" dirty="0">
                <a:latin typeface="Lato" panose="020F0502020204030203" pitchFamily="34" charset="77"/>
              </a:rPr>
              <a:t>A</a:t>
            </a:r>
            <a:r>
              <a:rPr kumimoji="1" lang="en-US" altLang="en-US" sz="1700" dirty="0">
                <a:latin typeface="Lato" panose="020F0502020204030203" pitchFamily="34" charset="77"/>
              </a:rPr>
              <a:t> and </a:t>
            </a:r>
            <a:r>
              <a:rPr kumimoji="1" lang="en-US" altLang="en-US" sz="1700" i="1" dirty="0">
                <a:latin typeface="Lato" panose="020F0502020204030203" pitchFamily="34" charset="77"/>
              </a:rPr>
              <a:t>B</a:t>
            </a:r>
            <a:r>
              <a:rPr kumimoji="1" lang="en-US" altLang="en-US" sz="1700" dirty="0">
                <a:latin typeface="Lato" panose="020F0502020204030203" pitchFamily="34" charset="77"/>
              </a:rPr>
              <a:t> may not be mapped to any </a:t>
            </a:r>
            <a:endParaRPr kumimoji="1" lang="en-US" altLang="en-US" sz="1700" dirty="0">
              <a:latin typeface="Lato" panose="020F0502020204030203" pitchFamily="34" charset="77"/>
            </a:endParaRPr>
          </a:p>
          <a:p>
            <a:r>
              <a:rPr kumimoji="1" lang="en-US" altLang="en-US" sz="1700" dirty="0">
                <a:latin typeface="Lato" panose="020F0502020204030203" pitchFamily="34" charset="77"/>
              </a:rPr>
              <a:t>elements in the other set</a:t>
            </a:r>
            <a:endParaRPr kumimoji="1" lang="en-US" altLang="en-US" sz="1700" dirty="0">
              <a:latin typeface="Lato" panose="020F0502020204030203" pitchFamily="34" charset="77"/>
            </a:endParaRPr>
          </a:p>
        </p:txBody>
      </p:sp>
      <p:pic>
        <p:nvPicPr>
          <p:cNvPr id="8" name="Picture 7" descr="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7206642" cy="3760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81200"/>
            <a:ext cx="11630660" cy="2590800"/>
          </a:xfrm>
        </p:spPr>
        <p:txBody>
          <a:bodyPr/>
          <a:lstStyle/>
          <a:p>
            <a:r>
              <a:rPr lang="en-US" altLang="en-US" dirty="0"/>
              <a:t>Three distinct era</a:t>
            </a:r>
            <a:r>
              <a:rPr lang="ja-JP" altLang="en-US"/>
              <a:t>’</a:t>
            </a:r>
            <a:r>
              <a:rPr lang="en-US" altLang="ja-JP" dirty="0"/>
              <a:t>s of application architecture</a:t>
            </a:r>
            <a:endParaRPr lang="en-US" altLang="ja-JP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Mainframe (1960</a:t>
            </a:r>
            <a:r>
              <a:rPr lang="ja-JP" altLang="en-US">
                <a:ea typeface="MS PGothic" panose="020B0600070205080204" pitchFamily="34" charset="-128"/>
              </a:rPr>
              <a:t>’</a:t>
            </a:r>
            <a:r>
              <a:rPr lang="en-US" altLang="ja-JP" dirty="0">
                <a:ea typeface="MS PGothic" panose="020B0600070205080204" pitchFamily="34" charset="-128"/>
              </a:rPr>
              <a:t>s and 70</a:t>
            </a:r>
            <a:r>
              <a:rPr lang="ja-JP" altLang="en-US">
                <a:ea typeface="MS PGothic" panose="020B0600070205080204" pitchFamily="34" charset="-128"/>
              </a:rPr>
              <a:t>’</a:t>
            </a:r>
            <a:r>
              <a:rPr lang="en-US" altLang="ja-JP" dirty="0">
                <a:ea typeface="MS PGothic" panose="020B0600070205080204" pitchFamily="34" charset="-128"/>
              </a:rPr>
              <a:t>s)</a:t>
            </a:r>
            <a:endParaRPr lang="en-US" altLang="ja-JP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Personal computer era (1980</a:t>
            </a:r>
            <a:r>
              <a:rPr lang="ja-JP" altLang="en-US">
                <a:ea typeface="MS PGothic" panose="020B0600070205080204" pitchFamily="34" charset="-128"/>
              </a:rPr>
              <a:t>’</a:t>
            </a:r>
            <a:r>
              <a:rPr lang="en-US" altLang="ja-JP" dirty="0">
                <a:ea typeface="MS PGothic" panose="020B0600070205080204" pitchFamily="34" charset="-128"/>
              </a:rPr>
              <a:t>s)</a:t>
            </a:r>
            <a:endParaRPr lang="en-US" altLang="ja-JP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Web era (mid 1990</a:t>
            </a:r>
            <a:r>
              <a:rPr lang="ja-JP" altLang="en-US">
                <a:ea typeface="MS PGothic" panose="020B0600070205080204" pitchFamily="34" charset="-128"/>
              </a:rPr>
              <a:t>’</a:t>
            </a:r>
            <a:r>
              <a:rPr lang="en-US" altLang="ja-JP" dirty="0">
                <a:ea typeface="MS PGothic" panose="020B0600070205080204" pitchFamily="34" charset="-128"/>
              </a:rPr>
              <a:t>s onwards)</a:t>
            </a:r>
            <a:endParaRPr lang="en-US" altLang="ja-JP" dirty="0">
              <a:ea typeface="MS PGothic" panose="020B0600070205080204" pitchFamily="34" charset="-128"/>
            </a:endParaRPr>
          </a:p>
          <a:p>
            <a:pPr lvl="1"/>
            <a:r>
              <a:rPr lang="en-US" altLang="ja-JP" dirty="0">
                <a:ea typeface="MS PGothic" panose="020B0600070205080204" pitchFamily="34" charset="-128"/>
              </a:rPr>
              <a:t>Web and Smartphone era (2010 onwards)</a:t>
            </a:r>
            <a:endParaRPr lang="en-US" altLang="ja-JP" dirty="0">
              <a:ea typeface="MS PGothic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 Evolution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600755" y="4572000"/>
            <a:ext cx="9428889" cy="2976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8991600" y="3048000"/>
            <a:ext cx="369506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Next generation?</a:t>
            </a:r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Cardinalities</a:t>
            </a:r>
            <a:endParaRPr lang="en-US" dirty="0"/>
          </a:p>
        </p:txBody>
      </p:sp>
      <p:pic>
        <p:nvPicPr>
          <p:cNvPr id="4" name="Picture 7" descr="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133600"/>
            <a:ext cx="7179229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86201" y="6024282"/>
            <a:ext cx="2101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Lato" panose="020F0502020204030203" pitchFamily="34" charset="77"/>
              </a:rPr>
              <a:t>One to one</a:t>
            </a:r>
            <a:endParaRPr lang="en-US" altLang="en-US" sz="2400" dirty="0">
              <a:latin typeface="Lato" panose="020F0502020204030203" pitchFamily="34" charset="77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350624" y="6024282"/>
            <a:ext cx="2101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Lato" panose="020F0502020204030203" pitchFamily="34" charset="77"/>
              </a:rPr>
              <a:t>One to many</a:t>
            </a:r>
            <a:endParaRPr lang="en-US" altLang="en-US" sz="2400" dirty="0">
              <a:latin typeface="Lato" panose="020F0502020204030203" pitchFamily="34" charset="7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426277" y="7010400"/>
            <a:ext cx="577784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700" dirty="0">
                <a:latin typeface="Lato" panose="020F0502020204030203" pitchFamily="34" charset="77"/>
              </a:rPr>
              <a:t>Note: Some elements in </a:t>
            </a:r>
            <a:r>
              <a:rPr kumimoji="1" lang="en-US" altLang="en-US" sz="1700" i="1" dirty="0">
                <a:latin typeface="Lato" panose="020F0502020204030203" pitchFamily="34" charset="77"/>
              </a:rPr>
              <a:t>A</a:t>
            </a:r>
            <a:r>
              <a:rPr kumimoji="1" lang="en-US" altLang="en-US" sz="1700" dirty="0">
                <a:latin typeface="Lato" panose="020F0502020204030203" pitchFamily="34" charset="77"/>
              </a:rPr>
              <a:t> and </a:t>
            </a:r>
            <a:r>
              <a:rPr kumimoji="1" lang="en-US" altLang="en-US" sz="1700" i="1" dirty="0">
                <a:latin typeface="Lato" panose="020F0502020204030203" pitchFamily="34" charset="77"/>
              </a:rPr>
              <a:t>B</a:t>
            </a:r>
            <a:r>
              <a:rPr kumimoji="1" lang="en-US" altLang="en-US" sz="1700" dirty="0">
                <a:latin typeface="Lato" panose="020F0502020204030203" pitchFamily="34" charset="77"/>
              </a:rPr>
              <a:t> may not be mapped to any </a:t>
            </a:r>
            <a:endParaRPr kumimoji="1" lang="en-US" altLang="en-US" sz="1700" dirty="0">
              <a:latin typeface="Lato" panose="020F0502020204030203" pitchFamily="34" charset="77"/>
            </a:endParaRPr>
          </a:p>
          <a:p>
            <a:r>
              <a:rPr kumimoji="1" lang="en-US" altLang="en-US" sz="1700" dirty="0">
                <a:latin typeface="Lato" panose="020F0502020204030203" pitchFamily="34" charset="77"/>
              </a:rPr>
              <a:t>elements in the other set</a:t>
            </a:r>
            <a:endParaRPr kumimoji="1" lang="en-US" altLang="en-US" sz="1700" dirty="0">
              <a:latin typeface="Lato" panose="020F0502020204030203" pitchFamily="34" charset="77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express cardinality constraints by:</a:t>
            </a:r>
            <a:endParaRPr lang="en-US" dirty="0"/>
          </a:p>
          <a:p>
            <a:pPr lvl="1"/>
            <a:r>
              <a:rPr lang="en-US" dirty="0"/>
              <a:t>drawing either a directed line (</a:t>
            </a:r>
            <a:r>
              <a:rPr lang="en-US" altLang="en-US" sz="2800" dirty="0">
                <a:sym typeface="Symbol" panose="05050102010706020507" pitchFamily="18" charset="2"/>
              </a:rPr>
              <a:t></a:t>
            </a:r>
            <a:r>
              <a:rPr lang="en-US" dirty="0"/>
              <a:t>), signifying “one,”</a:t>
            </a:r>
            <a:endParaRPr lang="en-US" dirty="0"/>
          </a:p>
          <a:p>
            <a:pPr lvl="1"/>
            <a:r>
              <a:rPr lang="en-US" dirty="0"/>
              <a:t>or an undirected line (—), signifying “many,”</a:t>
            </a:r>
            <a:endParaRPr lang="en-US" dirty="0"/>
          </a:p>
          <a:p>
            <a:r>
              <a:rPr lang="en-US" dirty="0"/>
              <a:t>… between the relationship set and the entity set.</a:t>
            </a:r>
            <a:endParaRPr lang="en-US" dirty="0"/>
          </a:p>
          <a:p>
            <a:endParaRPr lang="en-US" dirty="0"/>
          </a:p>
          <a:p>
            <a:r>
              <a:rPr lang="en-US" u="sng" dirty="0"/>
              <a:t>One-to-one relationship</a:t>
            </a:r>
            <a:r>
              <a:rPr lang="en-US" dirty="0"/>
              <a:t> between an instructor and a student :</a:t>
            </a:r>
            <a:endParaRPr lang="en-US" dirty="0"/>
          </a:p>
          <a:p>
            <a:pPr lvl="1"/>
            <a:r>
              <a:rPr lang="en-US" dirty="0">
                <a:solidFill>
                  <a:srgbClr val="A2424F"/>
                </a:solidFill>
              </a:rPr>
              <a:t>A</a:t>
            </a:r>
            <a:r>
              <a:rPr lang="en-US" dirty="0"/>
              <a:t> </a:t>
            </a:r>
            <a:r>
              <a:rPr lang="en-US" dirty="0">
                <a:solidFill>
                  <a:srgbClr val="A2424F"/>
                </a:solidFill>
              </a:rPr>
              <a:t>student</a:t>
            </a:r>
            <a:r>
              <a:rPr lang="en-US" dirty="0"/>
              <a:t> is associated with at most </a:t>
            </a:r>
            <a:r>
              <a:rPr lang="en-US" dirty="0">
                <a:solidFill>
                  <a:srgbClr val="A2424F"/>
                </a:solidFill>
              </a:rPr>
              <a:t>one instructor</a:t>
            </a:r>
            <a:r>
              <a:rPr lang="en-US" dirty="0"/>
              <a:t> via the relationship </a:t>
            </a:r>
            <a:r>
              <a:rPr lang="en-US" dirty="0">
                <a:solidFill>
                  <a:srgbClr val="1086B9"/>
                </a:solidFill>
              </a:rPr>
              <a:t>advisor</a:t>
            </a:r>
            <a:endParaRPr lang="en-US" dirty="0">
              <a:solidFill>
                <a:srgbClr val="1086B9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Representing Cardinality Constraints in ER Diagram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418"/>
          <a:stretch>
            <a:fillRect/>
          </a:stretch>
        </p:blipFill>
        <p:spPr bwMode="auto">
          <a:xfrm>
            <a:off x="4547774" y="6054329"/>
            <a:ext cx="5534851" cy="145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One-to-many relationship</a:t>
            </a:r>
            <a:r>
              <a:rPr lang="en-US" dirty="0"/>
              <a:t> between an instructor and a student</a:t>
            </a:r>
            <a:endParaRPr lang="en-US" dirty="0"/>
          </a:p>
          <a:p>
            <a:pPr lvl="1"/>
            <a:r>
              <a:rPr lang="en-US" dirty="0">
                <a:solidFill>
                  <a:srgbClr val="A2424F"/>
                </a:solidFill>
              </a:rPr>
              <a:t>an instructor</a:t>
            </a:r>
            <a:r>
              <a:rPr lang="en-US" dirty="0"/>
              <a:t> is associated with </a:t>
            </a:r>
            <a:r>
              <a:rPr lang="en-US" dirty="0">
                <a:solidFill>
                  <a:srgbClr val="A2424F"/>
                </a:solidFill>
              </a:rPr>
              <a:t>several (including 0) students</a:t>
            </a:r>
            <a:r>
              <a:rPr lang="en-US" dirty="0"/>
              <a:t> via </a:t>
            </a:r>
            <a:r>
              <a:rPr lang="en-US" dirty="0">
                <a:solidFill>
                  <a:srgbClr val="1086B9"/>
                </a:solidFill>
              </a:rPr>
              <a:t>advisor</a:t>
            </a:r>
            <a:r>
              <a:rPr lang="en-US" dirty="0"/>
              <a:t> </a:t>
            </a:r>
            <a:endParaRPr lang="en-US" dirty="0"/>
          </a:p>
          <a:p>
            <a:pPr lvl="1"/>
            <a:r>
              <a:rPr lang="en-US" dirty="0">
                <a:solidFill>
                  <a:srgbClr val="A2424F"/>
                </a:solidFill>
              </a:rPr>
              <a:t>a student</a:t>
            </a:r>
            <a:r>
              <a:rPr lang="en-US" dirty="0"/>
              <a:t> is associated with </a:t>
            </a:r>
            <a:r>
              <a:rPr lang="en-US" dirty="0">
                <a:solidFill>
                  <a:srgbClr val="A2424F"/>
                </a:solidFill>
              </a:rPr>
              <a:t>at most one instructor</a:t>
            </a:r>
            <a:r>
              <a:rPr lang="en-US" dirty="0"/>
              <a:t> via </a:t>
            </a:r>
            <a:r>
              <a:rPr lang="en-US" dirty="0">
                <a:solidFill>
                  <a:srgbClr val="1086B9"/>
                </a:solidFill>
              </a:rPr>
              <a:t>advisor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Representing Cardinality Constraints in ER Diagram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59" b="44698"/>
          <a:stretch>
            <a:fillRect/>
          </a:stretch>
        </p:blipFill>
        <p:spPr bwMode="auto">
          <a:xfrm>
            <a:off x="3643759" y="3581400"/>
            <a:ext cx="7342882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</a:t>
            </a:r>
            <a:r>
              <a:rPr lang="en-US" u="sng" dirty="0"/>
              <a:t>many-to-one relationship</a:t>
            </a:r>
            <a:r>
              <a:rPr lang="en-US" dirty="0"/>
              <a:t> between an instructor and a student, </a:t>
            </a:r>
            <a:endParaRPr lang="en-US" dirty="0"/>
          </a:p>
          <a:p>
            <a:pPr lvl="1"/>
            <a:r>
              <a:rPr lang="en-US" dirty="0">
                <a:solidFill>
                  <a:srgbClr val="A2424F"/>
                </a:solidFill>
              </a:rPr>
              <a:t>an instructor</a:t>
            </a:r>
            <a:r>
              <a:rPr lang="en-US" dirty="0"/>
              <a:t> is associated with </a:t>
            </a:r>
            <a:r>
              <a:rPr lang="en-US" dirty="0">
                <a:solidFill>
                  <a:srgbClr val="A2424F"/>
                </a:solidFill>
              </a:rPr>
              <a:t>at most one student</a:t>
            </a:r>
            <a:r>
              <a:rPr lang="en-US" dirty="0"/>
              <a:t> via </a:t>
            </a:r>
            <a:r>
              <a:rPr lang="en-US" dirty="0">
                <a:solidFill>
                  <a:srgbClr val="1086B9"/>
                </a:solidFill>
              </a:rPr>
              <a:t>advisor</a:t>
            </a:r>
            <a:endParaRPr lang="en-US" dirty="0"/>
          </a:p>
          <a:p>
            <a:pPr lvl="1"/>
            <a:r>
              <a:rPr lang="en-US" dirty="0"/>
              <a:t>and </a:t>
            </a:r>
            <a:r>
              <a:rPr lang="en-US" dirty="0">
                <a:solidFill>
                  <a:srgbClr val="A2424F"/>
                </a:solidFill>
              </a:rPr>
              <a:t>a student</a:t>
            </a:r>
            <a:r>
              <a:rPr lang="en-US" dirty="0"/>
              <a:t> is associated with </a:t>
            </a:r>
            <a:r>
              <a:rPr lang="en-US" dirty="0">
                <a:solidFill>
                  <a:srgbClr val="A2424F"/>
                </a:solidFill>
              </a:rPr>
              <a:t>several (including 0) instructors</a:t>
            </a:r>
            <a:r>
              <a:rPr lang="en-US" dirty="0"/>
              <a:t> via </a:t>
            </a:r>
            <a:r>
              <a:rPr lang="en-US" dirty="0">
                <a:solidFill>
                  <a:srgbClr val="1086B9"/>
                </a:solidFill>
              </a:rPr>
              <a:t>advisor</a:t>
            </a:r>
            <a:endParaRPr lang="en-US" dirty="0">
              <a:solidFill>
                <a:srgbClr val="1086B9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Representing Cardinality Constraints in ER Diagram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737065" y="3886200"/>
            <a:ext cx="7156270" cy="2209800"/>
            <a:chOff x="1999869" y="2532454"/>
            <a:chExt cx="5876163" cy="1814513"/>
          </a:xfrm>
        </p:grpSpPr>
        <p:pic>
          <p:nvPicPr>
            <p:cNvPr id="5" name="Picture 5"/>
            <p:cNvPicPr preferRelativeResize="0"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164" b="6378"/>
            <a:stretch>
              <a:fillRect/>
            </a:stretch>
          </p:blipFill>
          <p:spPr bwMode="auto">
            <a:xfrm>
              <a:off x="1999869" y="2532454"/>
              <a:ext cx="5876163" cy="1814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6314478" y="3469912"/>
              <a:ext cx="266114" cy="10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Many-to-many relationship</a:t>
            </a:r>
            <a:r>
              <a:rPr lang="en-US" dirty="0"/>
              <a:t>:</a:t>
            </a:r>
            <a:endParaRPr lang="en-US" dirty="0"/>
          </a:p>
          <a:p>
            <a:pPr lvl="1"/>
            <a:r>
              <a:rPr lang="en-US" dirty="0">
                <a:solidFill>
                  <a:srgbClr val="A2424F"/>
                </a:solidFill>
              </a:rPr>
              <a:t>An instructor</a:t>
            </a:r>
            <a:r>
              <a:rPr lang="en-US" dirty="0"/>
              <a:t> is associated with </a:t>
            </a:r>
            <a:r>
              <a:rPr lang="en-US" dirty="0">
                <a:solidFill>
                  <a:srgbClr val="A2424F"/>
                </a:solidFill>
              </a:rPr>
              <a:t>several (possibly 0) students</a:t>
            </a:r>
            <a:r>
              <a:rPr lang="en-US" dirty="0"/>
              <a:t> via </a:t>
            </a:r>
            <a:r>
              <a:rPr lang="en-US" dirty="0">
                <a:solidFill>
                  <a:srgbClr val="1086B9"/>
                </a:solidFill>
              </a:rPr>
              <a:t>advisor</a:t>
            </a:r>
            <a:endParaRPr lang="en-US" dirty="0">
              <a:solidFill>
                <a:srgbClr val="1086B9"/>
              </a:solidFill>
            </a:endParaRPr>
          </a:p>
          <a:p>
            <a:pPr lvl="1"/>
            <a:r>
              <a:rPr lang="en-US" dirty="0">
                <a:solidFill>
                  <a:srgbClr val="A2424F"/>
                </a:solidFill>
              </a:rPr>
              <a:t>A student</a:t>
            </a:r>
            <a:r>
              <a:rPr lang="en-US" dirty="0"/>
              <a:t> is associated with </a:t>
            </a:r>
            <a:r>
              <a:rPr lang="en-US" dirty="0">
                <a:solidFill>
                  <a:srgbClr val="A2424F"/>
                </a:solidFill>
              </a:rPr>
              <a:t>several (possibly 0) instructors</a:t>
            </a:r>
            <a:r>
              <a:rPr lang="en-US" dirty="0"/>
              <a:t> via </a:t>
            </a:r>
            <a:r>
              <a:rPr lang="en-US" dirty="0">
                <a:solidFill>
                  <a:srgbClr val="1086B9"/>
                </a:solidFill>
              </a:rPr>
              <a:t>advisor</a:t>
            </a:r>
            <a:r>
              <a:rPr lang="en-US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Representing Cardinality Constraints in ER Diagram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613" y="4129585"/>
            <a:ext cx="893717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A2424F"/>
                </a:solidFill>
              </a:rPr>
              <a:t>Total participation</a:t>
            </a:r>
            <a:r>
              <a:rPr lang="en-US" dirty="0"/>
              <a:t> (indicated by </a:t>
            </a:r>
            <a:r>
              <a:rPr lang="en-US" i="1" dirty="0">
                <a:solidFill>
                  <a:srgbClr val="A2424F"/>
                </a:solidFill>
              </a:rPr>
              <a:t>double line</a:t>
            </a:r>
            <a:r>
              <a:rPr lang="en-US" dirty="0"/>
              <a:t>)</a:t>
            </a:r>
            <a:endParaRPr lang="en-US" dirty="0"/>
          </a:p>
          <a:p>
            <a:pPr lvl="1"/>
            <a:r>
              <a:rPr lang="en-US" dirty="0"/>
              <a:t>Every entity in the entity set </a:t>
            </a:r>
            <a:r>
              <a:rPr lang="en-US" dirty="0">
                <a:solidFill>
                  <a:srgbClr val="1086B9"/>
                </a:solidFill>
              </a:rPr>
              <a:t>participates in</a:t>
            </a:r>
            <a:r>
              <a:rPr lang="en-US" dirty="0"/>
              <a:t> </a:t>
            </a:r>
            <a:r>
              <a:rPr lang="en-US" dirty="0">
                <a:solidFill>
                  <a:srgbClr val="A2424F"/>
                </a:solidFill>
              </a:rPr>
              <a:t>at least one relationship</a:t>
            </a:r>
            <a:r>
              <a:rPr lang="en-US" dirty="0"/>
              <a:t> in the relationship set</a:t>
            </a:r>
            <a:endParaRPr lang="en-US" dirty="0"/>
          </a:p>
          <a:p>
            <a:pPr lvl="1"/>
            <a:r>
              <a:rPr lang="en-US" dirty="0"/>
              <a:t>Example: Participation of student  in advisor relation is total</a:t>
            </a:r>
            <a:endParaRPr lang="en-US" dirty="0"/>
          </a:p>
          <a:p>
            <a:pPr lvl="2"/>
            <a:r>
              <a:rPr lang="en-US" dirty="0"/>
              <a:t>i.e., every student must have an associated instructor</a:t>
            </a:r>
            <a:endParaRPr lang="en-US" dirty="0"/>
          </a:p>
          <a:p>
            <a:r>
              <a:rPr lang="en-US" dirty="0">
                <a:solidFill>
                  <a:srgbClr val="A2424F"/>
                </a:solidFill>
              </a:rPr>
              <a:t>Partial participation</a:t>
            </a:r>
            <a:endParaRPr lang="en-US" dirty="0">
              <a:solidFill>
                <a:srgbClr val="A2424F"/>
              </a:solidFill>
            </a:endParaRPr>
          </a:p>
          <a:p>
            <a:pPr lvl="1"/>
            <a:r>
              <a:rPr lang="en-US" dirty="0">
                <a:solidFill>
                  <a:srgbClr val="1086B9"/>
                </a:solidFill>
              </a:rPr>
              <a:t>Some entities</a:t>
            </a:r>
            <a:r>
              <a:rPr lang="en-US" dirty="0"/>
              <a:t> </a:t>
            </a:r>
            <a:r>
              <a:rPr lang="en-US" dirty="0">
                <a:solidFill>
                  <a:srgbClr val="A2424F"/>
                </a:solidFill>
              </a:rPr>
              <a:t>may not participate</a:t>
            </a:r>
            <a:r>
              <a:rPr lang="en-US" dirty="0"/>
              <a:t> </a:t>
            </a:r>
            <a:r>
              <a:rPr lang="en-US" dirty="0">
                <a:solidFill>
                  <a:srgbClr val="A2424F"/>
                </a:solidFill>
              </a:rPr>
              <a:t>in any relationship</a:t>
            </a:r>
            <a:r>
              <a:rPr lang="en-US" dirty="0"/>
              <a:t> in the relationship set</a:t>
            </a:r>
            <a:endParaRPr lang="en-US" dirty="0"/>
          </a:p>
          <a:p>
            <a:pPr lvl="1"/>
            <a:r>
              <a:rPr lang="en-US" dirty="0"/>
              <a:t>Example: participation of instructor in advisor is partial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and Partial Participation</a:t>
            </a:r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6019800"/>
            <a:ext cx="893717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/>
        </p:nvCxnSpPr>
        <p:spPr bwMode="auto">
          <a:xfrm>
            <a:off x="8077200" y="6781800"/>
            <a:ext cx="1371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line may have </a:t>
            </a:r>
            <a:r>
              <a:rPr lang="en-US" sz="2800" dirty="0">
                <a:solidFill>
                  <a:srgbClr val="A2424F"/>
                </a:solidFill>
              </a:rPr>
              <a:t>an associated minimum and maximum cardinality</a:t>
            </a:r>
            <a:r>
              <a:rPr lang="en-US" sz="2800" dirty="0"/>
              <a:t>, shown in the form </a:t>
            </a:r>
            <a:r>
              <a:rPr lang="en-US" sz="2800" i="1" dirty="0" err="1">
                <a:solidFill>
                  <a:srgbClr val="A2424F"/>
                </a:solidFill>
              </a:rPr>
              <a:t>l..h</a:t>
            </a:r>
            <a:r>
              <a:rPr lang="en-US" sz="2800" dirty="0"/>
              <a:t>, where </a:t>
            </a:r>
            <a:r>
              <a:rPr lang="en-US" sz="2800" dirty="0">
                <a:solidFill>
                  <a:srgbClr val="1086B9"/>
                </a:solidFill>
              </a:rPr>
              <a:t>l is the minimum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1086B9"/>
                </a:solidFill>
              </a:rPr>
              <a:t>h the maximum cardinality</a:t>
            </a:r>
            <a:endParaRPr lang="en-US" sz="2800" dirty="0">
              <a:solidFill>
                <a:srgbClr val="1086B9"/>
              </a:solidFill>
            </a:endParaRPr>
          </a:p>
          <a:p>
            <a:pPr lvl="1"/>
            <a:r>
              <a:rPr lang="en-US" sz="2400" dirty="0"/>
              <a:t>A minimum value of 1 indicates total participation.</a:t>
            </a:r>
            <a:endParaRPr lang="en-US" sz="2400" dirty="0"/>
          </a:p>
          <a:p>
            <a:pPr lvl="1"/>
            <a:r>
              <a:rPr lang="en-US" sz="2400" dirty="0"/>
              <a:t>A maximum value of 1 indicates that the entity participates  in at most one relationship</a:t>
            </a:r>
            <a:endParaRPr lang="en-US" sz="2400" dirty="0"/>
          </a:p>
          <a:p>
            <a:pPr lvl="1"/>
            <a:r>
              <a:rPr lang="en-US" sz="2400" dirty="0"/>
              <a:t>A maximum value of * indicates no limit.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Example</a:t>
            </a:r>
            <a:endParaRPr lang="en-US" sz="2400" dirty="0"/>
          </a:p>
          <a:p>
            <a:pPr lvl="2"/>
            <a:r>
              <a:rPr lang="en-US" sz="2000" dirty="0"/>
              <a:t>Instructor can advise 0 or more students</a:t>
            </a:r>
            <a:endParaRPr lang="en-US" sz="2000" dirty="0"/>
          </a:p>
          <a:p>
            <a:pPr lvl="2"/>
            <a:r>
              <a:rPr lang="en-US" sz="2000" dirty="0"/>
              <a:t>A student must have 1 advisor; cannot have multiple advisors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 for Expressing More Complex Constraints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175" y="4724400"/>
            <a:ext cx="7100050" cy="1387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keys provide a way to </a:t>
            </a:r>
            <a:r>
              <a:rPr lang="en-US" dirty="0">
                <a:solidFill>
                  <a:srgbClr val="A2424F"/>
                </a:solidFill>
              </a:rPr>
              <a:t>specify</a:t>
            </a:r>
            <a:r>
              <a:rPr lang="en-US" dirty="0"/>
              <a:t> </a:t>
            </a:r>
            <a:r>
              <a:rPr lang="en-US" u="sng" dirty="0"/>
              <a:t>how entities and relations are distinguished</a:t>
            </a:r>
            <a:endParaRPr lang="en-US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definition, individual entities are </a:t>
            </a:r>
            <a:r>
              <a:rPr lang="en-US" dirty="0">
                <a:solidFill>
                  <a:srgbClr val="A2424F"/>
                </a:solidFill>
              </a:rPr>
              <a:t>distinct</a:t>
            </a:r>
            <a:endParaRPr lang="en-US" dirty="0"/>
          </a:p>
          <a:p>
            <a:pPr lvl="1"/>
            <a:r>
              <a:rPr lang="en-US" dirty="0"/>
              <a:t>From database perspective, the differences among them must be expressed in terms of their attributes.</a:t>
            </a:r>
            <a:endParaRPr lang="en-US" dirty="0"/>
          </a:p>
          <a:p>
            <a:r>
              <a:rPr lang="en-US" dirty="0"/>
              <a:t>The values of the attribute values of an entity must be such that they can uniquely identify the entity.</a:t>
            </a:r>
            <a:endParaRPr lang="en-US" dirty="0"/>
          </a:p>
          <a:p>
            <a:pPr lvl="1"/>
            <a:r>
              <a:rPr lang="en-US" dirty="0">
                <a:solidFill>
                  <a:srgbClr val="A2424F"/>
                </a:solidFill>
              </a:rPr>
              <a:t>No two entities in an entity set are allowed to have exactly the same value for all attributes</a:t>
            </a:r>
            <a:endParaRPr lang="en-US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>
                <a:solidFill>
                  <a:srgbClr val="A2424F"/>
                </a:solidFill>
              </a:rPr>
              <a:t>key</a:t>
            </a:r>
            <a:r>
              <a:rPr lang="en-US" dirty="0"/>
              <a:t> for an entity is </a:t>
            </a:r>
            <a:r>
              <a:rPr lang="en-US" dirty="0">
                <a:solidFill>
                  <a:srgbClr val="A2424F"/>
                </a:solidFill>
              </a:rPr>
              <a:t>a set of attributes</a:t>
            </a:r>
            <a:r>
              <a:rPr lang="en-US" dirty="0"/>
              <a:t> that </a:t>
            </a:r>
            <a:r>
              <a:rPr lang="en-US" u="sng" dirty="0"/>
              <a:t>suffice to distinguish entities from each other</a:t>
            </a:r>
            <a:endParaRPr lang="en-US" u="sng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 for Entity Sets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 </a:t>
            </a:r>
            <a:r>
              <a:rPr lang="en-US" sz="2800" dirty="0">
                <a:solidFill>
                  <a:srgbClr val="1086B9"/>
                </a:solidFill>
              </a:rPr>
              <a:t>distinguish</a:t>
            </a:r>
            <a:r>
              <a:rPr lang="en-US" sz="2800" dirty="0"/>
              <a:t> among the various </a:t>
            </a:r>
            <a:r>
              <a:rPr lang="en-US" sz="2800" dirty="0">
                <a:solidFill>
                  <a:srgbClr val="1086B9"/>
                </a:solidFill>
              </a:rPr>
              <a:t>relationships</a:t>
            </a:r>
            <a:r>
              <a:rPr lang="en-US" sz="2800" dirty="0"/>
              <a:t> of a relationship set, we </a:t>
            </a:r>
            <a:r>
              <a:rPr lang="en-US" sz="2800" dirty="0">
                <a:solidFill>
                  <a:srgbClr val="A2424F"/>
                </a:solidFill>
              </a:rPr>
              <a:t>use</a:t>
            </a:r>
            <a:r>
              <a:rPr lang="en-US" sz="2800" dirty="0"/>
              <a:t> the </a:t>
            </a:r>
            <a:r>
              <a:rPr lang="en-US" sz="2800" b="1" dirty="0">
                <a:solidFill>
                  <a:srgbClr val="A2424F"/>
                </a:solidFill>
              </a:rPr>
              <a:t>individual primary keys</a:t>
            </a:r>
            <a:r>
              <a:rPr lang="en-US" sz="2800" u="sng" dirty="0"/>
              <a:t> of the entities</a:t>
            </a:r>
            <a:r>
              <a:rPr lang="en-US" sz="2800" dirty="0"/>
              <a:t> in the relationship set.</a:t>
            </a:r>
            <a:endParaRPr lang="en-US" sz="2800" dirty="0"/>
          </a:p>
          <a:p>
            <a:pPr lvl="1"/>
            <a:r>
              <a:rPr lang="en-US" sz="2400" dirty="0"/>
              <a:t>Let R be a relationship set involving entity sets E1, E2, .. </a:t>
            </a:r>
            <a:r>
              <a:rPr lang="en-US" sz="2400" dirty="0" err="1"/>
              <a:t>En</a:t>
            </a:r>
            <a:endParaRPr lang="en-US" sz="2400" dirty="0"/>
          </a:p>
          <a:p>
            <a:pPr lvl="1"/>
            <a:r>
              <a:rPr lang="en-US" sz="2400" dirty="0"/>
              <a:t>The </a:t>
            </a:r>
            <a:r>
              <a:rPr lang="en-US" sz="2400" dirty="0">
                <a:solidFill>
                  <a:srgbClr val="A2424F"/>
                </a:solidFill>
              </a:rPr>
              <a:t>primary key for R</a:t>
            </a:r>
            <a:r>
              <a:rPr lang="en-US" sz="2400" dirty="0"/>
              <a:t> consists of the </a:t>
            </a:r>
            <a:r>
              <a:rPr lang="en-US" sz="2400" u="sng" dirty="0"/>
              <a:t>union</a:t>
            </a:r>
            <a:r>
              <a:rPr lang="en-US" sz="2400" dirty="0"/>
              <a:t> of the </a:t>
            </a:r>
            <a:r>
              <a:rPr lang="en-US" sz="2400" u="sng" dirty="0"/>
              <a:t>primary keys of entity sets</a:t>
            </a:r>
            <a:r>
              <a:rPr lang="en-US" sz="2400" dirty="0"/>
              <a:t> E1, E2, ..</a:t>
            </a:r>
            <a:r>
              <a:rPr lang="en-US" sz="2400" dirty="0" err="1"/>
              <a:t>En</a:t>
            </a:r>
            <a:endParaRPr lang="en-US" sz="2400" dirty="0"/>
          </a:p>
          <a:p>
            <a:pPr lvl="1"/>
            <a:r>
              <a:rPr lang="en-US" sz="2400" dirty="0"/>
              <a:t>If the relationship set R has attributes  a</a:t>
            </a:r>
            <a:r>
              <a:rPr lang="en-US" sz="2400" baseline="-25000" dirty="0"/>
              <a:t>1</a:t>
            </a:r>
            <a:r>
              <a:rPr lang="en-US" sz="2400" dirty="0"/>
              <a:t>, a</a:t>
            </a:r>
            <a:r>
              <a:rPr lang="en-US" sz="2400" baseline="-25000" dirty="0"/>
              <a:t>2</a:t>
            </a:r>
            <a:r>
              <a:rPr lang="en-US" sz="2400" dirty="0"/>
              <a:t>, .., a</a:t>
            </a:r>
            <a:r>
              <a:rPr lang="en-US" sz="2400" baseline="-25000" dirty="0"/>
              <a:t>m</a:t>
            </a:r>
            <a:r>
              <a:rPr lang="en-US" sz="2400" dirty="0"/>
              <a:t> associated with it, the primary key of R also includes the attributes  a</a:t>
            </a:r>
            <a:r>
              <a:rPr lang="en-US" sz="2400" baseline="-25000" dirty="0"/>
              <a:t>1</a:t>
            </a:r>
            <a:r>
              <a:rPr lang="en-US" sz="2400" dirty="0"/>
              <a:t>, a</a:t>
            </a:r>
            <a:r>
              <a:rPr lang="en-US" sz="2400" baseline="-25000" dirty="0"/>
              <a:t>2</a:t>
            </a:r>
            <a:r>
              <a:rPr lang="en-US" sz="2400" dirty="0"/>
              <a:t>, .., a</a:t>
            </a:r>
            <a:r>
              <a:rPr lang="en-US" sz="2400" baseline="-25000" dirty="0"/>
              <a:t>m</a:t>
            </a:r>
            <a:r>
              <a:rPr lang="en-US" sz="2400" dirty="0"/>
              <a:t> </a:t>
            </a:r>
            <a:endParaRPr lang="en-US" sz="2400" dirty="0"/>
          </a:p>
          <a:p>
            <a:r>
              <a:rPr lang="en-US" sz="2800" dirty="0"/>
              <a:t>Example: relationship set “advisor”.</a:t>
            </a:r>
            <a:endParaRPr lang="en-US" sz="2800" dirty="0"/>
          </a:p>
          <a:p>
            <a:pPr lvl="1"/>
            <a:r>
              <a:rPr lang="en-US" sz="2400" dirty="0"/>
              <a:t>The primary key  consists of </a:t>
            </a:r>
            <a:r>
              <a:rPr lang="en-US" sz="2400" dirty="0" err="1">
                <a:solidFill>
                  <a:srgbClr val="A2424F"/>
                </a:solidFill>
              </a:rPr>
              <a:t>instructor.ID</a:t>
            </a:r>
            <a:r>
              <a:rPr lang="en-US" sz="2400" dirty="0"/>
              <a:t> and </a:t>
            </a:r>
            <a:r>
              <a:rPr lang="en-US" sz="2400" dirty="0" err="1">
                <a:solidFill>
                  <a:srgbClr val="A2424F"/>
                </a:solidFill>
              </a:rPr>
              <a:t>student.ID</a:t>
            </a:r>
            <a:endParaRPr lang="en-US" sz="2400" dirty="0">
              <a:solidFill>
                <a:srgbClr val="A2424F"/>
              </a:solidFill>
            </a:endParaRPr>
          </a:p>
          <a:p>
            <a:endParaRPr lang="en-US" sz="2800" dirty="0"/>
          </a:p>
          <a:p>
            <a:r>
              <a:rPr lang="en-US" sz="2800" dirty="0"/>
              <a:t>The choice of the primary key for a relationship set depends on the mapping cardinality of the relationship set.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 for Relationship Sets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Web browsers have become the de-facto standard user interface to databases</a:t>
            </a:r>
            <a:endParaRPr lang="en-US" altLang="en-US" sz="3200" dirty="0"/>
          </a:p>
          <a:p>
            <a:pPr lvl="1"/>
            <a:r>
              <a:rPr lang="en-US" dirty="0"/>
              <a:t>Enable large numbers of users to access databases from anywhere</a:t>
            </a:r>
            <a:endParaRPr lang="en-US" dirty="0"/>
          </a:p>
          <a:p>
            <a:pPr lvl="1"/>
            <a:r>
              <a:rPr lang="en-US" dirty="0"/>
              <a:t>Avoid the need for downloading/installing specialized code, while providing a good graphical user interface</a:t>
            </a:r>
            <a:endParaRPr lang="en-US" dirty="0"/>
          </a:p>
          <a:p>
            <a:pPr lvl="2"/>
            <a:r>
              <a:rPr lang="en-US" dirty="0"/>
              <a:t>JavaScript and other scripting languages run in browser, but are downloaded transparently</a:t>
            </a:r>
            <a:endParaRPr lang="en-US" dirty="0"/>
          </a:p>
          <a:p>
            <a:pPr lvl="1"/>
            <a:r>
              <a:rPr lang="en-US" dirty="0"/>
              <a:t>Examples: banks, airline and rental car reservations, university course registration and grading, and so on.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Web Interface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Many-to-Many relationships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A2424F"/>
                </a:solidFill>
              </a:rPr>
              <a:t>preceding union of the primary keys</a:t>
            </a:r>
            <a:r>
              <a:rPr lang="en-US" dirty="0"/>
              <a:t> is a minimal </a:t>
            </a:r>
            <a:r>
              <a:rPr lang="en-US" dirty="0" err="1"/>
              <a:t>superkey</a:t>
            </a:r>
            <a:r>
              <a:rPr lang="en-US" dirty="0"/>
              <a:t> and is chosen as the </a:t>
            </a:r>
            <a:r>
              <a:rPr lang="en-US" dirty="0">
                <a:solidFill>
                  <a:srgbClr val="A2424F"/>
                </a:solidFill>
              </a:rPr>
              <a:t>primary key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One-to-one relationships</a:t>
            </a:r>
            <a:endParaRPr lang="en-US" dirty="0"/>
          </a:p>
          <a:p>
            <a:pPr lvl="1"/>
            <a:r>
              <a:rPr lang="en-US" dirty="0"/>
              <a:t>The primary key of </a:t>
            </a:r>
            <a:r>
              <a:rPr lang="en-US" dirty="0">
                <a:solidFill>
                  <a:srgbClr val="A2424F"/>
                </a:solidFill>
              </a:rPr>
              <a:t>either one of the participating entity sets</a:t>
            </a:r>
            <a:r>
              <a:rPr lang="en-US" dirty="0"/>
              <a:t> forms a minimal </a:t>
            </a:r>
            <a:r>
              <a:rPr lang="en-US" dirty="0" err="1"/>
              <a:t>superkey</a:t>
            </a:r>
            <a:r>
              <a:rPr lang="en-US" dirty="0"/>
              <a:t>, and either one can be chosen as the primary key.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Primary key for Binary Relationship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5870989"/>
            <a:ext cx="11582400" cy="754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i="1" dirty="0">
                <a:latin typeface="Lato" panose="020F0502020204030203" pitchFamily="34" charset="77"/>
                <a:sym typeface="Symbol" panose="05050102010706020507" pitchFamily="18" charset="2"/>
              </a:rPr>
              <a:t>* K </a:t>
            </a:r>
            <a:r>
              <a:rPr lang="en-US" altLang="en-US" sz="2000" dirty="0">
                <a:latin typeface="Lato" panose="020F0502020204030203" pitchFamily="34" charset="77"/>
                <a:sym typeface="Symbol" panose="05050102010706020507" pitchFamily="18" charset="2"/>
              </a:rPr>
              <a:t>is a </a:t>
            </a:r>
            <a:r>
              <a:rPr lang="en-US" altLang="en-US" sz="2000" b="1" dirty="0" err="1">
                <a:solidFill>
                  <a:srgbClr val="A2424F"/>
                </a:solidFill>
                <a:latin typeface="Lato" panose="020F0502020204030203" pitchFamily="34" charset="77"/>
                <a:sym typeface="Symbol" panose="05050102010706020507" pitchFamily="18" charset="2"/>
              </a:rPr>
              <a:t>superkey</a:t>
            </a:r>
            <a:r>
              <a:rPr lang="en-US" altLang="en-US" sz="2000" b="1" dirty="0">
                <a:solidFill>
                  <a:schemeClr val="tx2"/>
                </a:solidFill>
                <a:latin typeface="Lato" panose="020F0502020204030203" pitchFamily="34" charset="77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Lato" panose="020F0502020204030203" pitchFamily="34" charset="77"/>
                <a:sym typeface="Symbol" panose="05050102010706020507" pitchFamily="18" charset="2"/>
              </a:rPr>
              <a:t>of </a:t>
            </a:r>
            <a:r>
              <a:rPr lang="en-US" altLang="en-US" sz="2000" i="1" dirty="0">
                <a:latin typeface="Lato" panose="020F0502020204030203" pitchFamily="34" charset="77"/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latin typeface="Lato" panose="020F0502020204030203" pitchFamily="34" charset="77"/>
                <a:sym typeface="Symbol" panose="05050102010706020507" pitchFamily="18" charset="2"/>
              </a:rPr>
              <a:t> if values for </a:t>
            </a:r>
            <a:r>
              <a:rPr lang="en-US" altLang="en-US" sz="2000" i="1" dirty="0">
                <a:latin typeface="Lato" panose="020F0502020204030203" pitchFamily="34" charset="77"/>
                <a:sym typeface="Symbol" panose="05050102010706020507" pitchFamily="18" charset="2"/>
              </a:rPr>
              <a:t>K</a:t>
            </a:r>
            <a:r>
              <a:rPr lang="en-US" altLang="en-US" sz="2000" dirty="0">
                <a:latin typeface="Lato" panose="020F0502020204030203" pitchFamily="34" charset="77"/>
                <a:sym typeface="Symbol" panose="05050102010706020507" pitchFamily="18" charset="2"/>
              </a:rPr>
              <a:t> are sufficient to identify a unique tuple of each possible relation </a:t>
            </a:r>
            <a:r>
              <a:rPr lang="en-US" altLang="en-US" sz="2000" i="1" dirty="0">
                <a:latin typeface="Lato" panose="020F0502020204030203" pitchFamily="34" charset="77"/>
                <a:sym typeface="Symbol" panose="05050102010706020507" pitchFamily="18" charset="2"/>
              </a:rPr>
              <a:t>r(R)</a:t>
            </a:r>
            <a:r>
              <a:rPr lang="en-US" altLang="en-US" sz="2000" dirty="0">
                <a:latin typeface="Lato" panose="020F0502020204030203" pitchFamily="34" charset="77"/>
                <a:sym typeface="Symbol" panose="05050102010706020507" pitchFamily="18" charset="2"/>
              </a:rPr>
              <a:t> </a:t>
            </a:r>
            <a:endParaRPr lang="en-US" altLang="en-US" sz="2000" dirty="0">
              <a:latin typeface="Lato" panose="020F0502020204030203" pitchFamily="34" charset="77"/>
              <a:sym typeface="Symbol" panose="05050102010706020507" pitchFamily="18" charset="2"/>
            </a:endParaRPr>
          </a:p>
          <a:p>
            <a:pPr lvl="1">
              <a:lnSpc>
                <a:spcPct val="130000"/>
              </a:lnSpc>
            </a:pPr>
            <a:r>
              <a:rPr lang="en-US" altLang="en-US" sz="2000" dirty="0">
                <a:latin typeface="Lato" panose="020F0502020204030203" pitchFamily="34" charset="77"/>
                <a:sym typeface="Symbol" panose="05050102010706020507" pitchFamily="18" charset="2"/>
              </a:rPr>
              <a:t>Example:  {</a:t>
            </a:r>
            <a:r>
              <a:rPr lang="en-US" altLang="en-US" sz="2000" i="1" dirty="0">
                <a:latin typeface="Lato" panose="020F0502020204030203" pitchFamily="34" charset="77"/>
                <a:sym typeface="Symbol" panose="05050102010706020507" pitchFamily="18" charset="2"/>
              </a:rPr>
              <a:t>ID</a:t>
            </a:r>
            <a:r>
              <a:rPr lang="en-US" altLang="en-US" sz="2000" dirty="0">
                <a:latin typeface="Lato" panose="020F0502020204030203" pitchFamily="34" charset="77"/>
                <a:sym typeface="Symbol" panose="05050102010706020507" pitchFamily="18" charset="2"/>
              </a:rPr>
              <a:t>} and {</a:t>
            </a:r>
            <a:r>
              <a:rPr lang="en-US" altLang="en-US" sz="2000" dirty="0" err="1">
                <a:latin typeface="Lato" panose="020F0502020204030203" pitchFamily="34" charset="77"/>
                <a:sym typeface="Symbol" panose="05050102010706020507" pitchFamily="18" charset="2"/>
              </a:rPr>
              <a:t>ID,name</a:t>
            </a:r>
            <a:r>
              <a:rPr lang="en-US" altLang="en-US" sz="2000" dirty="0">
                <a:latin typeface="Lato" panose="020F0502020204030203" pitchFamily="34" charset="77"/>
                <a:sym typeface="Symbol" panose="05050102010706020507" pitchFamily="18" charset="2"/>
              </a:rPr>
              <a:t>} are both </a:t>
            </a:r>
            <a:r>
              <a:rPr lang="en-US" altLang="en-US" sz="2000" dirty="0" err="1">
                <a:latin typeface="Lato" panose="020F0502020204030203" pitchFamily="34" charset="77"/>
                <a:sym typeface="Symbol" panose="05050102010706020507" pitchFamily="18" charset="2"/>
              </a:rPr>
              <a:t>superkeys</a:t>
            </a:r>
            <a:r>
              <a:rPr lang="en-US" altLang="en-US" sz="2000" dirty="0">
                <a:latin typeface="Lato" panose="020F0502020204030203" pitchFamily="34" charset="77"/>
                <a:sym typeface="Symbol" panose="05050102010706020507" pitchFamily="18" charset="2"/>
              </a:rPr>
              <a:t> of </a:t>
            </a:r>
            <a:r>
              <a:rPr lang="en-US" altLang="en-US" sz="2000" i="1" dirty="0">
                <a:latin typeface="Lato" panose="020F0502020204030203" pitchFamily="34" charset="77"/>
                <a:sym typeface="Symbol" panose="05050102010706020507" pitchFamily="18" charset="2"/>
              </a:rPr>
              <a:t>instructor.</a:t>
            </a:r>
            <a:endParaRPr lang="en-US" altLang="en-US" sz="2000" dirty="0">
              <a:latin typeface="Lato" panose="020F0502020204030203" pitchFamily="34" charset="77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One-to-Many relationships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A2424F"/>
                </a:solidFill>
              </a:rPr>
              <a:t>primary key of the “Many” side</a:t>
            </a:r>
            <a:r>
              <a:rPr lang="en-US" dirty="0"/>
              <a:t> is a minimal </a:t>
            </a:r>
            <a:r>
              <a:rPr lang="en-US" dirty="0" err="1"/>
              <a:t>superkey</a:t>
            </a:r>
            <a:r>
              <a:rPr lang="en-US" dirty="0"/>
              <a:t> and is used as the primary key.</a:t>
            </a:r>
            <a:endParaRPr lang="en-US" dirty="0"/>
          </a:p>
          <a:p>
            <a:r>
              <a:rPr lang="en-US" dirty="0"/>
              <a:t>Many-to-one relationships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A2424F"/>
                </a:solidFill>
              </a:rPr>
              <a:t>primary key of the “Many” side</a:t>
            </a:r>
            <a:r>
              <a:rPr lang="en-US" dirty="0"/>
              <a:t> is a minimal </a:t>
            </a:r>
            <a:r>
              <a:rPr lang="en-US" dirty="0" err="1"/>
              <a:t>superkey</a:t>
            </a:r>
            <a:r>
              <a:rPr lang="en-US" dirty="0"/>
              <a:t> and is used as the primary key.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Primary key for Binary Relationship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section entity, which is uniquely identified by a </a:t>
            </a:r>
            <a:r>
              <a:rPr lang="en-US" dirty="0" err="1"/>
              <a:t>course_id</a:t>
            </a:r>
            <a:r>
              <a:rPr lang="en-US" dirty="0"/>
              <a:t>, semester, year, and </a:t>
            </a:r>
            <a:r>
              <a:rPr lang="en-US" dirty="0" err="1"/>
              <a:t>sec_id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/>
              <a:t>Clearly, section entities are related to course entities. Suppose we create a relationship set </a:t>
            </a:r>
            <a:r>
              <a:rPr lang="en-US" dirty="0" err="1"/>
              <a:t>sec_course</a:t>
            </a:r>
            <a:r>
              <a:rPr lang="en-US" dirty="0"/>
              <a:t> between entity sets section and course.</a:t>
            </a:r>
            <a:endParaRPr lang="en-US" dirty="0"/>
          </a:p>
          <a:p>
            <a:pPr lvl="1"/>
            <a:r>
              <a:rPr lang="en-US" dirty="0"/>
              <a:t>Note that the information in </a:t>
            </a:r>
            <a:r>
              <a:rPr lang="en-US" dirty="0" err="1"/>
              <a:t>sec_course</a:t>
            </a:r>
            <a:r>
              <a:rPr lang="en-US" dirty="0"/>
              <a:t> is redundant, since section already has an attribute </a:t>
            </a:r>
            <a:r>
              <a:rPr lang="en-US" dirty="0" err="1"/>
              <a:t>course_id</a:t>
            </a:r>
            <a:r>
              <a:rPr lang="en-US" dirty="0"/>
              <a:t>, which identifies the course with which the section is related. </a:t>
            </a:r>
            <a:endParaRPr lang="en-US" dirty="0"/>
          </a:p>
          <a:p>
            <a:pPr lvl="1"/>
            <a:r>
              <a:rPr lang="en-US" dirty="0"/>
              <a:t>One option to deal with this redundancy is to get rid of the relationship </a:t>
            </a:r>
            <a:r>
              <a:rPr lang="en-US" dirty="0" err="1"/>
              <a:t>sec_course</a:t>
            </a:r>
            <a:r>
              <a:rPr lang="en-US" dirty="0"/>
              <a:t>;  however, by doing so the relationship between section and course becomes implicit in an attribute, which is not desirable.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</a:t>
            </a:r>
            <a:r>
              <a:rPr lang="zh-CN" altLang="en-US" dirty="0"/>
              <a:t> </a:t>
            </a:r>
            <a:r>
              <a:rPr lang="en-US" altLang="zh-CN" dirty="0"/>
              <a:t>Entity</a:t>
            </a:r>
            <a:r>
              <a:rPr lang="zh-CN" altLang="en-US" dirty="0"/>
              <a:t> </a:t>
            </a:r>
            <a:r>
              <a:rPr lang="en-US" altLang="zh-CN" dirty="0"/>
              <a:t>Sets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 alternative way to deal with this redundancy is to not store the attribute </a:t>
            </a:r>
            <a:r>
              <a:rPr lang="en-US" sz="2400" dirty="0" err="1"/>
              <a:t>course_id</a:t>
            </a:r>
            <a:r>
              <a:rPr lang="en-US" sz="2400" dirty="0"/>
              <a:t>  in the section entity and to only store the remaining attributes </a:t>
            </a:r>
            <a:r>
              <a:rPr lang="en-US" sz="2400" dirty="0" err="1"/>
              <a:t>section_id</a:t>
            </a:r>
            <a:r>
              <a:rPr lang="en-US" sz="2400" dirty="0"/>
              <a:t>,  year, and semester. </a:t>
            </a:r>
            <a:endParaRPr lang="en-US" sz="2400" dirty="0"/>
          </a:p>
          <a:p>
            <a:pPr lvl="1"/>
            <a:r>
              <a:rPr lang="en-US" sz="2000" dirty="0"/>
              <a:t>However, the entity set section then does not have enough attributes to identify a particular section entity uniquely</a:t>
            </a:r>
            <a:endParaRPr lang="en-US" sz="2000" dirty="0"/>
          </a:p>
          <a:p>
            <a:r>
              <a:rPr lang="en-US" sz="2400" dirty="0"/>
              <a:t>To deal with this problem, we treat the relationship </a:t>
            </a:r>
            <a:r>
              <a:rPr lang="en-US" sz="2400" dirty="0" err="1"/>
              <a:t>sec_course</a:t>
            </a:r>
            <a:r>
              <a:rPr lang="en-US" sz="2400" dirty="0"/>
              <a:t>  as a special relationship that provides extra information, in this case, the </a:t>
            </a:r>
            <a:r>
              <a:rPr lang="en-US" sz="2400" dirty="0" err="1"/>
              <a:t>course_id</a:t>
            </a:r>
            <a:r>
              <a:rPr lang="en-US" sz="2400" dirty="0"/>
              <a:t>, required to identify section  entities uniquely.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rgbClr val="A2424F"/>
                </a:solidFill>
              </a:rPr>
              <a:t>weak entity set</a:t>
            </a:r>
            <a:r>
              <a:rPr lang="en-US" sz="2400" dirty="0"/>
              <a:t> is one whose existence is dependent on another entity, called its </a:t>
            </a:r>
            <a:r>
              <a:rPr lang="en-US" sz="2400" u="sng" dirty="0"/>
              <a:t>identifying entity</a:t>
            </a:r>
            <a:endParaRPr lang="en-US" sz="2400" u="sng" dirty="0"/>
          </a:p>
          <a:p>
            <a:r>
              <a:rPr lang="en-US" sz="2400" dirty="0"/>
              <a:t>Instead of associating a primary key with a weak entity, we use the identifying entity, along with extra attributes called </a:t>
            </a:r>
            <a:r>
              <a:rPr lang="en-US" sz="2400" dirty="0">
                <a:solidFill>
                  <a:srgbClr val="A2424F"/>
                </a:solidFill>
              </a:rPr>
              <a:t>discriminator</a:t>
            </a:r>
            <a:r>
              <a:rPr lang="en-US" sz="2400" dirty="0"/>
              <a:t> to uniquely identify a weak entity.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</a:t>
            </a:r>
            <a:r>
              <a:rPr lang="zh-CN" altLang="en-US" dirty="0"/>
              <a:t> </a:t>
            </a:r>
            <a:r>
              <a:rPr lang="en-US" altLang="zh-CN" dirty="0"/>
              <a:t>Entity</a:t>
            </a:r>
            <a:r>
              <a:rPr lang="zh-CN" altLang="en-US" dirty="0"/>
              <a:t> </a:t>
            </a:r>
            <a:r>
              <a:rPr lang="en-US" altLang="zh-CN" dirty="0"/>
              <a:t>Sets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 entity set that is </a:t>
            </a:r>
            <a:r>
              <a:rPr lang="en-US" sz="2800" u="sng" dirty="0"/>
              <a:t>not a weak entity set</a:t>
            </a:r>
            <a:r>
              <a:rPr lang="en-US" sz="2800" dirty="0"/>
              <a:t> is termed a </a:t>
            </a:r>
            <a:r>
              <a:rPr lang="en-US" sz="2800" dirty="0">
                <a:solidFill>
                  <a:srgbClr val="A2424F"/>
                </a:solidFill>
              </a:rPr>
              <a:t>strong entity set</a:t>
            </a:r>
            <a:r>
              <a:rPr lang="en-US" sz="2800" dirty="0"/>
              <a:t>.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Every weak entity must be associated with an identifying entity; that is, the weak entity set is said to be existence dependent on the identifying entity set. </a:t>
            </a:r>
            <a:endParaRPr lang="en-US" sz="2800" dirty="0"/>
          </a:p>
          <a:p>
            <a:pPr lvl="1"/>
            <a:r>
              <a:rPr lang="en-US" sz="2400" dirty="0"/>
              <a:t>The identifying entity set is said to </a:t>
            </a:r>
            <a:r>
              <a:rPr lang="en-US" sz="2400" u="sng" dirty="0">
                <a:solidFill>
                  <a:srgbClr val="A2424F"/>
                </a:solidFill>
              </a:rPr>
              <a:t>own</a:t>
            </a:r>
            <a:r>
              <a:rPr lang="en-US" sz="2400" u="sng" dirty="0"/>
              <a:t> the weak entity set</a:t>
            </a:r>
            <a:r>
              <a:rPr lang="en-US" sz="2400" dirty="0"/>
              <a:t> that it identifies. </a:t>
            </a:r>
            <a:endParaRPr lang="en-US" sz="2400" dirty="0"/>
          </a:p>
          <a:p>
            <a:pPr lvl="1"/>
            <a:r>
              <a:rPr lang="en-US" sz="2400" dirty="0"/>
              <a:t>The relationship associating the weak entity set with the identifying entity set is called the </a:t>
            </a:r>
            <a:r>
              <a:rPr lang="en-US" sz="2400" dirty="0">
                <a:solidFill>
                  <a:srgbClr val="A2424F"/>
                </a:solidFill>
              </a:rPr>
              <a:t>identifying relationship</a:t>
            </a:r>
            <a:endParaRPr lang="en-US" sz="2400" dirty="0"/>
          </a:p>
          <a:p>
            <a:endParaRPr lang="en-US" sz="2800" dirty="0"/>
          </a:p>
          <a:p>
            <a:r>
              <a:rPr lang="en-US" sz="2800" dirty="0"/>
              <a:t>Note that </a:t>
            </a:r>
            <a:r>
              <a:rPr lang="en-US" sz="2800" dirty="0">
                <a:solidFill>
                  <a:srgbClr val="A2424F"/>
                </a:solidFill>
              </a:rPr>
              <a:t>the relational schema we eventually create from the entity set section does have the attribute </a:t>
            </a:r>
            <a:r>
              <a:rPr lang="en-US" sz="2800" dirty="0" err="1">
                <a:solidFill>
                  <a:srgbClr val="A2424F"/>
                </a:solidFill>
              </a:rPr>
              <a:t>course_id</a:t>
            </a:r>
            <a:r>
              <a:rPr lang="en-US" sz="2800" dirty="0"/>
              <a:t>, for reasons that will become clear later, even though we have dropped the attribute </a:t>
            </a:r>
            <a:r>
              <a:rPr lang="en-US" sz="2800" dirty="0" err="1"/>
              <a:t>course_id</a:t>
            </a:r>
            <a:r>
              <a:rPr lang="en-US" sz="2800" dirty="0"/>
              <a:t>  from the entity set section.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Entity Sets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E-R diagrams, a weak entity set is depicted via a double rectangle.</a:t>
            </a:r>
            <a:endParaRPr lang="en-US" dirty="0"/>
          </a:p>
          <a:p>
            <a:pPr lvl="1"/>
            <a:r>
              <a:rPr lang="en-US" dirty="0"/>
              <a:t>We underline the discriminator of a weak entity set  with a dashed line.</a:t>
            </a:r>
            <a:endParaRPr lang="en-US" dirty="0"/>
          </a:p>
          <a:p>
            <a:pPr lvl="1"/>
            <a:r>
              <a:rPr lang="en-US" dirty="0"/>
              <a:t>The relationship set connecting the  weak entity set to the identifying strong entity set is depicted by a double diamond. </a:t>
            </a:r>
            <a:endParaRPr lang="en-US" dirty="0"/>
          </a:p>
          <a:p>
            <a:r>
              <a:rPr lang="en-US" dirty="0"/>
              <a:t>Primary key for section – (</a:t>
            </a:r>
            <a:r>
              <a:rPr lang="en-US" dirty="0" err="1"/>
              <a:t>course_id</a:t>
            </a:r>
            <a:r>
              <a:rPr lang="en-US" dirty="0"/>
              <a:t>, </a:t>
            </a:r>
            <a:r>
              <a:rPr lang="en-US" dirty="0" err="1"/>
              <a:t>sec_id</a:t>
            </a:r>
            <a:r>
              <a:rPr lang="en-US" dirty="0"/>
              <a:t>, semester, year)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Expressing Weak Entity Sets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4270" y="4953000"/>
            <a:ext cx="8821860" cy="1808481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Suppose we have entity sets:</a:t>
            </a:r>
            <a:endParaRPr lang="en-US" sz="2400" dirty="0"/>
          </a:p>
          <a:p>
            <a:pPr lvl="1"/>
            <a:r>
              <a:rPr lang="en-US" sz="2000" dirty="0"/>
              <a:t>student, with attributes: ID, name, </a:t>
            </a:r>
            <a:r>
              <a:rPr lang="en-US" sz="2000" dirty="0" err="1"/>
              <a:t>tot_cred</a:t>
            </a:r>
            <a:r>
              <a:rPr lang="en-US" sz="2000" dirty="0"/>
              <a:t>, </a:t>
            </a:r>
            <a:r>
              <a:rPr lang="en-US" sz="2000" dirty="0" err="1"/>
              <a:t>dept_name</a:t>
            </a:r>
            <a:endParaRPr lang="en-US" sz="2000" dirty="0"/>
          </a:p>
          <a:p>
            <a:pPr lvl="1"/>
            <a:r>
              <a:rPr lang="en-US" sz="2000" dirty="0"/>
              <a:t>department, with attributes: </a:t>
            </a:r>
            <a:r>
              <a:rPr lang="en-US" sz="2000" dirty="0" err="1"/>
              <a:t>dept_name</a:t>
            </a:r>
            <a:r>
              <a:rPr lang="en-US" sz="2000" dirty="0"/>
              <a:t>, building, budget</a:t>
            </a:r>
            <a:endParaRPr lang="en-US" sz="2000" dirty="0"/>
          </a:p>
          <a:p>
            <a:r>
              <a:rPr lang="en-US" sz="2400" dirty="0"/>
              <a:t>We model the fact that each student has an associated department using a relationship set </a:t>
            </a:r>
            <a:r>
              <a:rPr lang="en-US" sz="2400" dirty="0" err="1"/>
              <a:t>stud_dept</a:t>
            </a:r>
            <a:endParaRPr lang="en-US" sz="2400" dirty="0"/>
          </a:p>
          <a:p>
            <a:r>
              <a:rPr lang="en-US" sz="2400" dirty="0"/>
              <a:t>The attribute </a:t>
            </a:r>
            <a:r>
              <a:rPr lang="en-US" sz="2400" dirty="0" err="1"/>
              <a:t>dept_name</a:t>
            </a:r>
            <a:r>
              <a:rPr lang="en-US" sz="2400" dirty="0"/>
              <a:t> in student below replicates information present in the relationship and is therefore  redundant</a:t>
            </a:r>
            <a:endParaRPr lang="en-US" sz="2400" dirty="0"/>
          </a:p>
          <a:p>
            <a:pPr lvl="1"/>
            <a:r>
              <a:rPr lang="en-US" sz="2000" dirty="0"/>
              <a:t>and needs to be removed.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BUT: when converting back to tables, in some cases the attribute gets reintroduced.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Redundant Attributes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8400" y="4800600"/>
            <a:ext cx="5560258" cy="2085054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5486400"/>
            <a:ext cx="12954000" cy="1422400"/>
          </a:xfrm>
        </p:spPr>
        <p:txBody>
          <a:bodyPr>
            <a:normAutofit/>
          </a:bodyPr>
          <a:lstStyle/>
          <a:p>
            <a:r>
              <a:rPr lang="en-US" sz="5400" dirty="0"/>
              <a:t>Reduction to Relation Schemas</a:t>
            </a:r>
            <a:endParaRPr lang="en-US" sz="54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sets and relationship sets can be expressed uniformly as relation schemas that represent the contents of the database.</a:t>
            </a:r>
            <a:endParaRPr lang="en-US" dirty="0"/>
          </a:p>
          <a:p>
            <a:r>
              <a:rPr lang="en-US" dirty="0"/>
              <a:t>A database which conforms to an E-R diagram can be represented by a collection of schemas.</a:t>
            </a:r>
            <a:endParaRPr lang="en-US" dirty="0"/>
          </a:p>
          <a:p>
            <a:pPr lvl="1"/>
            <a:r>
              <a:rPr lang="en-US" dirty="0"/>
              <a:t>For each entity set and relationship set there is a unique schema that is assigned the name of the corresponding entity set or relationship set.</a:t>
            </a:r>
            <a:endParaRPr lang="en-US" dirty="0"/>
          </a:p>
          <a:p>
            <a:pPr lvl="1"/>
            <a:r>
              <a:rPr lang="en-US" dirty="0"/>
              <a:t>Each schema has a number of columns (generally corresponding to attributes), which have unique names.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to Relation Schemas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3850" indent="-323850"/>
            <a:r>
              <a:rPr lang="en-US" dirty="0"/>
              <a:t>A strong entity set reduces to a schema with the same attributes</a:t>
            </a:r>
            <a:endParaRPr lang="en-US" dirty="0"/>
          </a:p>
          <a:p>
            <a:pPr marL="0" indent="0" algn="ctr">
              <a:buNone/>
            </a:pPr>
            <a:r>
              <a:rPr lang="en-US" i="1" dirty="0"/>
              <a:t>student(</a:t>
            </a:r>
            <a:r>
              <a:rPr lang="en-US" i="1" u="sng" dirty="0"/>
              <a:t>ID</a:t>
            </a:r>
            <a:r>
              <a:rPr lang="en-US" i="1" dirty="0"/>
              <a:t>, name, </a:t>
            </a:r>
            <a:r>
              <a:rPr lang="en-US" i="1" dirty="0" err="1"/>
              <a:t>tot_cred</a:t>
            </a:r>
            <a:r>
              <a:rPr lang="en-US" i="1" dirty="0"/>
              <a:t>)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A weak entity set becomes a table that includes a column for the primary key of the identifying strong entity set </a:t>
            </a:r>
            <a:endParaRPr lang="en-US" dirty="0"/>
          </a:p>
          <a:p>
            <a:pPr marL="0" indent="0" algn="ctr">
              <a:buNone/>
            </a:pPr>
            <a:r>
              <a:rPr lang="en-US" i="1" dirty="0"/>
              <a:t>section (</a:t>
            </a:r>
            <a:r>
              <a:rPr lang="en-US" i="1" u="sng" dirty="0" err="1"/>
              <a:t>course_id</a:t>
            </a:r>
            <a:r>
              <a:rPr lang="en-US" i="1" u="sng" dirty="0"/>
              <a:t>, </a:t>
            </a:r>
            <a:r>
              <a:rPr lang="en-US" i="1" u="sng" dirty="0" err="1"/>
              <a:t>sec_id</a:t>
            </a:r>
            <a:r>
              <a:rPr lang="en-US" i="1" u="sng" dirty="0"/>
              <a:t>, </a:t>
            </a:r>
            <a:r>
              <a:rPr lang="en-US" i="1" u="sng" dirty="0" err="1"/>
              <a:t>sem</a:t>
            </a:r>
            <a:r>
              <a:rPr lang="en-US" i="1" u="sng" dirty="0"/>
              <a:t>, year</a:t>
            </a:r>
            <a:r>
              <a:rPr lang="en-US" i="1" dirty="0"/>
              <a:t>)</a:t>
            </a:r>
            <a:endParaRPr lang="en-US" i="1" dirty="0"/>
          </a:p>
          <a:p>
            <a:r>
              <a:rPr lang="en-US" dirty="0"/>
              <a:t>Example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Entity Sets</a:t>
            </a:r>
            <a:endParaRPr lang="en-US" dirty="0"/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079557" y="5976127"/>
            <a:ext cx="6471285" cy="1310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81200"/>
            <a:ext cx="12954000" cy="3639820"/>
          </a:xfrm>
        </p:spPr>
        <p:txBody>
          <a:bodyPr/>
          <a:lstStyle/>
          <a:p>
            <a:r>
              <a:rPr lang="en-US" dirty="0"/>
              <a:t>The Web is a</a:t>
            </a:r>
            <a:r>
              <a:rPr lang="en-US" dirty="0">
                <a:solidFill>
                  <a:srgbClr val="A2424F"/>
                </a:solidFill>
              </a:rPr>
              <a:t> distributed information system</a:t>
            </a:r>
            <a:r>
              <a:rPr lang="en-US" dirty="0"/>
              <a:t> based on </a:t>
            </a:r>
            <a:r>
              <a:rPr lang="en-US" dirty="0">
                <a:solidFill>
                  <a:srgbClr val="A2424F"/>
                </a:solidFill>
              </a:rPr>
              <a:t>hypertext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Most Web documents are hypertext documents formatted via the </a:t>
            </a:r>
            <a:r>
              <a:rPr lang="en-US" dirty="0" err="1"/>
              <a:t>HyperText</a:t>
            </a:r>
            <a:r>
              <a:rPr lang="en-US" dirty="0"/>
              <a:t> Markup Language (HTML)</a:t>
            </a:r>
            <a:endParaRPr lang="en-US" dirty="0"/>
          </a:p>
          <a:p>
            <a:r>
              <a:rPr lang="en-US" dirty="0"/>
              <a:t>HTML documents contain</a:t>
            </a:r>
            <a:endParaRPr lang="en-US" dirty="0"/>
          </a:p>
          <a:p>
            <a:pPr lvl="1"/>
            <a:r>
              <a:rPr lang="en-US" dirty="0"/>
              <a:t>text along with font specifications, and other formatting instructions</a:t>
            </a:r>
            <a:endParaRPr lang="en-US" dirty="0"/>
          </a:p>
          <a:p>
            <a:pPr lvl="1"/>
            <a:r>
              <a:rPr lang="en-US" dirty="0"/>
              <a:t>hypertext links to other documents, which can be associated with regions of the text.</a:t>
            </a:r>
            <a:endParaRPr lang="en-US" dirty="0"/>
          </a:p>
          <a:p>
            <a:pPr lvl="1"/>
            <a:r>
              <a:rPr lang="en-US" dirty="0"/>
              <a:t>forms, enabling users to enter data which can then be sent back to the Web server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Wide Web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81200"/>
            <a:ext cx="9601200" cy="5334000"/>
          </a:xfrm>
        </p:spPr>
        <p:txBody>
          <a:bodyPr/>
          <a:lstStyle/>
          <a:p>
            <a:r>
              <a:rPr lang="en-US" sz="2800" dirty="0"/>
              <a:t>Composite attributes are flattened out by creating a separate attribute for each component attribute</a:t>
            </a:r>
            <a:endParaRPr lang="en-US" sz="2800" dirty="0"/>
          </a:p>
          <a:p>
            <a:pPr lvl="1"/>
            <a:r>
              <a:rPr lang="en-US" sz="2400" dirty="0"/>
              <a:t>Example: given entity set instructor with composite attribute name with component attributes </a:t>
            </a:r>
            <a:r>
              <a:rPr lang="en-US" sz="2400" dirty="0" err="1"/>
              <a:t>first_name</a:t>
            </a:r>
            <a:r>
              <a:rPr lang="en-US" sz="2400" dirty="0"/>
              <a:t> and </a:t>
            </a:r>
            <a:r>
              <a:rPr lang="en-US" sz="2400" dirty="0" err="1"/>
              <a:t>last_name</a:t>
            </a:r>
            <a:r>
              <a:rPr lang="en-US" sz="2400" dirty="0"/>
              <a:t> the schema corresponding to the entity set has two attributes </a:t>
            </a:r>
            <a:r>
              <a:rPr lang="en-US" sz="2400" dirty="0" err="1"/>
              <a:t>name_first_name</a:t>
            </a:r>
            <a:r>
              <a:rPr lang="en-US" sz="2400" dirty="0"/>
              <a:t>  and </a:t>
            </a:r>
            <a:r>
              <a:rPr lang="en-US" sz="2400" dirty="0" err="1"/>
              <a:t>name_last_name</a:t>
            </a:r>
            <a:endParaRPr lang="en-US" sz="2400" dirty="0"/>
          </a:p>
          <a:p>
            <a:pPr lvl="2"/>
            <a:r>
              <a:rPr lang="en-US" sz="2000" dirty="0"/>
              <a:t>Prefix omitted if there is no ambiguity (</a:t>
            </a:r>
            <a:r>
              <a:rPr lang="en-US" sz="2000" dirty="0" err="1"/>
              <a:t>name_first_name</a:t>
            </a:r>
            <a:r>
              <a:rPr lang="en-US" sz="2000" dirty="0"/>
              <a:t> could be </a:t>
            </a:r>
            <a:r>
              <a:rPr lang="en-US" sz="2000" dirty="0" err="1"/>
              <a:t>first_name</a:t>
            </a:r>
            <a:r>
              <a:rPr lang="en-US" sz="2000" dirty="0"/>
              <a:t>)</a:t>
            </a:r>
            <a:endParaRPr lang="en-US" sz="2000" dirty="0"/>
          </a:p>
          <a:p>
            <a:r>
              <a:rPr lang="en-US" sz="2800" dirty="0"/>
              <a:t>Ignoring multivalued attributes, extended instructor schema is</a:t>
            </a:r>
            <a:endParaRPr lang="en-US" sz="2800" dirty="0"/>
          </a:p>
          <a:p>
            <a:pPr lvl="1"/>
            <a:r>
              <a:rPr lang="en-US" sz="2400" dirty="0"/>
              <a:t>instructor(ID, </a:t>
            </a:r>
            <a:br>
              <a:rPr lang="en-US" sz="2400" dirty="0"/>
            </a:br>
            <a:r>
              <a:rPr lang="en-US" sz="2400" dirty="0"/>
              <a:t>      </a:t>
            </a:r>
            <a:r>
              <a:rPr lang="en-US" sz="2400" dirty="0" err="1"/>
              <a:t>first_name</a:t>
            </a:r>
            <a:r>
              <a:rPr lang="en-US" sz="2400" dirty="0"/>
              <a:t>, </a:t>
            </a:r>
            <a:r>
              <a:rPr lang="en-US" sz="2400" dirty="0" err="1"/>
              <a:t>middle_initial</a:t>
            </a:r>
            <a:r>
              <a:rPr lang="en-US" sz="2400" dirty="0"/>
              <a:t>,  </a:t>
            </a:r>
            <a:r>
              <a:rPr lang="en-US" sz="2400" dirty="0" err="1"/>
              <a:t>last_name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/>
              <a:t>      </a:t>
            </a:r>
            <a:r>
              <a:rPr lang="en-US" sz="2400" dirty="0" err="1"/>
              <a:t>street_number</a:t>
            </a:r>
            <a:r>
              <a:rPr lang="en-US" sz="2400" dirty="0"/>
              <a:t>, </a:t>
            </a:r>
            <a:r>
              <a:rPr lang="en-US" sz="2400" dirty="0" err="1"/>
              <a:t>street_name</a:t>
            </a:r>
            <a:r>
              <a:rPr lang="en-US" sz="2400" dirty="0"/>
              <a:t>,  </a:t>
            </a:r>
            <a:br>
              <a:rPr lang="en-US" sz="2400" dirty="0"/>
            </a:br>
            <a:r>
              <a:rPr lang="en-US" sz="2400" dirty="0"/>
              <a:t>           </a:t>
            </a:r>
            <a:r>
              <a:rPr lang="en-US" sz="2400" dirty="0" err="1"/>
              <a:t>apt_number</a:t>
            </a:r>
            <a:r>
              <a:rPr lang="en-US" sz="2400" dirty="0"/>
              <a:t>, city, state, </a:t>
            </a:r>
            <a:r>
              <a:rPr lang="en-US" sz="2400" dirty="0" err="1"/>
              <a:t>zip_code</a:t>
            </a:r>
            <a:r>
              <a:rPr lang="en-US" sz="2400" dirty="0"/>
              <a:t>,  </a:t>
            </a:r>
            <a:br>
              <a:rPr lang="en-US" sz="2400" dirty="0"/>
            </a:br>
            <a:r>
              <a:rPr lang="en-US" sz="2400" dirty="0"/>
              <a:t>      </a:t>
            </a:r>
            <a:r>
              <a:rPr lang="en-US" sz="2400" dirty="0" err="1"/>
              <a:t>date_of_birth</a:t>
            </a:r>
            <a:r>
              <a:rPr lang="en-US" sz="2400" dirty="0"/>
              <a:t>)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Representation of Entity Sets with Composite Attributes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1995985"/>
            <a:ext cx="2590800" cy="549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multivalued attribute M of an entity E is represented by a separate schema EM</a:t>
            </a:r>
            <a:endParaRPr lang="en-US" dirty="0"/>
          </a:p>
          <a:p>
            <a:pPr lvl="1"/>
            <a:r>
              <a:rPr lang="en-US" dirty="0"/>
              <a:t>Schema EM has attributes corresponding to the primary key of E and an attribute corresponding to multivalued attribute M</a:t>
            </a:r>
            <a:endParaRPr lang="en-US" dirty="0"/>
          </a:p>
          <a:p>
            <a:pPr lvl="1"/>
            <a:r>
              <a:rPr lang="en-US" dirty="0"/>
              <a:t>Example:  Multivalued attribute </a:t>
            </a:r>
            <a:r>
              <a:rPr lang="en-US" dirty="0" err="1"/>
              <a:t>phone_number</a:t>
            </a:r>
            <a:r>
              <a:rPr lang="en-US" dirty="0"/>
              <a:t> of instructor is represented by a schema:</a:t>
            </a:r>
            <a:endParaRPr lang="en-US" dirty="0"/>
          </a:p>
          <a:p>
            <a:pPr marL="335280" lvl="1" indent="0" algn="ctr">
              <a:buNone/>
            </a:pPr>
            <a:r>
              <a:rPr lang="en-US" i="1" dirty="0" err="1"/>
              <a:t>inst_phone</a:t>
            </a:r>
            <a:r>
              <a:rPr lang="en-US" i="1" dirty="0"/>
              <a:t>= ( </a:t>
            </a:r>
            <a:r>
              <a:rPr lang="en-US" i="1" u="sng" dirty="0"/>
              <a:t>ID</a:t>
            </a:r>
            <a:r>
              <a:rPr lang="en-US" i="1" dirty="0"/>
              <a:t>, </a:t>
            </a:r>
            <a:r>
              <a:rPr lang="en-US" i="1" u="sng" dirty="0" err="1"/>
              <a:t>phone_number</a:t>
            </a:r>
            <a:r>
              <a:rPr lang="en-US" i="1" dirty="0"/>
              <a:t>) </a:t>
            </a:r>
            <a:endParaRPr lang="en-US" i="1" dirty="0"/>
          </a:p>
          <a:p>
            <a:pPr lvl="1"/>
            <a:r>
              <a:rPr lang="en-US" dirty="0"/>
              <a:t>Each value of the multivalued attribute maps to a separate tuple of the relation on schema EM</a:t>
            </a:r>
            <a:endParaRPr lang="en-US" dirty="0"/>
          </a:p>
          <a:p>
            <a:pPr lvl="1"/>
            <a:r>
              <a:rPr lang="en-US" dirty="0"/>
              <a:t>For example, an instructor entity with primary key  22222 and phone numbers 456-7890 and 123-4567 maps to two tuples:</a:t>
            </a:r>
            <a:endParaRPr lang="en-US" dirty="0"/>
          </a:p>
          <a:p>
            <a:pPr marL="335280" lvl="1" indent="0" algn="ctr">
              <a:buNone/>
            </a:pPr>
            <a:r>
              <a:rPr lang="en-US" i="1" dirty="0"/>
              <a:t>(22222, 456-7890)</a:t>
            </a:r>
            <a:r>
              <a:rPr lang="en-US" dirty="0"/>
              <a:t> and </a:t>
            </a:r>
            <a:r>
              <a:rPr lang="en-US" i="1" dirty="0"/>
              <a:t>(22222, 123-4567) </a:t>
            </a:r>
            <a:endParaRPr lang="en-US" i="1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Representation of Entity Sets with Multivalued Attributes</a:t>
            </a: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many-to-many relationship set is represented as a schema with attributes for the primary keys of the two participating entity sets, and any descriptive attributes of the relationship set. </a:t>
            </a:r>
            <a:endParaRPr lang="en-US" dirty="0"/>
          </a:p>
          <a:p>
            <a:pPr lvl="1"/>
            <a:r>
              <a:rPr lang="en-US" dirty="0"/>
              <a:t>Example: schema for relationship set advisor</a:t>
            </a:r>
            <a:endParaRPr lang="en-US" dirty="0"/>
          </a:p>
          <a:p>
            <a:pPr marL="0" indent="0" algn="ctr">
              <a:buNone/>
            </a:pPr>
            <a:r>
              <a:rPr lang="en-US" i="1" dirty="0"/>
              <a:t>advisor = (</a:t>
            </a:r>
            <a:r>
              <a:rPr lang="en-US" i="1" u="sng" dirty="0" err="1"/>
              <a:t>s_id</a:t>
            </a:r>
            <a:r>
              <a:rPr lang="en-US" i="1" dirty="0"/>
              <a:t>, </a:t>
            </a:r>
            <a:r>
              <a:rPr lang="en-US" i="1" u="sng" dirty="0" err="1"/>
              <a:t>i_id</a:t>
            </a:r>
            <a:r>
              <a:rPr lang="en-US" i="1" dirty="0"/>
              <a:t>)</a:t>
            </a:r>
            <a:endParaRPr lang="en-US" i="1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Relationship Sets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252" y="5105400"/>
            <a:ext cx="8191896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Many-to-one and one-to-many relationship sets that are total on the many-side can be represented by adding an extra attribute to the “many” side, containing the primary key of the “one” side</a:t>
            </a:r>
            <a:endParaRPr lang="en-US" dirty="0"/>
          </a:p>
          <a:p>
            <a:pPr lvl="1"/>
            <a:r>
              <a:rPr lang="en-US" dirty="0"/>
              <a:t>Example: Instead of creating a schema for relationship set </a:t>
            </a:r>
            <a:r>
              <a:rPr lang="en-US" i="1" dirty="0" err="1"/>
              <a:t>inst_dept</a:t>
            </a:r>
            <a:r>
              <a:rPr lang="en-US" dirty="0"/>
              <a:t>, add an attribute </a:t>
            </a:r>
            <a:r>
              <a:rPr lang="en-US" i="1" dirty="0" err="1"/>
              <a:t>dept_name</a:t>
            </a:r>
            <a:r>
              <a:rPr lang="en-US" dirty="0"/>
              <a:t> to the schema arising from entity set </a:t>
            </a:r>
            <a:r>
              <a:rPr lang="en-US" i="1" dirty="0"/>
              <a:t>instructor</a:t>
            </a:r>
            <a:endParaRPr lang="en-US" i="1" dirty="0"/>
          </a:p>
          <a:p>
            <a:pPr lvl="1"/>
            <a:r>
              <a:rPr lang="en-US" dirty="0"/>
              <a:t>Example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of Schemas</a:t>
            </a:r>
            <a:endParaRPr lang="en-US" dirty="0"/>
          </a:p>
        </p:txBody>
      </p:sp>
      <p:grpSp>
        <p:nvGrpSpPr>
          <p:cNvPr id="4" name="Group 13"/>
          <p:cNvGrpSpPr/>
          <p:nvPr/>
        </p:nvGrpSpPr>
        <p:grpSpPr bwMode="auto">
          <a:xfrm>
            <a:off x="3462922" y="4572000"/>
            <a:ext cx="7704555" cy="3144672"/>
            <a:chOff x="0" y="1413"/>
            <a:chExt cx="5483" cy="2545"/>
          </a:xfrm>
        </p:grpSpPr>
        <p:pic>
          <p:nvPicPr>
            <p:cNvPr id="5" name="Picture 6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52" t="423" r="7481" b="61655"/>
            <a:stretch>
              <a:fillRect/>
            </a:stretch>
          </p:blipFill>
          <p:spPr bwMode="auto">
            <a:xfrm>
              <a:off x="175" y="1413"/>
              <a:ext cx="5308" cy="2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1500"/>
              <a:ext cx="1956" cy="4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1920" y="1690"/>
              <a:ext cx="374" cy="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one-to-one relationship sets, either side can be chosen to act as the “many” side</a:t>
            </a:r>
            <a:endParaRPr lang="en-US" dirty="0"/>
          </a:p>
          <a:p>
            <a:pPr lvl="1"/>
            <a:r>
              <a:rPr lang="en-US" dirty="0"/>
              <a:t>That is, an extra attribute can be added to either of the tables corresponding to the two entity sets 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* </a:t>
            </a:r>
            <a:r>
              <a:rPr lang="en-US" dirty="0"/>
              <a:t>If participation is </a:t>
            </a:r>
            <a:r>
              <a:rPr lang="en-US" dirty="0">
                <a:solidFill>
                  <a:srgbClr val="A2424F"/>
                </a:solidFill>
              </a:rPr>
              <a:t>partial</a:t>
            </a:r>
            <a:r>
              <a:rPr lang="en-US" dirty="0"/>
              <a:t> </a:t>
            </a:r>
            <a:r>
              <a:rPr lang="en-US" dirty="0">
                <a:solidFill>
                  <a:srgbClr val="A2424F"/>
                </a:solidFill>
              </a:rPr>
              <a:t>on the “many” side</a:t>
            </a:r>
            <a:r>
              <a:rPr lang="en-US" dirty="0"/>
              <a:t>, replacing a schema by an extra attribute in the schema corresponding to the </a:t>
            </a:r>
            <a:r>
              <a:rPr lang="en-US" dirty="0">
                <a:solidFill>
                  <a:srgbClr val="A2424F"/>
                </a:solidFill>
              </a:rPr>
              <a:t>“many” side could result in null values</a:t>
            </a:r>
            <a:endParaRPr lang="en-US" dirty="0">
              <a:solidFill>
                <a:srgbClr val="A2424F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of Schemas</a:t>
            </a: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schema corresponding to </a:t>
            </a:r>
            <a:r>
              <a:rPr lang="en-US" u="sng" dirty="0"/>
              <a:t>a relationship set linking</a:t>
            </a:r>
            <a:r>
              <a:rPr lang="en-US" dirty="0"/>
              <a:t> </a:t>
            </a:r>
            <a:r>
              <a:rPr lang="en-US" dirty="0">
                <a:solidFill>
                  <a:srgbClr val="A2424F"/>
                </a:solidFill>
              </a:rPr>
              <a:t>a weak entity set</a:t>
            </a:r>
            <a:r>
              <a:rPr lang="en-US" dirty="0"/>
              <a:t> to its </a:t>
            </a:r>
            <a:r>
              <a:rPr lang="en-US" dirty="0">
                <a:solidFill>
                  <a:srgbClr val="A2424F"/>
                </a:solidFill>
              </a:rPr>
              <a:t>identifying strong entity</a:t>
            </a:r>
            <a:r>
              <a:rPr lang="en-US" dirty="0"/>
              <a:t> set is </a:t>
            </a:r>
            <a:r>
              <a:rPr lang="en-US" b="1" dirty="0">
                <a:solidFill>
                  <a:srgbClr val="A2424F"/>
                </a:solidFill>
              </a:rPr>
              <a:t>redundant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/>
              <a:t>Example: The </a:t>
            </a:r>
            <a:r>
              <a:rPr lang="en-US" i="1" dirty="0"/>
              <a:t>section</a:t>
            </a:r>
            <a:r>
              <a:rPr lang="en-US" dirty="0"/>
              <a:t> schema already contains the attributes that would appear in the </a:t>
            </a:r>
            <a:r>
              <a:rPr lang="en-US" i="1" dirty="0" err="1"/>
              <a:t>sec_course</a:t>
            </a:r>
            <a:r>
              <a:rPr lang="en-US" dirty="0"/>
              <a:t> schema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of Schemas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9392" y="4648200"/>
            <a:ext cx="6591616" cy="1351281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5486400"/>
            <a:ext cx="12954000" cy="1422400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Design</a:t>
            </a:r>
            <a:r>
              <a:rPr lang="zh-CN" altLang="en-US" sz="5400" dirty="0"/>
              <a:t> </a:t>
            </a:r>
            <a:r>
              <a:rPr lang="en-US" altLang="zh-CN" sz="5400" dirty="0"/>
              <a:t>Issues</a:t>
            </a:r>
            <a:endParaRPr lang="en-US" sz="54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81200"/>
            <a:ext cx="6661412" cy="5334000"/>
          </a:xfrm>
        </p:spPr>
        <p:txBody>
          <a:bodyPr/>
          <a:lstStyle/>
          <a:p>
            <a:r>
              <a:rPr lang="en-US" altLang="zh-CN" dirty="0"/>
              <a:t>Examples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erroneous</a:t>
            </a:r>
            <a:r>
              <a:rPr lang="zh-CN" altLang="en-US" dirty="0"/>
              <a:t> </a:t>
            </a:r>
            <a:r>
              <a:rPr lang="en-US" altLang="zh-CN" dirty="0"/>
              <a:t>E-R</a:t>
            </a:r>
            <a:r>
              <a:rPr lang="zh-CN" altLang="en-US" dirty="0"/>
              <a:t> </a:t>
            </a:r>
            <a:r>
              <a:rPr lang="en-US" altLang="zh-CN" dirty="0"/>
              <a:t>diagrams</a:t>
            </a:r>
            <a:endParaRPr lang="en-US" altLang="zh-CN" dirty="0"/>
          </a:p>
          <a:p>
            <a:pPr lvl="1"/>
            <a:endParaRPr lang="en-US" dirty="0"/>
          </a:p>
          <a:p>
            <a:pPr lvl="1"/>
            <a:r>
              <a:rPr lang="en-US" altLang="zh-CN" dirty="0"/>
              <a:t>(a)</a:t>
            </a:r>
            <a:r>
              <a:rPr lang="zh-CN" altLang="en-US" dirty="0"/>
              <a:t> </a:t>
            </a:r>
            <a:r>
              <a:rPr lang="en-US" altLang="zh-CN" dirty="0"/>
              <a:t>Unnecessary</a:t>
            </a:r>
            <a:r>
              <a:rPr lang="zh-CN" altLang="en-US" dirty="0"/>
              <a:t> </a:t>
            </a:r>
            <a:r>
              <a:rPr lang="en-US" altLang="zh-CN" dirty="0"/>
              <a:t>attribute</a:t>
            </a:r>
            <a:endParaRPr lang="en-US" altLang="zh-CN" dirty="0"/>
          </a:p>
          <a:p>
            <a:pPr lvl="2"/>
            <a:r>
              <a:rPr lang="en-US" altLang="zh-CN" dirty="0"/>
              <a:t>…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primary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entity</a:t>
            </a:r>
            <a:endParaRPr lang="en-US" altLang="zh-CN" dirty="0"/>
          </a:p>
          <a:p>
            <a:pPr lvl="2"/>
            <a:r>
              <a:rPr lang="en-US" altLang="zh-CN" dirty="0"/>
              <a:t>Problem: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redundancy</a:t>
            </a:r>
            <a:endParaRPr lang="en-US" dirty="0"/>
          </a:p>
          <a:p>
            <a:pPr lvl="3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relationships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already</a:t>
            </a:r>
            <a:r>
              <a:rPr lang="zh-CN" altLang="en-US" dirty="0"/>
              <a:t> </a:t>
            </a:r>
            <a:r>
              <a:rPr lang="en-US" altLang="zh-CN" dirty="0"/>
              <a:t>presented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relationship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i="1" dirty="0" err="1"/>
              <a:t>stud_dept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</a:t>
            </a:r>
            <a:r>
              <a:rPr lang="zh-CN" altLang="en-US" dirty="0"/>
              <a:t> </a:t>
            </a:r>
            <a:r>
              <a:rPr lang="en-US" altLang="zh-CN" dirty="0"/>
              <a:t>Mistakes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E-R</a:t>
            </a:r>
            <a:r>
              <a:rPr lang="zh-CN" altLang="en-US" dirty="0"/>
              <a:t> </a:t>
            </a:r>
            <a:r>
              <a:rPr lang="en-US" altLang="zh-CN" dirty="0"/>
              <a:t>Diagrams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b="54890"/>
          <a:stretch>
            <a:fillRect/>
          </a:stretch>
        </p:blipFill>
        <p:spPr>
          <a:xfrm>
            <a:off x="7696200" y="3124200"/>
            <a:ext cx="6661412" cy="25469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7696200" y="4724400"/>
            <a:ext cx="1219200" cy="228600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cxnSp>
        <p:nvCxnSpPr>
          <p:cNvPr id="7" name="Elbow Connector 6"/>
          <p:cNvCxnSpPr>
            <a:stCxn id="5" idx="1"/>
          </p:cNvCxnSpPr>
          <p:nvPr/>
        </p:nvCxnSpPr>
        <p:spPr bwMode="auto">
          <a:xfrm rot="10800000">
            <a:off x="5486400" y="3219450"/>
            <a:ext cx="2209800" cy="1619250"/>
          </a:xfrm>
          <a:prstGeom prst="bentConnector3">
            <a:avLst>
              <a:gd name="adj1" fmla="val 18966"/>
            </a:avLst>
          </a:prstGeom>
          <a:noFill/>
          <a:ln w="38100" cap="flat" cmpd="sng" algn="ctr">
            <a:solidFill>
              <a:srgbClr val="A2424F"/>
            </a:solidFill>
            <a:prstDash val="dash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81200"/>
            <a:ext cx="6781800" cy="5334000"/>
          </a:xfrm>
        </p:spPr>
        <p:txBody>
          <a:bodyPr/>
          <a:lstStyle/>
          <a:p>
            <a:r>
              <a:rPr lang="en-US" altLang="zh-CN" dirty="0"/>
              <a:t>Examples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erroneous</a:t>
            </a:r>
            <a:r>
              <a:rPr lang="zh-CN" altLang="en-US" dirty="0"/>
              <a:t> </a:t>
            </a:r>
            <a:r>
              <a:rPr lang="en-US" altLang="zh-CN" dirty="0"/>
              <a:t>E-R</a:t>
            </a:r>
            <a:r>
              <a:rPr lang="zh-CN" altLang="en-US" dirty="0"/>
              <a:t> </a:t>
            </a:r>
            <a:r>
              <a:rPr lang="en-US" altLang="zh-CN" dirty="0"/>
              <a:t>diagrams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(b)</a:t>
            </a:r>
            <a:r>
              <a:rPr lang="zh-CN" altLang="en-US" dirty="0"/>
              <a:t> </a:t>
            </a:r>
            <a:r>
              <a:rPr lang="en-US" altLang="zh-CN" dirty="0"/>
              <a:t>Erroneous</a:t>
            </a:r>
            <a:r>
              <a:rPr lang="zh-CN" altLang="en-US" dirty="0"/>
              <a:t> </a:t>
            </a:r>
            <a:r>
              <a:rPr lang="en-US" altLang="zh-CN" dirty="0"/>
              <a:t>relationship</a:t>
            </a:r>
            <a:r>
              <a:rPr lang="zh-CN" altLang="en-US" dirty="0"/>
              <a:t> </a:t>
            </a:r>
            <a:r>
              <a:rPr lang="en-US" altLang="zh-CN" dirty="0"/>
              <a:t>attributes</a:t>
            </a:r>
            <a:endParaRPr lang="en-US" altLang="zh-CN" dirty="0"/>
          </a:p>
          <a:p>
            <a:pPr lvl="2"/>
            <a:r>
              <a:rPr lang="en-US" altLang="zh-CN" dirty="0"/>
              <a:t>Problem: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represent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assignments</a:t>
            </a:r>
            <a:r>
              <a:rPr lang="zh-CN" altLang="en-US" dirty="0"/>
              <a:t> </a:t>
            </a:r>
            <a:r>
              <a:rPr lang="en-US" altLang="zh-CN" dirty="0"/>
              <a:t>released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section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</a:t>
            </a:r>
            <a:r>
              <a:rPr lang="zh-CN" altLang="en-US" dirty="0"/>
              <a:t> </a:t>
            </a:r>
            <a:r>
              <a:rPr lang="en-US" altLang="zh-CN" dirty="0"/>
              <a:t>Mistakes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E-R</a:t>
            </a:r>
            <a:r>
              <a:rPr lang="zh-CN" altLang="en-US" dirty="0"/>
              <a:t> </a:t>
            </a:r>
            <a:r>
              <a:rPr lang="en-US" altLang="zh-CN" dirty="0"/>
              <a:t>Diagrams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l="-1144" t="44536" r="-663" b="131"/>
          <a:stretch>
            <a:fillRect/>
          </a:stretch>
        </p:blipFill>
        <p:spPr>
          <a:xfrm>
            <a:off x="7328646" y="2819400"/>
            <a:ext cx="6781799" cy="3124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9982200" y="3048000"/>
            <a:ext cx="1600200" cy="762000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cxnSp>
        <p:nvCxnSpPr>
          <p:cNvPr id="6" name="Elbow Connector 5"/>
          <p:cNvCxnSpPr>
            <a:stCxn id="5" idx="1"/>
          </p:cNvCxnSpPr>
          <p:nvPr/>
        </p:nvCxnSpPr>
        <p:spPr bwMode="auto">
          <a:xfrm rot="10800000">
            <a:off x="7162800" y="3276600"/>
            <a:ext cx="2819400" cy="152400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A2424F"/>
            </a:solidFill>
            <a:prstDash val="dash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81200"/>
            <a:ext cx="6781800" cy="5334000"/>
          </a:xfrm>
        </p:spPr>
        <p:txBody>
          <a:bodyPr/>
          <a:lstStyle/>
          <a:p>
            <a:r>
              <a:rPr lang="en-US" altLang="zh-CN" dirty="0"/>
              <a:t>Examples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erroneous</a:t>
            </a:r>
            <a:r>
              <a:rPr lang="zh-CN" altLang="en-US" dirty="0"/>
              <a:t> </a:t>
            </a:r>
            <a:r>
              <a:rPr lang="en-US" altLang="zh-CN" dirty="0"/>
              <a:t>E-R</a:t>
            </a:r>
            <a:r>
              <a:rPr lang="zh-CN" altLang="en-US" dirty="0"/>
              <a:t> </a:t>
            </a:r>
            <a:r>
              <a:rPr lang="en-US" altLang="zh-CN" dirty="0"/>
              <a:t>diagrams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(b)</a:t>
            </a:r>
            <a:r>
              <a:rPr lang="zh-CN" altLang="en-US" dirty="0"/>
              <a:t> </a:t>
            </a:r>
            <a:r>
              <a:rPr lang="en-US" altLang="zh-CN" dirty="0"/>
              <a:t>Erroneous</a:t>
            </a:r>
            <a:r>
              <a:rPr lang="zh-CN" altLang="en-US" dirty="0"/>
              <a:t> </a:t>
            </a:r>
            <a:r>
              <a:rPr lang="en-US" altLang="zh-CN" dirty="0"/>
              <a:t>relationship</a:t>
            </a:r>
            <a:r>
              <a:rPr lang="zh-CN" altLang="en-US" dirty="0"/>
              <a:t> </a:t>
            </a:r>
            <a:r>
              <a:rPr lang="en-US" altLang="zh-CN" dirty="0"/>
              <a:t>attributes</a:t>
            </a:r>
            <a:endParaRPr lang="en-US" altLang="zh-CN" dirty="0"/>
          </a:p>
          <a:p>
            <a:pPr lvl="2"/>
            <a:r>
              <a:rPr lang="en-US" altLang="zh-CN" dirty="0"/>
              <a:t>Problem: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represent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assignments</a:t>
            </a:r>
            <a:r>
              <a:rPr lang="zh-CN" altLang="en-US" dirty="0"/>
              <a:t> </a:t>
            </a:r>
            <a:r>
              <a:rPr lang="en-US" altLang="zh-CN" dirty="0"/>
              <a:t>released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section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</a:t>
            </a:r>
            <a:r>
              <a:rPr lang="zh-CN" altLang="en-US" dirty="0"/>
              <a:t> </a:t>
            </a:r>
            <a:r>
              <a:rPr lang="en-US" altLang="zh-CN" dirty="0"/>
              <a:t>Mistakes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E-R</a:t>
            </a:r>
            <a:r>
              <a:rPr lang="zh-CN" altLang="en-US" dirty="0"/>
              <a:t> </a:t>
            </a:r>
            <a:r>
              <a:rPr lang="en-US" altLang="zh-CN" dirty="0"/>
              <a:t>Diagrams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l="-1144" t="44536" r="-663" b="131"/>
          <a:stretch>
            <a:fillRect/>
          </a:stretch>
        </p:blipFill>
        <p:spPr>
          <a:xfrm>
            <a:off x="9829800" y="1079500"/>
            <a:ext cx="4466062" cy="2057400"/>
          </a:xfrm>
          <a:prstGeom prst="rect">
            <a:avLst/>
          </a:prstGeom>
        </p:spPr>
      </p:pic>
      <p:sp>
        <p:nvSpPr>
          <p:cNvPr id="10" name="Content Placeholder 1"/>
          <p:cNvSpPr txBox="1"/>
          <p:nvPr/>
        </p:nvSpPr>
        <p:spPr bwMode="auto">
          <a:xfrm>
            <a:off x="6195731" y="3428999"/>
            <a:ext cx="6781800" cy="142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t" anchorCtr="0" compatLnSpc="1"/>
          <a:lstStyle>
            <a:lvl1pPr marL="335280" indent="-335280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A2424F"/>
              </a:buClr>
              <a:buSzPct val="80000"/>
              <a:buChar char="•"/>
              <a:defRPr sz="3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7705" indent="-35242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chemeClr val="bg1">
                  <a:lumMod val="65000"/>
                </a:schemeClr>
              </a:buClr>
              <a:buSzPct val="90000"/>
              <a:buFont typeface="Times" panose="02020603050405020304" pitchFamily="18" charset="0"/>
              <a:buChar char="•"/>
              <a:defRPr sz="26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63195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F3A999"/>
              </a:buClr>
              <a:buSzPct val="90000"/>
              <a:buChar char="•"/>
              <a:defRPr sz="24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28473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–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93878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»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59219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6pPr>
            <a:lvl7pPr marL="424497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7pPr>
            <a:lvl8pPr marL="489839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8pPr>
            <a:lvl9pPr marL="555117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en-US" altLang="zh-CN" kern="0" dirty="0"/>
              <a:t>Solutions:</a:t>
            </a:r>
            <a:endParaRPr lang="en-US" altLang="zh-CN" kern="0" dirty="0"/>
          </a:p>
          <a:p>
            <a:pPr lvl="3"/>
            <a:r>
              <a:rPr lang="en-US" altLang="zh-CN" sz="2400" b="1" kern="0" dirty="0">
                <a:solidFill>
                  <a:srgbClr val="A2424F"/>
                </a:solidFill>
              </a:rPr>
              <a:t>1)</a:t>
            </a:r>
            <a:r>
              <a:rPr lang="zh-CN" altLang="en-US" sz="2400" b="1" kern="0" dirty="0">
                <a:solidFill>
                  <a:srgbClr val="A2424F"/>
                </a:solidFill>
              </a:rPr>
              <a:t> </a:t>
            </a:r>
            <a:r>
              <a:rPr lang="en-US" altLang="zh-CN" sz="2400" b="1" kern="0" dirty="0">
                <a:solidFill>
                  <a:srgbClr val="A2424F"/>
                </a:solidFill>
              </a:rPr>
              <a:t>Weak</a:t>
            </a:r>
            <a:r>
              <a:rPr lang="zh-CN" altLang="en-US" sz="2400" b="1" kern="0" dirty="0">
                <a:solidFill>
                  <a:srgbClr val="A2424F"/>
                </a:solidFill>
              </a:rPr>
              <a:t> </a:t>
            </a:r>
            <a:r>
              <a:rPr lang="en-US" altLang="zh-CN" sz="2400" b="1" kern="0" dirty="0">
                <a:solidFill>
                  <a:srgbClr val="A2424F"/>
                </a:solidFill>
              </a:rPr>
              <a:t>entity</a:t>
            </a:r>
            <a:r>
              <a:rPr lang="zh-CN" altLang="en-US" sz="2400" b="1" kern="0" dirty="0">
                <a:solidFill>
                  <a:srgbClr val="A2424F"/>
                </a:solidFill>
              </a:rPr>
              <a:t> </a:t>
            </a:r>
            <a:r>
              <a:rPr lang="en-US" altLang="zh-CN" sz="2400" b="1" kern="0" dirty="0">
                <a:solidFill>
                  <a:srgbClr val="A2424F"/>
                </a:solidFill>
              </a:rPr>
              <a:t>set</a:t>
            </a:r>
            <a:endParaRPr lang="en-US" altLang="zh-CN" sz="2400" b="1" kern="0" dirty="0">
              <a:solidFill>
                <a:srgbClr val="A2424F"/>
              </a:solidFill>
            </a:endParaRPr>
          </a:p>
          <a:p>
            <a:pPr lvl="3"/>
            <a:r>
              <a:rPr lang="en-US" altLang="zh-CN" sz="2400" kern="0" dirty="0"/>
              <a:t>2)</a:t>
            </a:r>
            <a:r>
              <a:rPr lang="zh-CN" altLang="en-US" sz="2400" kern="0" dirty="0"/>
              <a:t> </a:t>
            </a:r>
            <a:r>
              <a:rPr lang="en-US" altLang="zh-CN" sz="2400" kern="0" dirty="0"/>
              <a:t>Composite</a:t>
            </a:r>
            <a:r>
              <a:rPr lang="zh-CN" altLang="en-US" sz="2400" kern="0" dirty="0"/>
              <a:t> </a:t>
            </a:r>
            <a:r>
              <a:rPr lang="en-US" altLang="zh-CN" sz="2400" kern="0" dirty="0"/>
              <a:t>attributes</a:t>
            </a:r>
            <a:endParaRPr lang="en-US" altLang="zh-CN" sz="2400" kern="0" dirty="0"/>
          </a:p>
          <a:p>
            <a:endParaRPr lang="en-US" kern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b="52858"/>
          <a:stretch>
            <a:fillRect/>
          </a:stretch>
        </p:blipFill>
        <p:spPr>
          <a:xfrm>
            <a:off x="2910167" y="5071182"/>
            <a:ext cx="9419665" cy="28013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Three-Layer Web Architecture</a:t>
            </a:r>
            <a:endParaRPr lang="en-US" dirty="0"/>
          </a:p>
        </p:txBody>
      </p:sp>
      <p:pic>
        <p:nvPicPr>
          <p:cNvPr id="4" name="Picture 4" descr="9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810000" y="2438400"/>
            <a:ext cx="7010400" cy="3769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81200"/>
            <a:ext cx="6781800" cy="5334000"/>
          </a:xfrm>
        </p:spPr>
        <p:txBody>
          <a:bodyPr/>
          <a:lstStyle/>
          <a:p>
            <a:r>
              <a:rPr lang="en-US" altLang="zh-CN" dirty="0"/>
              <a:t>Examples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erroneous</a:t>
            </a:r>
            <a:r>
              <a:rPr lang="zh-CN" altLang="en-US" dirty="0"/>
              <a:t> </a:t>
            </a:r>
            <a:r>
              <a:rPr lang="en-US" altLang="zh-CN" dirty="0"/>
              <a:t>E-R</a:t>
            </a:r>
            <a:r>
              <a:rPr lang="zh-CN" altLang="en-US" dirty="0"/>
              <a:t> </a:t>
            </a:r>
            <a:r>
              <a:rPr lang="en-US" altLang="zh-CN" dirty="0"/>
              <a:t>diagrams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(b)</a:t>
            </a:r>
            <a:r>
              <a:rPr lang="zh-CN" altLang="en-US" dirty="0"/>
              <a:t> </a:t>
            </a:r>
            <a:r>
              <a:rPr lang="en-US" altLang="zh-CN" dirty="0"/>
              <a:t>Erroneous</a:t>
            </a:r>
            <a:r>
              <a:rPr lang="zh-CN" altLang="en-US" dirty="0"/>
              <a:t> </a:t>
            </a:r>
            <a:r>
              <a:rPr lang="en-US" altLang="zh-CN" dirty="0"/>
              <a:t>relationship</a:t>
            </a:r>
            <a:r>
              <a:rPr lang="zh-CN" altLang="en-US" dirty="0"/>
              <a:t> </a:t>
            </a:r>
            <a:r>
              <a:rPr lang="en-US" altLang="zh-CN" dirty="0"/>
              <a:t>attributes</a:t>
            </a:r>
            <a:endParaRPr lang="en-US" altLang="zh-CN" dirty="0"/>
          </a:p>
          <a:p>
            <a:pPr lvl="2"/>
            <a:r>
              <a:rPr lang="en-US" altLang="zh-CN" dirty="0"/>
              <a:t>Problem: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represent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assignments</a:t>
            </a:r>
            <a:r>
              <a:rPr lang="zh-CN" altLang="en-US" dirty="0"/>
              <a:t> </a:t>
            </a:r>
            <a:r>
              <a:rPr lang="en-US" altLang="zh-CN" dirty="0"/>
              <a:t>released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section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</a:t>
            </a:r>
            <a:r>
              <a:rPr lang="zh-CN" altLang="en-US" dirty="0"/>
              <a:t> </a:t>
            </a:r>
            <a:r>
              <a:rPr lang="en-US" altLang="zh-CN" dirty="0"/>
              <a:t>Mistakes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E-R</a:t>
            </a:r>
            <a:r>
              <a:rPr lang="zh-CN" altLang="en-US" dirty="0"/>
              <a:t> </a:t>
            </a:r>
            <a:r>
              <a:rPr lang="en-US" altLang="zh-CN" dirty="0"/>
              <a:t>Diagrams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l="-1144" t="44536" r="-663" b="131"/>
          <a:stretch>
            <a:fillRect/>
          </a:stretch>
        </p:blipFill>
        <p:spPr>
          <a:xfrm>
            <a:off x="9829800" y="1079500"/>
            <a:ext cx="4466062" cy="2057400"/>
          </a:xfrm>
          <a:prstGeom prst="rect">
            <a:avLst/>
          </a:prstGeom>
        </p:spPr>
      </p:pic>
      <p:sp>
        <p:nvSpPr>
          <p:cNvPr id="10" name="Content Placeholder 1"/>
          <p:cNvSpPr txBox="1"/>
          <p:nvPr/>
        </p:nvSpPr>
        <p:spPr bwMode="auto">
          <a:xfrm>
            <a:off x="6195731" y="3428999"/>
            <a:ext cx="6781800" cy="142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t" anchorCtr="0" compatLnSpc="1"/>
          <a:lstStyle>
            <a:lvl1pPr marL="335280" indent="-335280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A2424F"/>
              </a:buClr>
              <a:buSzPct val="80000"/>
              <a:buChar char="•"/>
              <a:defRPr sz="3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7705" indent="-35242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chemeClr val="bg1">
                  <a:lumMod val="65000"/>
                </a:schemeClr>
              </a:buClr>
              <a:buSzPct val="90000"/>
              <a:buFont typeface="Times" panose="02020603050405020304" pitchFamily="18" charset="0"/>
              <a:buChar char="•"/>
              <a:defRPr sz="26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63195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F3A999"/>
              </a:buClr>
              <a:buSzPct val="90000"/>
              <a:buChar char="•"/>
              <a:defRPr sz="24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28473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–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93878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»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59219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6pPr>
            <a:lvl7pPr marL="424497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7pPr>
            <a:lvl8pPr marL="489839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8pPr>
            <a:lvl9pPr marL="555117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en-US" altLang="zh-CN" kern="0" dirty="0"/>
              <a:t>Solutions:</a:t>
            </a:r>
            <a:endParaRPr lang="en-US" altLang="zh-CN" kern="0" dirty="0"/>
          </a:p>
          <a:p>
            <a:pPr lvl="3"/>
            <a:r>
              <a:rPr lang="en-US" altLang="zh-CN" sz="2400" kern="0" dirty="0"/>
              <a:t>1)</a:t>
            </a:r>
            <a:r>
              <a:rPr lang="zh-CN" altLang="en-US" sz="2400" kern="0" dirty="0"/>
              <a:t> </a:t>
            </a:r>
            <a:r>
              <a:rPr lang="en-US" altLang="zh-CN" sz="2400" kern="0" dirty="0"/>
              <a:t>Weak</a:t>
            </a:r>
            <a:r>
              <a:rPr lang="zh-CN" altLang="en-US" sz="2400" kern="0" dirty="0"/>
              <a:t> </a:t>
            </a:r>
            <a:r>
              <a:rPr lang="en-US" altLang="zh-CN" sz="2400" kern="0" dirty="0"/>
              <a:t>entity</a:t>
            </a:r>
            <a:r>
              <a:rPr lang="zh-CN" altLang="en-US" sz="2400" kern="0" dirty="0"/>
              <a:t> </a:t>
            </a:r>
            <a:r>
              <a:rPr lang="en-US" altLang="zh-CN" sz="2400" kern="0" dirty="0"/>
              <a:t>set</a:t>
            </a:r>
            <a:endParaRPr lang="en-US" altLang="zh-CN" sz="2400" kern="0" dirty="0"/>
          </a:p>
          <a:p>
            <a:pPr lvl="3"/>
            <a:r>
              <a:rPr lang="en-US" altLang="zh-CN" sz="2400" b="1" kern="0" dirty="0">
                <a:solidFill>
                  <a:srgbClr val="A2424F"/>
                </a:solidFill>
              </a:rPr>
              <a:t>2)</a:t>
            </a:r>
            <a:r>
              <a:rPr lang="zh-CN" altLang="en-US" sz="2400" b="1" kern="0" dirty="0">
                <a:solidFill>
                  <a:srgbClr val="A2424F"/>
                </a:solidFill>
              </a:rPr>
              <a:t> </a:t>
            </a:r>
            <a:r>
              <a:rPr lang="en-US" altLang="zh-CN" sz="2400" b="1" kern="0" dirty="0">
                <a:solidFill>
                  <a:srgbClr val="A2424F"/>
                </a:solidFill>
              </a:rPr>
              <a:t>Composite</a:t>
            </a:r>
            <a:r>
              <a:rPr lang="zh-CN" altLang="en-US" sz="2400" b="1" kern="0" dirty="0">
                <a:solidFill>
                  <a:srgbClr val="A2424F"/>
                </a:solidFill>
              </a:rPr>
              <a:t> </a:t>
            </a:r>
            <a:r>
              <a:rPr lang="en-US" altLang="zh-CN" sz="2400" b="1" kern="0" dirty="0">
                <a:solidFill>
                  <a:srgbClr val="A2424F"/>
                </a:solidFill>
              </a:rPr>
              <a:t>attributes</a:t>
            </a:r>
            <a:endParaRPr lang="en-US" altLang="zh-CN" sz="2400" b="1" kern="0" dirty="0">
              <a:solidFill>
                <a:srgbClr val="A2424F"/>
              </a:solidFill>
            </a:endParaRPr>
          </a:p>
          <a:p>
            <a:endParaRPr lang="en-US" kern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2272" t="46849" r="2272" b="-2630"/>
          <a:stretch>
            <a:fillRect/>
          </a:stretch>
        </p:blipFill>
        <p:spPr>
          <a:xfrm>
            <a:off x="1905000" y="4584699"/>
            <a:ext cx="9419665" cy="3314701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entity sets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dirty="0"/>
              <a:t>attributes</a:t>
            </a:r>
            <a:r>
              <a:rPr lang="en-US" altLang="zh-CN" dirty="0"/>
              <a:t>?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Use of </a:t>
            </a:r>
            <a:r>
              <a:rPr lang="en-US" i="1" dirty="0">
                <a:solidFill>
                  <a:srgbClr val="A2424F"/>
                </a:solidFill>
              </a:rPr>
              <a:t>phone</a:t>
            </a:r>
            <a:r>
              <a:rPr lang="en-US" dirty="0"/>
              <a:t> as an </a:t>
            </a:r>
            <a:r>
              <a:rPr lang="en-US" u="sng" dirty="0"/>
              <a:t>entity</a:t>
            </a:r>
            <a:r>
              <a:rPr lang="en-US" dirty="0"/>
              <a:t> allows extra information about phone numbers</a:t>
            </a:r>
            <a:endParaRPr lang="en-US" dirty="0"/>
          </a:p>
          <a:p>
            <a:pPr lvl="2"/>
            <a:r>
              <a:rPr lang="en-US" dirty="0"/>
              <a:t>… plus multiple phone numbers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vs. Attributes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2"/>
          <a:stretch>
            <a:fillRect/>
          </a:stretch>
        </p:blipFill>
        <p:spPr bwMode="auto">
          <a:xfrm>
            <a:off x="3114436" y="2971800"/>
            <a:ext cx="840152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entity sets or relationship sets?</a:t>
            </a:r>
            <a:endParaRPr lang="en-US" dirty="0"/>
          </a:p>
          <a:p>
            <a:pPr lvl="1"/>
            <a:r>
              <a:rPr lang="en-US" dirty="0"/>
              <a:t>Well, sometimes it is difficult to answer</a:t>
            </a:r>
            <a:endParaRPr lang="en-US" dirty="0"/>
          </a:p>
          <a:p>
            <a:pPr lvl="1"/>
            <a:r>
              <a:rPr lang="en-US" b="1" dirty="0">
                <a:solidFill>
                  <a:srgbClr val="A2424F"/>
                </a:solidFill>
              </a:rPr>
              <a:t>A possible guideline</a:t>
            </a:r>
            <a:r>
              <a:rPr lang="en-US" dirty="0"/>
              <a:t>: Use a </a:t>
            </a:r>
            <a:r>
              <a:rPr lang="en-US" dirty="0">
                <a:solidFill>
                  <a:srgbClr val="A2424F"/>
                </a:solidFill>
              </a:rPr>
              <a:t>relationship set</a:t>
            </a:r>
            <a:r>
              <a:rPr lang="en-US" dirty="0"/>
              <a:t> to describe an </a:t>
            </a:r>
            <a:r>
              <a:rPr lang="en-US" u="sng" dirty="0">
                <a:solidFill>
                  <a:srgbClr val="A2424F"/>
                </a:solidFill>
              </a:rPr>
              <a:t>action</a:t>
            </a:r>
            <a:r>
              <a:rPr lang="en-US" dirty="0"/>
              <a:t> that </a:t>
            </a:r>
            <a:r>
              <a:rPr lang="en-US" u="sng" dirty="0"/>
              <a:t>occurs between entities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vs. Relationships</a:t>
            </a:r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i="1" dirty="0"/>
              <a:t>takes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30200"/>
            <a:ext cx="3810000" cy="1422400"/>
          </a:xfrm>
        </p:spPr>
        <p:txBody>
          <a:bodyPr>
            <a:normAutofit fontScale="90000"/>
          </a:bodyPr>
          <a:lstStyle/>
          <a:p>
            <a:r>
              <a:rPr lang="en-US" dirty="0"/>
              <a:t>Entities vs. Relationships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r="-2934"/>
          <a:stretch>
            <a:fillRect/>
          </a:stretch>
        </p:blipFill>
        <p:spPr>
          <a:xfrm>
            <a:off x="5791200" y="180816"/>
            <a:ext cx="8686800" cy="77141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 rot="2611398">
            <a:off x="10818948" y="1524703"/>
            <a:ext cx="1658699" cy="4974416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cxnSp>
        <p:nvCxnSpPr>
          <p:cNvPr id="6" name="Elbow Connector 5"/>
          <p:cNvCxnSpPr>
            <a:stCxn id="5" idx="1"/>
          </p:cNvCxnSpPr>
          <p:nvPr/>
        </p:nvCxnSpPr>
        <p:spPr bwMode="auto">
          <a:xfrm rot="10800000">
            <a:off x="3962403" y="2286002"/>
            <a:ext cx="7084539" cy="1154778"/>
          </a:xfrm>
          <a:prstGeom prst="bentConnector3">
            <a:avLst>
              <a:gd name="adj1" fmla="val 78471"/>
            </a:avLst>
          </a:prstGeom>
          <a:noFill/>
          <a:ln w="38100" cap="flat" cmpd="sng" algn="ctr">
            <a:solidFill>
              <a:srgbClr val="A2424F"/>
            </a:solidFill>
            <a:prstDash val="dash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entity sets or relationship sets?</a:t>
            </a:r>
            <a:endParaRPr lang="en-US" dirty="0"/>
          </a:p>
          <a:p>
            <a:pPr lvl="1"/>
            <a:r>
              <a:rPr lang="en-US" dirty="0"/>
              <a:t>Well, sometimes it is difficult to answer</a:t>
            </a:r>
            <a:endParaRPr lang="en-US" dirty="0"/>
          </a:p>
          <a:p>
            <a:pPr lvl="1"/>
            <a:r>
              <a:rPr lang="en-US" b="1" dirty="0">
                <a:solidFill>
                  <a:srgbClr val="A2424F"/>
                </a:solidFill>
              </a:rPr>
              <a:t>A possible guideline</a:t>
            </a:r>
            <a:r>
              <a:rPr lang="en-US" dirty="0"/>
              <a:t>: Use a </a:t>
            </a:r>
            <a:r>
              <a:rPr lang="en-US" dirty="0">
                <a:solidFill>
                  <a:srgbClr val="A2424F"/>
                </a:solidFill>
              </a:rPr>
              <a:t>relationship set</a:t>
            </a:r>
            <a:r>
              <a:rPr lang="en-US" dirty="0"/>
              <a:t> to describe an </a:t>
            </a:r>
            <a:r>
              <a:rPr lang="en-US" u="sng" dirty="0">
                <a:solidFill>
                  <a:srgbClr val="A2424F"/>
                </a:solidFill>
              </a:rPr>
              <a:t>action</a:t>
            </a:r>
            <a:r>
              <a:rPr lang="en-US" dirty="0"/>
              <a:t> that </a:t>
            </a:r>
            <a:r>
              <a:rPr lang="en-US" u="sng" dirty="0"/>
              <a:t>occurs between entities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vs. Relationships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172" y="4114800"/>
            <a:ext cx="9386055" cy="345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6553200" y="4110318"/>
            <a:ext cx="1658699" cy="1622319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5400" y="5961237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A2424F"/>
                </a:solidFill>
                <a:latin typeface="Lato" panose="020F0502020204030203" pitchFamily="34" charset="77"/>
              </a:rPr>
              <a:t>Replace the relationship set </a:t>
            </a:r>
            <a:r>
              <a:rPr lang="en-US" sz="2400" i="1" dirty="0">
                <a:solidFill>
                  <a:srgbClr val="A2424F"/>
                </a:solidFill>
                <a:latin typeface="Lato" panose="020F0502020204030203" pitchFamily="34" charset="77"/>
              </a:rPr>
              <a:t>takes</a:t>
            </a:r>
            <a:endParaRPr lang="en-US" sz="2400" i="1" dirty="0">
              <a:solidFill>
                <a:srgbClr val="A2424F"/>
              </a:solidFill>
              <a:latin typeface="Lato" panose="020F0502020204030203" pitchFamily="34" charset="77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entity sets or relationship sets?</a:t>
            </a:r>
            <a:endParaRPr lang="en-US" dirty="0"/>
          </a:p>
          <a:p>
            <a:pPr lvl="1"/>
            <a:r>
              <a:rPr lang="en-US" dirty="0"/>
              <a:t>Well, sometimes it is difficult to answer</a:t>
            </a:r>
            <a:endParaRPr lang="en-US" dirty="0"/>
          </a:p>
          <a:p>
            <a:pPr lvl="1"/>
            <a:r>
              <a:rPr lang="en-US" b="1" dirty="0">
                <a:solidFill>
                  <a:srgbClr val="A2424F"/>
                </a:solidFill>
              </a:rPr>
              <a:t>A possible guideline</a:t>
            </a:r>
            <a:r>
              <a:rPr lang="en-US" dirty="0"/>
              <a:t>: Use a </a:t>
            </a:r>
            <a:r>
              <a:rPr lang="en-US" dirty="0">
                <a:solidFill>
                  <a:srgbClr val="A2424F"/>
                </a:solidFill>
              </a:rPr>
              <a:t>relationship set</a:t>
            </a:r>
            <a:r>
              <a:rPr lang="en-US" dirty="0"/>
              <a:t> to describe an </a:t>
            </a:r>
            <a:r>
              <a:rPr lang="en-US" u="sng" dirty="0">
                <a:solidFill>
                  <a:srgbClr val="A2424F"/>
                </a:solidFill>
              </a:rPr>
              <a:t>action</a:t>
            </a:r>
            <a:r>
              <a:rPr lang="en-US" dirty="0"/>
              <a:t> that </a:t>
            </a:r>
            <a:r>
              <a:rPr lang="en-US" u="sng" dirty="0"/>
              <a:t>occurs between entities</a:t>
            </a:r>
            <a:endParaRPr lang="en-US" u="sng" dirty="0"/>
          </a:p>
          <a:p>
            <a:pPr lvl="2"/>
            <a:r>
              <a:rPr lang="en-US" dirty="0"/>
              <a:t>This guideline can be used for </a:t>
            </a:r>
            <a:r>
              <a:rPr lang="en-US" u="sng" dirty="0"/>
              <a:t>designing relationship attributes</a:t>
            </a:r>
            <a:endParaRPr lang="en-US" u="sng" dirty="0"/>
          </a:p>
          <a:p>
            <a:pPr lvl="3"/>
            <a:r>
              <a:rPr lang="en-US" dirty="0"/>
              <a:t>For example, attribute </a:t>
            </a:r>
            <a:r>
              <a:rPr lang="en-US" i="1" dirty="0">
                <a:solidFill>
                  <a:srgbClr val="A2424F"/>
                </a:solidFill>
              </a:rPr>
              <a:t>date</a:t>
            </a:r>
            <a:r>
              <a:rPr lang="en-US" dirty="0"/>
              <a:t> as attribute of advisor or as attribute of student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vs. Relationships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934" y="5132125"/>
            <a:ext cx="7492531" cy="218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it is possible to </a:t>
            </a:r>
            <a:r>
              <a:rPr lang="en-US" dirty="0">
                <a:solidFill>
                  <a:srgbClr val="A2424F"/>
                </a:solidFill>
              </a:rPr>
              <a:t>replace</a:t>
            </a:r>
            <a:r>
              <a:rPr lang="en-US" dirty="0"/>
              <a:t> any </a:t>
            </a:r>
            <a:r>
              <a:rPr lang="en-US" u="sng" dirty="0"/>
              <a:t>non-binary</a:t>
            </a:r>
            <a:r>
              <a:rPr lang="en-US" dirty="0"/>
              <a:t> (n-</a:t>
            </a:r>
            <a:r>
              <a:rPr lang="en-US" dirty="0" err="1"/>
              <a:t>ary</a:t>
            </a:r>
            <a:r>
              <a:rPr lang="en-US" dirty="0"/>
              <a:t>, for n &gt; 2) relationship set by </a:t>
            </a:r>
            <a:r>
              <a:rPr lang="en-US" u="sng" dirty="0"/>
              <a:t>a number of distinct binary relationship sets</a:t>
            </a:r>
            <a:r>
              <a:rPr lang="en-US" dirty="0"/>
              <a:t>, a n-</a:t>
            </a:r>
            <a:r>
              <a:rPr lang="en-US" dirty="0" err="1"/>
              <a:t>ary</a:t>
            </a:r>
            <a:r>
              <a:rPr lang="en-US" dirty="0"/>
              <a:t> relationship set shows </a:t>
            </a:r>
            <a:r>
              <a:rPr lang="en-US" dirty="0">
                <a:solidFill>
                  <a:srgbClr val="A2424F"/>
                </a:solidFill>
              </a:rPr>
              <a:t>more clearly</a:t>
            </a:r>
            <a:r>
              <a:rPr lang="en-US" dirty="0"/>
              <a:t> that </a:t>
            </a:r>
            <a:r>
              <a:rPr lang="en-US" u="sng" dirty="0"/>
              <a:t>several entities participate in a single relationship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Vs. Non-Binary Relationships</a:t>
            </a:r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relationships that </a:t>
            </a:r>
            <a:r>
              <a:rPr lang="en-US" dirty="0">
                <a:solidFill>
                  <a:srgbClr val="A2424F"/>
                </a:solidFill>
              </a:rPr>
              <a:t>appear to be non-binary</a:t>
            </a:r>
            <a:r>
              <a:rPr lang="en-US" dirty="0"/>
              <a:t> may be better represented using binary relationships</a:t>
            </a:r>
            <a:endParaRPr lang="en-US" dirty="0"/>
          </a:p>
          <a:p>
            <a:pPr lvl="1"/>
            <a:r>
              <a:rPr lang="en-US" dirty="0"/>
              <a:t>For example,  a ternary relationship </a:t>
            </a:r>
            <a:r>
              <a:rPr lang="en-US" i="1" dirty="0">
                <a:solidFill>
                  <a:srgbClr val="A2424F"/>
                </a:solidFill>
              </a:rPr>
              <a:t>parents</a:t>
            </a:r>
            <a:r>
              <a:rPr lang="en-US" dirty="0"/>
              <a:t>, relating a </a:t>
            </a:r>
            <a:r>
              <a:rPr lang="en-US" dirty="0">
                <a:solidFill>
                  <a:srgbClr val="A2424F"/>
                </a:solidFill>
              </a:rPr>
              <a:t>child</a:t>
            </a:r>
            <a:r>
              <a:rPr lang="en-US" dirty="0"/>
              <a:t> to </a:t>
            </a:r>
            <a:r>
              <a:rPr lang="en-US" dirty="0">
                <a:solidFill>
                  <a:srgbClr val="A2424F"/>
                </a:solidFill>
              </a:rPr>
              <a:t>his/her father and mother</a:t>
            </a:r>
            <a:r>
              <a:rPr lang="en-US" dirty="0"/>
              <a:t>, is best replaced by </a:t>
            </a:r>
            <a:r>
              <a:rPr lang="en-US" u="sng" dirty="0"/>
              <a:t>two binary relationships</a:t>
            </a:r>
            <a:r>
              <a:rPr lang="en-US" dirty="0"/>
              <a:t>,  </a:t>
            </a:r>
            <a:r>
              <a:rPr lang="en-US" i="1" dirty="0">
                <a:solidFill>
                  <a:srgbClr val="A2424F"/>
                </a:solidFill>
              </a:rPr>
              <a:t>father</a:t>
            </a:r>
            <a:r>
              <a:rPr lang="en-US" dirty="0"/>
              <a:t> and </a:t>
            </a:r>
            <a:r>
              <a:rPr lang="en-US" i="1" dirty="0">
                <a:solidFill>
                  <a:srgbClr val="A2424F"/>
                </a:solidFill>
              </a:rPr>
              <a:t>mother</a:t>
            </a:r>
            <a:endParaRPr lang="en-US" i="1" dirty="0">
              <a:solidFill>
                <a:srgbClr val="A2424F"/>
              </a:solidFill>
            </a:endParaRPr>
          </a:p>
          <a:p>
            <a:pPr lvl="2"/>
            <a:r>
              <a:rPr lang="en-US" dirty="0"/>
              <a:t>Using two binary relationships allows partial information (e.g., only mother being known)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Vs. Non-Binary Relationships</a:t>
            </a:r>
            <a:endParaRPr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relationships that </a:t>
            </a:r>
            <a:r>
              <a:rPr lang="en-US" dirty="0">
                <a:solidFill>
                  <a:srgbClr val="A2424F"/>
                </a:solidFill>
              </a:rPr>
              <a:t>appear to be non-binary</a:t>
            </a:r>
            <a:r>
              <a:rPr lang="en-US" dirty="0"/>
              <a:t> may be better represented using binary relationships</a:t>
            </a:r>
            <a:endParaRPr lang="en-US" dirty="0"/>
          </a:p>
          <a:p>
            <a:pPr lvl="1"/>
            <a:r>
              <a:rPr lang="en-US" dirty="0"/>
              <a:t>For example,  a ternary relationship </a:t>
            </a:r>
            <a:r>
              <a:rPr lang="en-US" i="1" dirty="0">
                <a:solidFill>
                  <a:srgbClr val="A2424F"/>
                </a:solidFill>
              </a:rPr>
              <a:t>parents</a:t>
            </a:r>
            <a:r>
              <a:rPr lang="en-US" dirty="0"/>
              <a:t>, relating a </a:t>
            </a:r>
            <a:r>
              <a:rPr lang="en-US" dirty="0">
                <a:solidFill>
                  <a:srgbClr val="A2424F"/>
                </a:solidFill>
              </a:rPr>
              <a:t>child</a:t>
            </a:r>
            <a:r>
              <a:rPr lang="en-US" dirty="0"/>
              <a:t> to </a:t>
            </a:r>
            <a:r>
              <a:rPr lang="en-US" dirty="0">
                <a:solidFill>
                  <a:srgbClr val="A2424F"/>
                </a:solidFill>
              </a:rPr>
              <a:t>his/her father and mother</a:t>
            </a:r>
            <a:r>
              <a:rPr lang="en-US" dirty="0"/>
              <a:t>, is best replaced by </a:t>
            </a:r>
            <a:r>
              <a:rPr lang="en-US" u="sng" dirty="0"/>
              <a:t>two binary relationships</a:t>
            </a:r>
            <a:r>
              <a:rPr lang="en-US" dirty="0"/>
              <a:t>,  </a:t>
            </a:r>
            <a:r>
              <a:rPr lang="en-US" i="1" dirty="0">
                <a:solidFill>
                  <a:srgbClr val="A2424F"/>
                </a:solidFill>
              </a:rPr>
              <a:t>father</a:t>
            </a:r>
            <a:r>
              <a:rPr lang="en-US" dirty="0"/>
              <a:t> and </a:t>
            </a:r>
            <a:r>
              <a:rPr lang="en-US" i="1" dirty="0">
                <a:solidFill>
                  <a:srgbClr val="A2424F"/>
                </a:solidFill>
              </a:rPr>
              <a:t>mother</a:t>
            </a:r>
            <a:endParaRPr lang="en-US" i="1" dirty="0">
              <a:solidFill>
                <a:srgbClr val="A2424F"/>
              </a:solidFill>
            </a:endParaRPr>
          </a:p>
          <a:p>
            <a:pPr lvl="2"/>
            <a:r>
              <a:rPr lang="en-US" dirty="0"/>
              <a:t>Using two binary relationships allows partial information (e.g., only mother being known)</a:t>
            </a:r>
            <a:endParaRPr lang="en-US" dirty="0"/>
          </a:p>
          <a:p>
            <a:pPr lvl="1"/>
            <a:r>
              <a:rPr lang="en-US" dirty="0"/>
              <a:t>But there are some relationships that are naturally non-binary</a:t>
            </a:r>
            <a:endParaRPr lang="en-US" dirty="0"/>
          </a:p>
          <a:p>
            <a:pPr lvl="2"/>
            <a:r>
              <a:rPr lang="en-US" dirty="0"/>
              <a:t>Example: </a:t>
            </a:r>
            <a:r>
              <a:rPr lang="en-US" i="1" dirty="0" err="1">
                <a:solidFill>
                  <a:srgbClr val="A2424F"/>
                </a:solidFill>
              </a:rPr>
              <a:t>proj_guide</a:t>
            </a:r>
            <a:endParaRPr lang="en-US" i="1" dirty="0">
              <a:solidFill>
                <a:srgbClr val="A2424F"/>
              </a:solidFill>
            </a:endParaRP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Vs. Non-Binary Relationships</a:t>
            </a:r>
            <a:endParaRPr lang="en-US" dirty="0"/>
          </a:p>
        </p:txBody>
      </p:sp>
      <p:pic>
        <p:nvPicPr>
          <p:cNvPr id="4" name="Picture 2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317136"/>
            <a:ext cx="6705600" cy="2582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600"/>
              </a:spcBef>
            </a:pPr>
            <a:r>
              <a:rPr lang="en-US" dirty="0"/>
              <a:t>The use of </a:t>
            </a:r>
            <a:r>
              <a:rPr lang="en-US" u="sng" dirty="0"/>
              <a:t>an attribute</a:t>
            </a:r>
            <a:r>
              <a:rPr lang="en-US" dirty="0"/>
              <a:t> or </a:t>
            </a:r>
            <a:r>
              <a:rPr lang="en-US" u="sng" dirty="0"/>
              <a:t>entity set</a:t>
            </a:r>
            <a:r>
              <a:rPr lang="en-US" dirty="0"/>
              <a:t> to represent an </a:t>
            </a:r>
            <a:r>
              <a:rPr lang="en-US" dirty="0">
                <a:solidFill>
                  <a:srgbClr val="A2424F"/>
                </a:solidFill>
              </a:rPr>
              <a:t>object</a:t>
            </a:r>
            <a:endParaRPr lang="en-US" dirty="0">
              <a:solidFill>
                <a:srgbClr val="A2424F"/>
              </a:solidFill>
            </a:endParaRPr>
          </a:p>
          <a:p>
            <a:pPr>
              <a:spcBef>
                <a:spcPts val="1600"/>
              </a:spcBef>
            </a:pPr>
            <a:r>
              <a:rPr lang="en-US" dirty="0"/>
              <a:t>Whether a </a:t>
            </a:r>
            <a:r>
              <a:rPr lang="en-US" dirty="0">
                <a:solidFill>
                  <a:srgbClr val="A2424F"/>
                </a:solidFill>
              </a:rPr>
              <a:t>real-world concept</a:t>
            </a:r>
            <a:r>
              <a:rPr lang="en-US" dirty="0"/>
              <a:t> is best expressed by an </a:t>
            </a:r>
            <a:r>
              <a:rPr lang="en-US" u="sng" dirty="0"/>
              <a:t>entity set</a:t>
            </a:r>
            <a:r>
              <a:rPr lang="en-US" dirty="0"/>
              <a:t> or a </a:t>
            </a:r>
            <a:r>
              <a:rPr lang="en-US" u="sng" dirty="0"/>
              <a:t>relationship set</a:t>
            </a:r>
            <a:endParaRPr lang="en-US" u="sng" dirty="0"/>
          </a:p>
          <a:p>
            <a:pPr>
              <a:spcBef>
                <a:spcPts val="1600"/>
              </a:spcBef>
            </a:pPr>
            <a:r>
              <a:rPr lang="en-US" dirty="0"/>
              <a:t>The use of a </a:t>
            </a:r>
            <a:r>
              <a:rPr lang="en-US" u="sng" dirty="0"/>
              <a:t>ternary relationship</a:t>
            </a:r>
            <a:r>
              <a:rPr lang="en-US" dirty="0"/>
              <a:t> versus </a:t>
            </a:r>
            <a:r>
              <a:rPr lang="en-US" u="sng" dirty="0"/>
              <a:t>a pair of binary relationships</a:t>
            </a:r>
            <a:endParaRPr lang="en-US" u="sng" dirty="0"/>
          </a:p>
          <a:p>
            <a:pPr>
              <a:spcBef>
                <a:spcPts val="1600"/>
              </a:spcBef>
            </a:pPr>
            <a:r>
              <a:rPr lang="en-US" dirty="0"/>
              <a:t>The use of a </a:t>
            </a:r>
            <a:r>
              <a:rPr lang="en-US" u="sng" dirty="0"/>
              <a:t>strong</a:t>
            </a:r>
            <a:r>
              <a:rPr lang="en-US" dirty="0"/>
              <a:t> or </a:t>
            </a:r>
            <a:r>
              <a:rPr lang="en-US" u="sng" dirty="0"/>
              <a:t>weak</a:t>
            </a:r>
            <a:r>
              <a:rPr lang="en-US" dirty="0"/>
              <a:t> entity set</a:t>
            </a:r>
            <a:endParaRPr lang="en-US" dirty="0"/>
          </a:p>
          <a:p>
            <a:pPr>
              <a:spcBef>
                <a:spcPts val="1600"/>
              </a:spcBef>
            </a:pPr>
            <a:endParaRPr lang="en-US" i="1" dirty="0"/>
          </a:p>
          <a:p>
            <a:r>
              <a:rPr lang="en-US" sz="2400" i="1" dirty="0"/>
              <a:t>* Extra:</a:t>
            </a:r>
            <a:endParaRPr lang="en-US" sz="2400" i="1" dirty="0"/>
          </a:p>
          <a:p>
            <a:pPr lvl="1"/>
            <a:r>
              <a:rPr lang="en-US" sz="2000" i="1" dirty="0"/>
              <a:t>* The use of specialization/generalization – contributes to modularity in the design</a:t>
            </a:r>
            <a:endParaRPr lang="en-US" sz="2000" i="1" dirty="0"/>
          </a:p>
          <a:p>
            <a:pPr lvl="1"/>
            <a:r>
              <a:rPr lang="en-US" sz="2000" i="1" dirty="0"/>
              <a:t>* The use of aggregation – can treat the aggregate entity set as a single unit without concern for the details of its internal structure</a:t>
            </a:r>
            <a:endParaRPr lang="en-US" sz="2000" i="1" dirty="0"/>
          </a:p>
          <a:p>
            <a:pPr>
              <a:spcBef>
                <a:spcPts val="1600"/>
              </a:spcBef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E-R Design Decisions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provides </a:t>
            </a:r>
            <a:r>
              <a:rPr lang="en-US" dirty="0">
                <a:solidFill>
                  <a:srgbClr val="A2424F"/>
                </a:solidFill>
              </a:rPr>
              <a:t>formatting</a:t>
            </a:r>
            <a:r>
              <a:rPr lang="en-US" dirty="0"/>
              <a:t>,</a:t>
            </a:r>
            <a:r>
              <a:rPr lang="en-US" dirty="0">
                <a:solidFill>
                  <a:srgbClr val="A2424F"/>
                </a:solidFill>
              </a:rPr>
              <a:t> hypertext link</a:t>
            </a:r>
            <a:r>
              <a:rPr lang="en-US" dirty="0"/>
              <a:t>, and </a:t>
            </a:r>
            <a:r>
              <a:rPr lang="en-US" dirty="0">
                <a:solidFill>
                  <a:srgbClr val="A2424F"/>
                </a:solidFill>
              </a:rPr>
              <a:t>multimedia display features</a:t>
            </a:r>
            <a:endParaRPr lang="en-US" dirty="0"/>
          </a:p>
          <a:p>
            <a:pPr lvl="1"/>
            <a:r>
              <a:rPr lang="en-US" dirty="0"/>
              <a:t>including tables, stylesheets (to alter default formatting), etc.</a:t>
            </a:r>
            <a:endParaRPr lang="en-US" dirty="0"/>
          </a:p>
          <a:p>
            <a:r>
              <a:rPr lang="en-US" dirty="0"/>
              <a:t>HTML also provides input features</a:t>
            </a:r>
            <a:endParaRPr lang="en-US" dirty="0"/>
          </a:p>
          <a:p>
            <a:pPr lvl="1"/>
            <a:r>
              <a:rPr lang="en-US" dirty="0"/>
              <a:t>Select from a set of options</a:t>
            </a:r>
            <a:endParaRPr lang="en-US" dirty="0"/>
          </a:p>
          <a:p>
            <a:pPr lvl="2"/>
            <a:r>
              <a:rPr lang="en-US" dirty="0"/>
              <a:t>Pop-up menus, radio buttons, check lists</a:t>
            </a:r>
            <a:endParaRPr lang="en-US" dirty="0"/>
          </a:p>
          <a:p>
            <a:pPr lvl="1"/>
            <a:r>
              <a:rPr lang="en-US" dirty="0"/>
              <a:t>Enter values</a:t>
            </a:r>
            <a:endParaRPr lang="en-US" dirty="0"/>
          </a:p>
          <a:p>
            <a:pPr lvl="2"/>
            <a:r>
              <a:rPr lang="en-US" dirty="0"/>
              <a:t>Text boxes</a:t>
            </a:r>
            <a:endParaRPr lang="en-US" dirty="0"/>
          </a:p>
          <a:p>
            <a:pPr lvl="1"/>
            <a:r>
              <a:rPr lang="en-US" dirty="0"/>
              <a:t>Filled in input sent back to the server, to be acted upon by an executable at the server</a:t>
            </a:r>
            <a:endParaRPr lang="en-US" dirty="0"/>
          </a:p>
          <a:p>
            <a:r>
              <a:rPr lang="en-US" dirty="0" err="1"/>
              <a:t>HyperText</a:t>
            </a:r>
            <a:r>
              <a:rPr lang="en-US" dirty="0"/>
              <a:t> Transfer Protocol (HTTP) used for communication with the Web server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and HTTP</a:t>
            </a:r>
            <a:endParaRPr 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7.10, Database System Concepts (7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Study: Alternative ER Notations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94" b="76595"/>
          <a:stretch>
            <a:fillRect/>
          </a:stretch>
        </p:blipFill>
        <p:spPr bwMode="auto">
          <a:xfrm>
            <a:off x="838200" y="3825876"/>
            <a:ext cx="6335649" cy="1644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16" b="11975"/>
          <a:stretch>
            <a:fillRect/>
          </a:stretch>
        </p:blipFill>
        <p:spPr bwMode="auto">
          <a:xfrm>
            <a:off x="7834053" y="2978101"/>
            <a:ext cx="6166262" cy="3770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5486400"/>
            <a:ext cx="12954000" cy="1422400"/>
          </a:xfrm>
        </p:spPr>
        <p:txBody>
          <a:bodyPr>
            <a:normAutofit/>
          </a:bodyPr>
          <a:lstStyle/>
          <a:p>
            <a:r>
              <a:rPr lang="en-US" sz="5400" dirty="0"/>
              <a:t>Normalization: A First Look</a:t>
            </a:r>
            <a:endParaRPr lang="en-US" sz="5400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designing a database schema, we must ensure that </a:t>
            </a:r>
            <a:r>
              <a:rPr lang="en-US" dirty="0">
                <a:solidFill>
                  <a:srgbClr val="A2424F"/>
                </a:solidFill>
              </a:rPr>
              <a:t>we avoid two major pitfalls</a:t>
            </a:r>
            <a:r>
              <a:rPr lang="en-US" dirty="0"/>
              <a:t>:</a:t>
            </a:r>
            <a:endParaRPr lang="en-US" dirty="0"/>
          </a:p>
          <a:p>
            <a:pPr lvl="1"/>
            <a:r>
              <a:rPr lang="en-US" b="1" dirty="0">
                <a:solidFill>
                  <a:srgbClr val="A2424F"/>
                </a:solidFill>
              </a:rPr>
              <a:t>Redundancy</a:t>
            </a:r>
            <a:r>
              <a:rPr lang="en-US" dirty="0"/>
              <a:t>:  a bad design may result in </a:t>
            </a:r>
            <a:r>
              <a:rPr lang="en-US" u="sng" dirty="0"/>
              <a:t>repeat information</a:t>
            </a:r>
            <a:endParaRPr lang="en-US" dirty="0"/>
          </a:p>
          <a:p>
            <a:pPr lvl="2"/>
            <a:r>
              <a:rPr lang="en-US" dirty="0"/>
              <a:t>Redundant representation of information may </a:t>
            </a:r>
            <a:r>
              <a:rPr lang="en-US" dirty="0">
                <a:solidFill>
                  <a:srgbClr val="A2424F"/>
                </a:solidFill>
              </a:rPr>
              <a:t>lead to data inconsistency among the various copies of information</a:t>
            </a:r>
            <a:r>
              <a:rPr lang="en-US" dirty="0"/>
              <a:t> </a:t>
            </a:r>
            <a:endParaRPr lang="en-US" dirty="0"/>
          </a:p>
          <a:p>
            <a:pPr lvl="1"/>
            <a:r>
              <a:rPr lang="en-US" b="1" dirty="0">
                <a:solidFill>
                  <a:srgbClr val="A2424F"/>
                </a:solidFill>
              </a:rPr>
              <a:t>Incompleteness</a:t>
            </a:r>
            <a:r>
              <a:rPr lang="en-US" dirty="0"/>
              <a:t>: a bad design may </a:t>
            </a:r>
            <a:r>
              <a:rPr lang="en-US" u="sng" dirty="0"/>
              <a:t>make certain aspects</a:t>
            </a:r>
            <a:r>
              <a:rPr lang="en-US" dirty="0"/>
              <a:t> of the enterprise </a:t>
            </a:r>
            <a:r>
              <a:rPr lang="en-US" u="sng" dirty="0"/>
              <a:t>difficult or impossible to model</a:t>
            </a:r>
            <a:endParaRPr lang="en-US" u="sng" dirty="0"/>
          </a:p>
          <a:p>
            <a:r>
              <a:rPr lang="en-US" dirty="0"/>
              <a:t>Avoiding bad designs is not enough</a:t>
            </a:r>
            <a:endParaRPr lang="en-US" dirty="0"/>
          </a:p>
          <a:p>
            <a:pPr lvl="1"/>
            <a:r>
              <a:rPr lang="en-US" dirty="0"/>
              <a:t>There may be a large number of good designs from which we must choose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Design Alternatives</a:t>
            </a:r>
            <a:endParaRPr 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 designing a database schema, we must ensure that we avoid two major pitfalls: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Redundancy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  a bad design may result in 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</a:rPr>
              <a:t>repeat information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Redundant representation of information may lead to data inconsistency among the various copies of information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Incompleteness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 a bad design may 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</a:rPr>
              <a:t>make certain aspects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of the enterprise 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</a:rPr>
              <a:t>difficult or impossible to model</a:t>
            </a:r>
            <a:endParaRPr lang="en-US" u="sng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/>
              <a:t>Avoiding bad designs is not enough</a:t>
            </a:r>
            <a:endParaRPr lang="en-US" dirty="0"/>
          </a:p>
          <a:p>
            <a:pPr lvl="1"/>
            <a:r>
              <a:rPr lang="en-US" dirty="0"/>
              <a:t>There may be a large number of good designs from which we must choose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solidFill>
                  <a:srgbClr val="A2424F"/>
                </a:solidFill>
              </a:rPr>
              <a:t>Do we have any guidelines on how to get a good design?</a:t>
            </a:r>
            <a:endParaRPr lang="en-US" dirty="0">
              <a:solidFill>
                <a:srgbClr val="A2424F"/>
              </a:solidFill>
            </a:endParaRPr>
          </a:p>
          <a:p>
            <a:pPr lvl="1"/>
            <a:r>
              <a:rPr lang="en-US" dirty="0"/>
              <a:t>Normal Forms!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Design Alternatives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 bwMode="auto">
          <a:xfrm>
            <a:off x="762000" y="6172200"/>
            <a:ext cx="6096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A2424F"/>
                </a:solidFill>
              </a:rPr>
              <a:t>A relational schema R is in </a:t>
            </a:r>
            <a:r>
              <a:rPr lang="en-US" b="1" u="sng" dirty="0">
                <a:solidFill>
                  <a:srgbClr val="A2424F"/>
                </a:solidFill>
              </a:rPr>
              <a:t>first normal form</a:t>
            </a:r>
            <a:r>
              <a:rPr lang="en-US" dirty="0">
                <a:solidFill>
                  <a:srgbClr val="A2424F"/>
                </a:solidFill>
              </a:rPr>
              <a:t> if the domains of all attributes of R are atomic</a:t>
            </a:r>
            <a:endParaRPr lang="en-US" dirty="0">
              <a:solidFill>
                <a:srgbClr val="A2424F"/>
              </a:solidFill>
            </a:endParaRPr>
          </a:p>
          <a:p>
            <a:pPr lvl="1"/>
            <a:r>
              <a:rPr lang="en-US" dirty="0"/>
              <a:t>Domain is atomic if its elements are considered to be indivisible units</a:t>
            </a:r>
            <a:endParaRPr lang="en-US" dirty="0"/>
          </a:p>
          <a:p>
            <a:pPr lvl="1"/>
            <a:r>
              <a:rPr lang="en-US" dirty="0"/>
              <a:t>Examples of non-atomic domains:</a:t>
            </a:r>
            <a:endParaRPr lang="en-US" dirty="0"/>
          </a:p>
          <a:p>
            <a:pPr lvl="2"/>
            <a:r>
              <a:rPr lang="en-US" dirty="0"/>
              <a:t>Set of names, composite attributes</a:t>
            </a:r>
            <a:endParaRPr lang="en-US" dirty="0"/>
          </a:p>
          <a:p>
            <a:pPr lvl="2"/>
            <a:r>
              <a:rPr lang="en-US" dirty="0"/>
              <a:t>Identification numbers like CS307 that can be broken up into parts</a:t>
            </a:r>
            <a:endParaRPr lang="en-US" dirty="0"/>
          </a:p>
          <a:p>
            <a:pPr lvl="3"/>
            <a:r>
              <a:rPr lang="en-US" dirty="0"/>
              <a:t>However, in practice, we can also consider it atomic</a:t>
            </a:r>
            <a:endParaRPr lang="en-US" dirty="0"/>
          </a:p>
          <a:p>
            <a:pPr lvl="1"/>
            <a:r>
              <a:rPr lang="en-US" dirty="0"/>
              <a:t>Non-atomic values complicate storage and encourage redundant (repeated) storage of data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Normal Form</a:t>
            </a:r>
            <a:r>
              <a:rPr lang="zh-CN" altLang="en-US" dirty="0"/>
              <a:t> </a:t>
            </a:r>
            <a:r>
              <a:rPr lang="en-US" altLang="zh-CN" dirty="0"/>
              <a:t>(1NF)</a:t>
            </a:r>
            <a:endParaRPr 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Non-atomic attribute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Normal Form</a:t>
            </a:r>
            <a:r>
              <a:rPr lang="zh-CN" altLang="en-US" dirty="0"/>
              <a:t> </a:t>
            </a:r>
            <a:r>
              <a:rPr lang="en-US" altLang="zh-CN" dirty="0"/>
              <a:t>(1NF)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750" y="2895600"/>
            <a:ext cx="13296900" cy="4025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3352800" y="2895600"/>
            <a:ext cx="6096000" cy="4191000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example: Starring</a:t>
            </a:r>
            <a:endParaRPr lang="en-US" dirty="0"/>
          </a:p>
          <a:p>
            <a:pPr lvl="1"/>
            <a:r>
              <a:rPr lang="en-US" dirty="0"/>
              <a:t>Problems: 1) Redundant names; 2) difficulties in updating/deleting a specific person; 3) extra cost in splitting names; 4) difficulties in making statistics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Normal Form</a:t>
            </a:r>
            <a:r>
              <a:rPr lang="zh-CN" altLang="en-US" dirty="0"/>
              <a:t> </a:t>
            </a:r>
            <a:r>
              <a:rPr lang="en-US" altLang="zh-CN" dirty="0"/>
              <a:t>(1NF)</a:t>
            </a:r>
            <a:endParaRPr lang="en-US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/>
        </p:nvGraphicFramePr>
        <p:xfrm>
          <a:off x="1194840" y="3934281"/>
          <a:ext cx="12495734" cy="3598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943"/>
                <a:gridCol w="3615395"/>
                <a:gridCol w="1460046"/>
                <a:gridCol w="858850"/>
                <a:gridCol w="1972011"/>
                <a:gridCol w="3223489"/>
              </a:tblGrid>
              <a:tr h="400701">
                <a:tc>
                  <a:txBody>
                    <a:bodyPr/>
                    <a:lstStyle/>
                    <a:p>
                      <a:r>
                        <a:rPr lang="en-GB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Movie ID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dirty="0" err="1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Movie</a:t>
                      </a:r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 </a:t>
                      </a:r>
                      <a:r>
                        <a:rPr lang="fr-FR" sz="1900" dirty="0" err="1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Title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Country</a:t>
                      </a:r>
                      <a:endParaRPr lang="en-GB" sz="1900" dirty="0"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sz="1900" dirty="0" err="1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Year</a:t>
                      </a:r>
                      <a:endParaRPr lang="en-GB" sz="1900" dirty="0"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sz="1900" dirty="0" err="1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Director</a:t>
                      </a:r>
                      <a:endParaRPr lang="en-GB" sz="1900" dirty="0"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sz="1900" dirty="0" err="1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Starring</a:t>
                      </a:r>
                      <a:endParaRPr lang="en-GB" sz="1900" dirty="0"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00701">
                <a:tc>
                  <a:txBody>
                    <a:bodyPr/>
                    <a:lstStyle/>
                    <a:p>
                      <a:r>
                        <a:rPr lang="en-GB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0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Citizen Kane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US</a:t>
                      </a:r>
                      <a:endParaRPr lang="en-GB" sz="190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1941</a:t>
                      </a:r>
                      <a:endParaRPr lang="en-GB" sz="190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dirty="0" err="1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welles</a:t>
                      </a:r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, o.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Orson Welles, Joseph </a:t>
                      </a:r>
                      <a:r>
                        <a:rPr lang="fr-FR" sz="1900" dirty="0" err="1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Cotten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26272">
                <a:tc>
                  <a:txBody>
                    <a:bodyPr/>
                    <a:lstStyle/>
                    <a:p>
                      <a:r>
                        <a:rPr lang="en-GB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1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La règle du jeu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FR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1939</a:t>
                      </a:r>
                      <a:endParaRPr lang="en-GB" sz="190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Renoir, J.</a:t>
                      </a:r>
                      <a:endParaRPr lang="en-GB" sz="190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Roland Toutain, Nora Grégor, Marcel Dalio, Jean Renoir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26272">
                <a:tc>
                  <a:txBody>
                    <a:bodyPr/>
                    <a:lstStyle/>
                    <a:p>
                      <a:r>
                        <a:rPr lang="en-GB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2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North By Northwest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US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1959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HITCHCOCK, A.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Cary Grant, Eva Marie Saint, James Mason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6272">
                <a:tc>
                  <a:txBody>
                    <a:bodyPr/>
                    <a:lstStyle/>
                    <a:p>
                      <a:r>
                        <a:rPr lang="en-GB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3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Singin' in the Rain</a:t>
                      </a:r>
                      <a:endParaRPr lang="en-GB" sz="190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US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1952</a:t>
                      </a:r>
                      <a:endParaRPr lang="en-GB" sz="190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Donen/Kelly</a:t>
                      </a:r>
                      <a:endParaRPr lang="en-GB" sz="190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Gene Kelly, Debbie Reynolds, Donald O'Connor</a:t>
                      </a:r>
                      <a:endParaRPr lang="en-GB" sz="190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0701">
                <a:tc>
                  <a:txBody>
                    <a:bodyPr/>
                    <a:lstStyle/>
                    <a:p>
                      <a:r>
                        <a:rPr lang="en-GB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4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Rear Window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US</a:t>
                      </a:r>
                      <a:endParaRPr lang="en-GB" sz="190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1954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baseline="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Alfred Hitchcock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James Stewart,</a:t>
                      </a:r>
                      <a:r>
                        <a:rPr lang="fr-FR" sz="1900" baseline="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 Grace Kelly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10287000" y="3529240"/>
            <a:ext cx="3733800" cy="4191000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 it by splitting the names into two columns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Normal Form</a:t>
            </a:r>
            <a:r>
              <a:rPr lang="zh-CN" altLang="en-US" dirty="0"/>
              <a:t> </a:t>
            </a:r>
            <a:r>
              <a:rPr lang="en-US" altLang="zh-CN" dirty="0"/>
              <a:t>(1NF)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350" y="2743200"/>
            <a:ext cx="13347700" cy="4064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3124200" y="2679700"/>
            <a:ext cx="6400800" cy="4191000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 it by treating the column as a multi-valued attribute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Normal Form</a:t>
            </a:r>
            <a:r>
              <a:rPr lang="zh-CN" altLang="en-US" dirty="0"/>
              <a:t> </a:t>
            </a:r>
            <a:r>
              <a:rPr lang="en-US" altLang="zh-CN" dirty="0"/>
              <a:t>(1NF)</a:t>
            </a:r>
            <a:endParaRPr lang="en-US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/>
        </p:nvGraphicFramePr>
        <p:xfrm>
          <a:off x="9144000" y="3048000"/>
          <a:ext cx="5255794" cy="1645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512"/>
                <a:gridCol w="1079219"/>
                <a:gridCol w="1075800"/>
                <a:gridCol w="1033266"/>
                <a:gridCol w="741997"/>
              </a:tblGrid>
              <a:tr h="5433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sz="1600" b="1" kern="12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  <a:ea typeface="+mn-ea"/>
                          <a:cs typeface="+mn-cs"/>
                        </a:rPr>
                        <a:t>Star ID</a:t>
                      </a:r>
                      <a:endParaRPr lang="en-GB" sz="1600" b="1" kern="1200" dirty="0">
                        <a:solidFill>
                          <a:srgbClr val="000000"/>
                        </a:solidFill>
                        <a:latin typeface="Lato" panose="020F0502020204030203" pitchFamily="34" charset="77"/>
                        <a:ea typeface="+mn-ea"/>
                        <a:cs typeface="+mn-cs"/>
                      </a:endParaRPr>
                    </a:p>
                  </a:txBody>
                  <a:tcPr marL="62395" marR="62395" marT="31197" marB="31197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sz="1600" dirty="0" err="1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Firstname</a:t>
                      </a:r>
                      <a:endParaRPr lang="en-GB" sz="1600" dirty="0"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sz="1600" dirty="0" err="1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Lastname</a:t>
                      </a:r>
                      <a:endParaRPr lang="en-GB" sz="1600" dirty="0"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sz="1600" b="1" kern="12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  <a:ea typeface="+mn-ea"/>
                          <a:cs typeface="+mn-cs"/>
                        </a:rPr>
                        <a:t>Born</a:t>
                      </a:r>
                      <a:endParaRPr lang="en-GB" sz="1600" b="1" kern="1200" dirty="0">
                        <a:solidFill>
                          <a:srgbClr val="000000"/>
                        </a:solidFill>
                        <a:latin typeface="Lato" panose="020F0502020204030203" pitchFamily="34" charset="77"/>
                        <a:ea typeface="+mn-ea"/>
                        <a:cs typeface="+mn-cs"/>
                      </a:endParaRPr>
                    </a:p>
                  </a:txBody>
                  <a:tcPr marL="62395" marR="62395" marT="31197" marB="31197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sz="1600" b="1" kern="12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  <a:ea typeface="+mn-ea"/>
                          <a:cs typeface="+mn-cs"/>
                        </a:rPr>
                        <a:t>Died</a:t>
                      </a:r>
                      <a:endParaRPr lang="en-GB" sz="1600" b="1" kern="1200" dirty="0">
                        <a:solidFill>
                          <a:srgbClr val="000000"/>
                        </a:solidFill>
                        <a:latin typeface="Lato" panose="020F0502020204030203" pitchFamily="34" charset="77"/>
                        <a:ea typeface="+mn-ea"/>
                        <a:cs typeface="+mn-cs"/>
                      </a:endParaRPr>
                    </a:p>
                  </a:txBody>
                  <a:tcPr marL="62395" marR="62395" marT="31197" marB="31197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42613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1</a:t>
                      </a:r>
                      <a:endParaRPr lang="en-GB" sz="16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94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2</a:t>
                      </a:r>
                      <a:endParaRPr lang="en-GB" sz="16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94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3</a:t>
                      </a:r>
                      <a:endParaRPr lang="en-GB" sz="16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356640" y="3048000"/>
          <a:ext cx="7872960" cy="3380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943"/>
                <a:gridCol w="2544617"/>
                <a:gridCol w="1143000"/>
                <a:gridCol w="838200"/>
                <a:gridCol w="1981200"/>
              </a:tblGrid>
              <a:tr h="400701">
                <a:tc>
                  <a:txBody>
                    <a:bodyPr/>
                    <a:lstStyle/>
                    <a:p>
                      <a:r>
                        <a:rPr lang="en-GB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Movie ID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dirty="0" err="1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Movie</a:t>
                      </a:r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 </a:t>
                      </a:r>
                      <a:r>
                        <a:rPr lang="fr-FR" sz="1900" dirty="0" err="1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Title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Country</a:t>
                      </a:r>
                      <a:endParaRPr lang="en-GB" sz="1900" dirty="0"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sz="1900" dirty="0" err="1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Year</a:t>
                      </a:r>
                      <a:endParaRPr lang="en-GB" sz="1900" dirty="0"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sz="1900" dirty="0" err="1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Director</a:t>
                      </a:r>
                      <a:endParaRPr lang="en-GB" sz="1900" dirty="0"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00701">
                <a:tc>
                  <a:txBody>
                    <a:bodyPr/>
                    <a:lstStyle/>
                    <a:p>
                      <a:r>
                        <a:rPr lang="en-GB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0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Citizen Kane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US</a:t>
                      </a:r>
                      <a:endParaRPr lang="en-GB" sz="190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1941</a:t>
                      </a:r>
                      <a:endParaRPr lang="en-GB" sz="190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dirty="0" err="1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welles</a:t>
                      </a:r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, o.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26272">
                <a:tc>
                  <a:txBody>
                    <a:bodyPr/>
                    <a:lstStyle/>
                    <a:p>
                      <a:r>
                        <a:rPr lang="en-GB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1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La règle du jeu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FR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1939</a:t>
                      </a:r>
                      <a:endParaRPr lang="en-GB" sz="190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Renoir, J.</a:t>
                      </a:r>
                      <a:endParaRPr lang="en-GB" sz="190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26272">
                <a:tc>
                  <a:txBody>
                    <a:bodyPr/>
                    <a:lstStyle/>
                    <a:p>
                      <a:r>
                        <a:rPr lang="en-GB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2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North By Northwest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US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1959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HITCHCOCK, A.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6272">
                <a:tc>
                  <a:txBody>
                    <a:bodyPr/>
                    <a:lstStyle/>
                    <a:p>
                      <a:r>
                        <a:rPr lang="en-GB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3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Singin' in the Rain</a:t>
                      </a:r>
                      <a:endParaRPr lang="en-GB" sz="190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US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1952</a:t>
                      </a:r>
                      <a:endParaRPr lang="en-GB" sz="190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Donen/Kelly</a:t>
                      </a:r>
                      <a:endParaRPr lang="en-GB" sz="190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0701">
                <a:tc>
                  <a:txBody>
                    <a:bodyPr/>
                    <a:lstStyle/>
                    <a:p>
                      <a:r>
                        <a:rPr lang="en-GB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4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Rear Window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US</a:t>
                      </a:r>
                      <a:endParaRPr lang="en-GB" sz="190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1954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baseline="0" dirty="0">
                          <a:solidFill>
                            <a:srgbClr val="000000"/>
                          </a:solidFill>
                          <a:latin typeface="Lato" panose="020F0502020204030203" pitchFamily="34" charset="77"/>
                        </a:rPr>
                        <a:t>Alfred Hitchcock</a:t>
                      </a:r>
                      <a:endParaRPr lang="en-GB" sz="19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75132" marR="75132" marT="37565" marB="37565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Diamond 5"/>
          <p:cNvSpPr/>
          <p:nvPr/>
        </p:nvSpPr>
        <p:spPr bwMode="auto">
          <a:xfrm>
            <a:off x="9154236" y="5302941"/>
            <a:ext cx="3429000" cy="1371600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movie_starring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cxnSp>
        <p:nvCxnSpPr>
          <p:cNvPr id="8" name="Straight Connector 7"/>
          <p:cNvCxnSpPr>
            <a:stCxn id="6" idx="0"/>
          </p:cNvCxnSpPr>
          <p:nvPr/>
        </p:nvCxnSpPr>
        <p:spPr bwMode="auto">
          <a:xfrm flipV="1">
            <a:off x="10868736" y="4693341"/>
            <a:ext cx="0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Straight Connector 9"/>
          <p:cNvCxnSpPr>
            <a:stCxn id="6" idx="1"/>
          </p:cNvCxnSpPr>
          <p:nvPr/>
        </p:nvCxnSpPr>
        <p:spPr bwMode="auto">
          <a:xfrm flipH="1">
            <a:off x="8229600" y="5988741"/>
            <a:ext cx="9246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 satisfying 2NF must: </a:t>
            </a:r>
            <a:endParaRPr lang="en-US" dirty="0"/>
          </a:p>
          <a:p>
            <a:pPr lvl="1"/>
            <a:r>
              <a:rPr lang="en-US" dirty="0"/>
              <a:t>be in 1NF</a:t>
            </a:r>
            <a:endParaRPr lang="en-US" dirty="0"/>
          </a:p>
          <a:p>
            <a:pPr lvl="1"/>
            <a:r>
              <a:rPr lang="en-US" dirty="0"/>
              <a:t>not have any non-prime attribute that is dependent on any proper subset of any candidate key of the relation</a:t>
            </a:r>
            <a:endParaRPr lang="en-US" dirty="0"/>
          </a:p>
          <a:p>
            <a:pPr lvl="2"/>
            <a:r>
              <a:rPr lang="en-US" dirty="0"/>
              <a:t>A non-prime attribute of a relation is an attribute that is not a part of any candidate key of the relation. 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Normal Form (2NF)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28800" y="5638800"/>
            <a:ext cx="6154154" cy="838200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HTML and HTTP</a:t>
            </a:r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791200" y="1143000"/>
          <a:ext cx="13525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包装程序外壳对象" showAsIcon="1" r:id="rId2" imgW="1533525" imgH="638175" progId="Package">
                  <p:embed/>
                </p:oleObj>
              </mc:Choice>
              <mc:Fallback>
                <p:oleObj name="包装程序外壳对象" showAsIcon="1" r:id="rId2" imgW="1533525" imgH="638175" progId="Package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91200" y="1143000"/>
                        <a:ext cx="1352550" cy="569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2743200"/>
            <a:ext cx="4979527" cy="1905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6800" y="2667000"/>
            <a:ext cx="390997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81200"/>
            <a:ext cx="13296900" cy="5334000"/>
          </a:xfrm>
        </p:spPr>
        <p:txBody>
          <a:bodyPr/>
          <a:lstStyle/>
          <a:p>
            <a:r>
              <a:rPr lang="en-US" dirty="0"/>
              <a:t>Example: Consider this table with the </a:t>
            </a:r>
            <a:r>
              <a:rPr lang="en-US" u="sng" dirty="0"/>
              <a:t>composite primary key</a:t>
            </a:r>
            <a:r>
              <a:rPr lang="en-US" dirty="0"/>
              <a:t> </a:t>
            </a:r>
            <a:r>
              <a:rPr lang="en-US" dirty="0">
                <a:solidFill>
                  <a:srgbClr val="A2424F"/>
                </a:solidFill>
              </a:rPr>
              <a:t>(</a:t>
            </a:r>
            <a:r>
              <a:rPr lang="en-US" i="1" dirty="0">
                <a:solidFill>
                  <a:srgbClr val="A2424F"/>
                </a:solidFill>
              </a:rPr>
              <a:t>station_id</a:t>
            </a:r>
            <a:r>
              <a:rPr lang="en-US" dirty="0">
                <a:solidFill>
                  <a:srgbClr val="A2424F"/>
                </a:solidFill>
              </a:rPr>
              <a:t>, </a:t>
            </a:r>
            <a:r>
              <a:rPr lang="en-US" i="1" dirty="0">
                <a:solidFill>
                  <a:srgbClr val="A2424F"/>
                </a:solidFill>
              </a:rPr>
              <a:t>line_id</a:t>
            </a:r>
            <a:r>
              <a:rPr lang="en-US" dirty="0">
                <a:solidFill>
                  <a:srgbClr val="A2424F"/>
                </a:solidFill>
              </a:rPr>
              <a:t>)</a:t>
            </a:r>
            <a:endParaRPr lang="en-US" dirty="0">
              <a:solidFill>
                <a:srgbClr val="A2424F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columns </a:t>
            </a:r>
            <a:r>
              <a:rPr lang="en-US" i="1" dirty="0" err="1"/>
              <a:t>line_color</a:t>
            </a:r>
            <a:r>
              <a:rPr lang="en-US" dirty="0"/>
              <a:t> and </a:t>
            </a:r>
            <a:r>
              <a:rPr lang="en-US" i="1" dirty="0"/>
              <a:t>operator</a:t>
            </a:r>
            <a:r>
              <a:rPr lang="en-US" dirty="0"/>
              <a:t> are not related to </a:t>
            </a:r>
            <a:r>
              <a:rPr lang="en-US" i="1" dirty="0" err="1"/>
              <a:t>station_id</a:t>
            </a:r>
            <a:endParaRPr lang="en-US" i="1" dirty="0"/>
          </a:p>
          <a:p>
            <a:pPr lvl="2"/>
            <a:r>
              <a:rPr lang="en-US" dirty="0"/>
              <a:t>They are only related to </a:t>
            </a:r>
            <a:r>
              <a:rPr lang="en-US" i="1" dirty="0" err="1"/>
              <a:t>line_id</a:t>
            </a:r>
            <a:r>
              <a:rPr lang="en-US" dirty="0"/>
              <a:t>, which is only </a:t>
            </a:r>
            <a:r>
              <a:rPr lang="en-US" dirty="0">
                <a:solidFill>
                  <a:srgbClr val="A2424F"/>
                </a:solidFill>
              </a:rPr>
              <a:t>part of (a subset of) the primary key </a:t>
            </a:r>
            <a:endParaRPr lang="en-US" dirty="0">
              <a:solidFill>
                <a:srgbClr val="A2424F"/>
              </a:solidFill>
            </a:endParaRPr>
          </a:p>
          <a:p>
            <a:pPr lvl="1"/>
            <a:r>
              <a:rPr lang="en-US" dirty="0"/>
              <a:t>Similarly, </a:t>
            </a:r>
            <a:r>
              <a:rPr lang="en-US" i="1" dirty="0" err="1"/>
              <a:t>english_name</a:t>
            </a:r>
            <a:r>
              <a:rPr lang="en-US" dirty="0"/>
              <a:t>, </a:t>
            </a:r>
            <a:r>
              <a:rPr lang="en-US" i="1" dirty="0" err="1"/>
              <a:t>chinese_name</a:t>
            </a:r>
            <a:r>
              <a:rPr lang="en-US" i="1" dirty="0"/>
              <a:t>,</a:t>
            </a:r>
            <a:r>
              <a:rPr lang="en-US" dirty="0"/>
              <a:t> and </a:t>
            </a:r>
            <a:r>
              <a:rPr lang="en-US" i="1" dirty="0"/>
              <a:t>district</a:t>
            </a:r>
            <a:r>
              <a:rPr lang="en-US" dirty="0"/>
              <a:t> are not related to </a:t>
            </a:r>
            <a:r>
              <a:rPr lang="en-US" i="1" dirty="0" err="1"/>
              <a:t>line_id</a:t>
            </a:r>
            <a:endParaRPr lang="en-US" i="1" dirty="0"/>
          </a:p>
          <a:p>
            <a:pPr lvl="2"/>
            <a:r>
              <a:rPr lang="en-US" dirty="0"/>
              <a:t>They are only related to </a:t>
            </a:r>
            <a:r>
              <a:rPr lang="en-US" i="1" dirty="0" err="1"/>
              <a:t>station_id</a:t>
            </a:r>
            <a:r>
              <a:rPr lang="en-US" dirty="0"/>
              <a:t>, which is only </a:t>
            </a:r>
            <a:r>
              <a:rPr lang="en-US" dirty="0">
                <a:solidFill>
                  <a:srgbClr val="A2424F"/>
                </a:solidFill>
              </a:rPr>
              <a:t>part of (a subset of) the primary key 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Normal Form (2NF)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750" y="3124200"/>
            <a:ext cx="132969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81200"/>
            <a:ext cx="13296900" cy="5334000"/>
          </a:xfrm>
        </p:spPr>
        <p:txBody>
          <a:bodyPr/>
          <a:lstStyle/>
          <a:p>
            <a:r>
              <a:rPr lang="en-US" dirty="0"/>
              <a:t>Example: Consider this table with the </a:t>
            </a:r>
            <a:r>
              <a:rPr lang="en-US" u="sng" dirty="0"/>
              <a:t>composite primary key</a:t>
            </a:r>
            <a:r>
              <a:rPr lang="en-US" dirty="0"/>
              <a:t> </a:t>
            </a:r>
            <a:r>
              <a:rPr lang="en-US" dirty="0">
                <a:solidFill>
                  <a:srgbClr val="A2424F"/>
                </a:solidFill>
              </a:rPr>
              <a:t>(</a:t>
            </a:r>
            <a:r>
              <a:rPr lang="en-US" i="1" dirty="0">
                <a:solidFill>
                  <a:srgbClr val="A2424F"/>
                </a:solidFill>
              </a:rPr>
              <a:t>station_id</a:t>
            </a:r>
            <a:r>
              <a:rPr lang="en-US" dirty="0">
                <a:solidFill>
                  <a:srgbClr val="A2424F"/>
                </a:solidFill>
              </a:rPr>
              <a:t>, </a:t>
            </a:r>
            <a:r>
              <a:rPr lang="en-US" i="1" dirty="0">
                <a:solidFill>
                  <a:srgbClr val="A2424F"/>
                </a:solidFill>
              </a:rPr>
              <a:t>line_id</a:t>
            </a:r>
            <a:r>
              <a:rPr lang="en-US" dirty="0">
                <a:solidFill>
                  <a:srgbClr val="A2424F"/>
                </a:solidFill>
              </a:rPr>
              <a:t>)</a:t>
            </a:r>
            <a:endParaRPr lang="en-US" dirty="0">
              <a:solidFill>
                <a:srgbClr val="A2424F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2NF:</a:t>
            </a:r>
            <a:r>
              <a:rPr lang="zh-CN" altLang="en-US" dirty="0"/>
              <a:t> </a:t>
            </a:r>
            <a:r>
              <a:rPr lang="en-US" altLang="zh-CN" dirty="0"/>
              <a:t>Insertion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deletion</a:t>
            </a:r>
            <a:r>
              <a:rPr lang="zh-CN" altLang="en-US" dirty="0"/>
              <a:t> </a:t>
            </a:r>
            <a:r>
              <a:rPr lang="en-US" altLang="zh-CN" dirty="0"/>
              <a:t>anomaly</a:t>
            </a:r>
            <a:endParaRPr lang="en-US" altLang="zh-CN" dirty="0"/>
          </a:p>
          <a:p>
            <a:pPr lvl="2"/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insert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station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lines</a:t>
            </a:r>
            <a:r>
              <a:rPr lang="zh-CN" altLang="en-US" dirty="0"/>
              <a:t> </a:t>
            </a:r>
            <a:r>
              <a:rPr lang="en-US" altLang="zh-CN" dirty="0"/>
              <a:t>assigned</a:t>
            </a:r>
            <a:r>
              <a:rPr lang="zh-CN" altLang="en-US" dirty="0"/>
              <a:t> </a:t>
            </a:r>
            <a:r>
              <a:rPr lang="en-US" altLang="zh-CN" dirty="0"/>
              <a:t>yet</a:t>
            </a:r>
            <a:r>
              <a:rPr lang="zh-CN" altLang="en-US" dirty="0"/>
              <a:t> </a:t>
            </a:r>
            <a:r>
              <a:rPr lang="en-US" altLang="zh-CN" dirty="0"/>
              <a:t>(unless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NULLs)</a:t>
            </a:r>
            <a:endParaRPr lang="en-US" altLang="zh-CN" dirty="0"/>
          </a:p>
          <a:p>
            <a:pPr lvl="2"/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delete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line,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stations</a:t>
            </a:r>
            <a:r>
              <a:rPr lang="zh-CN" altLang="en-US" dirty="0"/>
              <a:t> </a:t>
            </a:r>
            <a:r>
              <a:rPr lang="en-US" altLang="zh-CN" dirty="0"/>
              <a:t>associated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deleted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well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Normal Form (2NF)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2667000"/>
            <a:ext cx="132969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81200"/>
            <a:ext cx="6019800" cy="5334000"/>
          </a:xfrm>
        </p:spPr>
        <p:txBody>
          <a:bodyPr/>
          <a:lstStyle/>
          <a:p>
            <a:r>
              <a:rPr lang="en-US" dirty="0"/>
              <a:t>Fix it by</a:t>
            </a:r>
            <a:endParaRPr lang="en-US" dirty="0"/>
          </a:p>
          <a:p>
            <a:pPr lvl="1"/>
            <a:r>
              <a:rPr lang="en-US" dirty="0"/>
              <a:t>Splitting the two unrelated parts into two different tables of entities</a:t>
            </a:r>
            <a:endParaRPr lang="en-US" dirty="0"/>
          </a:p>
          <a:p>
            <a:pPr lvl="1"/>
            <a:r>
              <a:rPr lang="en-US" dirty="0"/>
              <a:t>And create a relationship set (if it is the many-to-many relationship between the two entities)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By the way…</a:t>
            </a:r>
            <a:endParaRPr lang="en-US" dirty="0"/>
          </a:p>
          <a:p>
            <a:pPr lvl="1"/>
            <a:r>
              <a:rPr lang="en-US" dirty="0"/>
              <a:t>A relation with </a:t>
            </a:r>
            <a:r>
              <a:rPr lang="en-US" dirty="0">
                <a:solidFill>
                  <a:srgbClr val="A2424F"/>
                </a:solidFill>
              </a:rPr>
              <a:t>a single-attribute primary key </a:t>
            </a:r>
            <a:r>
              <a:rPr lang="en-US" dirty="0"/>
              <a:t>is </a:t>
            </a:r>
            <a:r>
              <a:rPr lang="en-US" u="sng" dirty="0"/>
              <a:t>automatically in 2NF</a:t>
            </a:r>
            <a:r>
              <a:rPr lang="en-US" dirty="0"/>
              <a:t> once it meets 1NF.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Normal Form (2NF)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8931" y="1972101"/>
            <a:ext cx="6363269" cy="5657065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 satisfying </a:t>
            </a:r>
            <a:r>
              <a:rPr lang="en-US" dirty="0">
                <a:solidFill>
                  <a:srgbClr val="A2424F"/>
                </a:solidFill>
              </a:rPr>
              <a:t>3NF</a:t>
            </a:r>
            <a:r>
              <a:rPr lang="en-US" dirty="0"/>
              <a:t> must: </a:t>
            </a:r>
            <a:endParaRPr lang="en-US" dirty="0"/>
          </a:p>
          <a:p>
            <a:pPr lvl="1"/>
            <a:r>
              <a:rPr lang="en-US" dirty="0"/>
              <a:t>be in 2NF</a:t>
            </a:r>
            <a:endParaRPr lang="en-US" dirty="0"/>
          </a:p>
          <a:p>
            <a:pPr lvl="1"/>
            <a:r>
              <a:rPr lang="en-US" dirty="0"/>
              <a:t>all the attributes in a table are determined only by the candidate keys of that relation and not by any non-prime attributes</a:t>
            </a:r>
            <a:endParaRPr lang="en-US" dirty="0"/>
          </a:p>
          <a:p>
            <a:pPr marL="33528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Normal Form (3NF)</a:t>
            </a:r>
            <a:endParaRPr lang="en-US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Consider this table which describes the bus lines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stops</a:t>
            </a:r>
            <a:endParaRPr lang="en-US" dirty="0"/>
          </a:p>
          <a:p>
            <a:pPr lvl="1"/>
            <a:r>
              <a:rPr lang="en-US" dirty="0"/>
              <a:t>Primary key </a:t>
            </a:r>
            <a:r>
              <a:rPr lang="en-US" altLang="zh-CN" dirty="0"/>
              <a:t>(</a:t>
            </a:r>
            <a:r>
              <a:rPr lang="en-US" i="1" u="sng" dirty="0"/>
              <a:t>bus_line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column</a:t>
            </a:r>
            <a:r>
              <a:rPr lang="zh-CN" altLang="en-US" dirty="0"/>
              <a:t> </a:t>
            </a:r>
            <a:r>
              <a:rPr lang="en-US" altLang="zh-CN" i="1" dirty="0" err="1"/>
              <a:t>station_id</a:t>
            </a:r>
            <a:r>
              <a:rPr lang="zh-CN" altLang="en-US" dirty="0"/>
              <a:t> </a:t>
            </a:r>
            <a:r>
              <a:rPr lang="en-US" altLang="zh-CN" dirty="0"/>
              <a:t>depends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primary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i="1" dirty="0" err="1"/>
              <a:t>bus_line</a:t>
            </a:r>
            <a:r>
              <a:rPr lang="en-US" altLang="zh-CN" dirty="0"/>
              <a:t>)</a:t>
            </a:r>
            <a:endParaRPr lang="en-US" altLang="zh-CN" dirty="0"/>
          </a:p>
          <a:p>
            <a:pPr lvl="2"/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columns</a:t>
            </a:r>
            <a:r>
              <a:rPr lang="zh-CN" altLang="en-US" dirty="0"/>
              <a:t> </a:t>
            </a:r>
            <a:r>
              <a:rPr lang="en-US" altLang="zh-CN" i="1" dirty="0" err="1"/>
              <a:t>chinese_name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i="1" dirty="0" err="1"/>
              <a:t>english_name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i="1" dirty="0"/>
              <a:t>district</a:t>
            </a:r>
            <a:r>
              <a:rPr lang="zh-CN" altLang="en-US" dirty="0"/>
              <a:t> </a:t>
            </a:r>
            <a:r>
              <a:rPr lang="en-US" altLang="zh-CN" dirty="0"/>
              <a:t>depend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i="1" dirty="0" err="1"/>
              <a:t>station_id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primary</a:t>
            </a:r>
            <a:r>
              <a:rPr lang="zh-CN" altLang="en-US" dirty="0"/>
              <a:t> </a:t>
            </a:r>
            <a:r>
              <a:rPr lang="en-US" altLang="zh-CN" dirty="0"/>
              <a:t>key.</a:t>
            </a:r>
            <a:endParaRPr lang="en-US" altLang="zh-CN" dirty="0"/>
          </a:p>
          <a:p>
            <a:pPr lvl="3"/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“</a:t>
            </a:r>
            <a:r>
              <a:rPr lang="en-US" altLang="zh-CN" dirty="0">
                <a:solidFill>
                  <a:srgbClr val="A2424F"/>
                </a:solidFill>
              </a:rPr>
              <a:t>indirect/transitive</a:t>
            </a:r>
            <a:r>
              <a:rPr lang="en-US" altLang="zh-CN" dirty="0"/>
              <a:t>”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A2424F"/>
                </a:solidFill>
              </a:rPr>
              <a:t>dependence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primary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endParaRPr lang="en-US" altLang="zh-CN" dirty="0"/>
          </a:p>
          <a:p>
            <a:pPr lvl="2"/>
            <a:r>
              <a:rPr lang="en-US" altLang="zh-CN" dirty="0"/>
              <a:t>Problem: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redundancy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Normal Form (3NF)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593975" y="3276600"/>
            <a:ext cx="9442450" cy="2204702"/>
            <a:chOff x="2895600" y="3276598"/>
            <a:chExt cx="9442450" cy="220470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1"/>
            <a:srcRect r="19006" b="19330"/>
            <a:stretch>
              <a:fillRect/>
            </a:stretch>
          </p:blipFill>
          <p:spPr>
            <a:xfrm>
              <a:off x="4572000" y="3276600"/>
              <a:ext cx="7766050" cy="22047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1"/>
            <a:srcRect l="81060" b="19330"/>
            <a:stretch>
              <a:fillRect/>
            </a:stretch>
          </p:blipFill>
          <p:spPr>
            <a:xfrm>
              <a:off x="2895600" y="3276598"/>
              <a:ext cx="1816100" cy="22047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Consider this table which describes the bus lines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stops</a:t>
            </a:r>
            <a:endParaRPr lang="en-US" dirty="0"/>
          </a:p>
          <a:p>
            <a:pPr lvl="1"/>
            <a:r>
              <a:rPr lang="en-US" dirty="0"/>
              <a:t>Primary key </a:t>
            </a:r>
            <a:r>
              <a:rPr lang="en-US" altLang="zh-CN" dirty="0"/>
              <a:t>(</a:t>
            </a:r>
            <a:r>
              <a:rPr lang="en-US" i="1" dirty="0"/>
              <a:t>bus_line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3NF:</a:t>
            </a:r>
            <a:endParaRPr lang="en-US" altLang="zh-CN" dirty="0"/>
          </a:p>
          <a:p>
            <a:pPr lvl="3"/>
            <a:r>
              <a:rPr lang="en-US" altLang="zh-CN" dirty="0">
                <a:solidFill>
                  <a:srgbClr val="A2424F"/>
                </a:solidFill>
              </a:rPr>
              <a:t>Data</a:t>
            </a:r>
            <a:r>
              <a:rPr lang="zh-CN" altLang="en-US" dirty="0">
                <a:solidFill>
                  <a:srgbClr val="A2424F"/>
                </a:solidFill>
              </a:rPr>
              <a:t> </a:t>
            </a:r>
            <a:r>
              <a:rPr lang="en-US" altLang="zh-CN" dirty="0">
                <a:solidFill>
                  <a:srgbClr val="A2424F"/>
                </a:solidFill>
              </a:rPr>
              <a:t>redundancy</a:t>
            </a:r>
            <a:r>
              <a:rPr lang="en-US" altLang="zh-CN" dirty="0"/>
              <a:t>: as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table,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attributes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station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 dirty="0"/>
              <a:t>stored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endParaRPr lang="en-US" altLang="zh-CN" dirty="0"/>
          </a:p>
          <a:p>
            <a:pPr lvl="3"/>
            <a:r>
              <a:rPr lang="en-US" dirty="0">
                <a:solidFill>
                  <a:srgbClr val="A2424F"/>
                </a:solidFill>
              </a:rPr>
              <a:t>Insertion and deletion anomaly</a:t>
            </a:r>
            <a:r>
              <a:rPr lang="en-US" dirty="0"/>
              <a:t>: inserting a new bus line with no station becomes impossible without NULLs; deleting a station/bus line may also delete corresponding bus lines/stations.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Normal Form (3NF)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593975" y="3276600"/>
            <a:ext cx="9442450" cy="2204702"/>
            <a:chOff x="2895600" y="3276598"/>
            <a:chExt cx="9442450" cy="220470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1"/>
            <a:srcRect r="19006" b="19330"/>
            <a:stretch>
              <a:fillRect/>
            </a:stretch>
          </p:blipFill>
          <p:spPr>
            <a:xfrm>
              <a:off x="4572000" y="3276600"/>
              <a:ext cx="7766050" cy="22047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1"/>
            <a:srcRect l="81060" b="19330"/>
            <a:stretch>
              <a:fillRect/>
            </a:stretch>
          </p:blipFill>
          <p:spPr>
            <a:xfrm>
              <a:off x="2895600" y="3276598"/>
              <a:ext cx="1816100" cy="2204701"/>
            </a:xfrm>
            <a:prstGeom prst="rect">
              <a:avLst/>
            </a:prstGeom>
          </p:spPr>
        </p:pic>
      </p:grpSp>
      <p:sp>
        <p:nvSpPr>
          <p:cNvPr id="8" name="Rectangle 7"/>
          <p:cNvSpPr/>
          <p:nvPr/>
        </p:nvSpPr>
        <p:spPr bwMode="auto">
          <a:xfrm>
            <a:off x="5486400" y="3581400"/>
            <a:ext cx="6400800" cy="838200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486400" y="4697102"/>
            <a:ext cx="6400800" cy="484498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11049000" y="5257800"/>
            <a:ext cx="304800" cy="990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2" name="Straight Arrow Connector 11"/>
          <p:cNvCxnSpPr/>
          <p:nvPr/>
        </p:nvCxnSpPr>
        <p:spPr bwMode="auto">
          <a:xfrm flipH="1" flipV="1">
            <a:off x="11887200" y="4419600"/>
            <a:ext cx="569912" cy="1828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triangle"/>
          </a:ln>
        </p:spPr>
      </p:cxn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81200"/>
            <a:ext cx="7620000" cy="5334000"/>
          </a:xfrm>
        </p:spPr>
        <p:txBody>
          <a:bodyPr/>
          <a:lstStyle/>
          <a:p>
            <a:r>
              <a:rPr lang="en-US" dirty="0"/>
              <a:t>Fix it by:</a:t>
            </a:r>
            <a:endParaRPr lang="en-US" dirty="0"/>
          </a:p>
          <a:p>
            <a:pPr lvl="1"/>
            <a:r>
              <a:rPr lang="en-US" u="sng" dirty="0"/>
              <a:t>Create a new table</a:t>
            </a:r>
            <a:r>
              <a:rPr lang="en-US" dirty="0"/>
              <a:t> with </a:t>
            </a:r>
            <a:r>
              <a:rPr lang="en-US" i="1" dirty="0"/>
              <a:t>station_id</a:t>
            </a:r>
            <a:r>
              <a:rPr lang="en-US" dirty="0"/>
              <a:t> as the </a:t>
            </a:r>
            <a:r>
              <a:rPr lang="en-US" dirty="0">
                <a:solidFill>
                  <a:srgbClr val="A2424F"/>
                </a:solidFill>
              </a:rPr>
              <a:t>primary key</a:t>
            </a:r>
            <a:endParaRPr lang="en-US" dirty="0">
              <a:solidFill>
                <a:srgbClr val="A2424F"/>
              </a:solidFill>
            </a:endParaRPr>
          </a:p>
          <a:p>
            <a:pPr lvl="2"/>
            <a:r>
              <a:rPr lang="en-US" dirty="0"/>
              <a:t>i.e., the column which </a:t>
            </a:r>
            <a:r>
              <a:rPr lang="en-US" i="1" dirty="0"/>
              <a:t>chinese_name</a:t>
            </a:r>
            <a:r>
              <a:rPr lang="en-US" dirty="0"/>
              <a:t>, </a:t>
            </a:r>
            <a:r>
              <a:rPr lang="en-US" i="1" dirty="0"/>
              <a:t>english_name</a:t>
            </a:r>
            <a:r>
              <a:rPr lang="en-US" dirty="0"/>
              <a:t>, and </a:t>
            </a:r>
            <a:r>
              <a:rPr lang="en-US" i="1" dirty="0"/>
              <a:t>district</a:t>
            </a:r>
            <a:r>
              <a:rPr lang="en-US" dirty="0"/>
              <a:t> depend on</a:t>
            </a:r>
            <a:endParaRPr lang="en-US" dirty="0"/>
          </a:p>
          <a:p>
            <a:pPr lvl="1"/>
            <a:r>
              <a:rPr lang="en-US" dirty="0"/>
              <a:t>Move all columns which depend on the new primary key into the new table</a:t>
            </a:r>
            <a:endParaRPr lang="en-US" dirty="0"/>
          </a:p>
          <a:p>
            <a:pPr lvl="2"/>
            <a:r>
              <a:rPr lang="en-US" dirty="0"/>
              <a:t>… and, only leave the primary key of the new table (</a:t>
            </a:r>
            <a:r>
              <a:rPr lang="en-US" i="1" dirty="0"/>
              <a:t>station_id</a:t>
            </a:r>
            <a:r>
              <a:rPr lang="en-US" dirty="0"/>
              <a:t>) in the original table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(*In practice, if necessary) Add a foreign-key constraint</a:t>
            </a:r>
            <a:endParaRPr lang="en-US" dirty="0"/>
          </a:p>
          <a:p>
            <a:pPr lvl="2"/>
            <a:r>
              <a:rPr lang="en-US" dirty="0"/>
              <a:t>Not related to relational database modeling, only in implementations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Normal Form (3NF)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3000" y="2209800"/>
            <a:ext cx="5597209" cy="4205964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32" y="2982794"/>
            <a:ext cx="14467936" cy="436923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529368" y="7454666"/>
            <a:ext cx="6019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https://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en.wikipedia.org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/wiki/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Database_normalization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1"/>
          <p:cNvSpPr txBox="1"/>
          <p:nvPr/>
        </p:nvSpPr>
        <p:spPr bwMode="auto">
          <a:xfrm>
            <a:off x="838200" y="1981200"/>
            <a:ext cx="1165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t" anchorCtr="0" compatLnSpc="1"/>
          <a:lstStyle>
            <a:lvl1pPr marL="335280" indent="-335280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A2424F"/>
              </a:buClr>
              <a:buSzPct val="80000"/>
              <a:buChar char="•"/>
              <a:defRPr sz="3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7705" indent="-35242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chemeClr val="bg1">
                  <a:lumMod val="65000"/>
                </a:schemeClr>
              </a:buClr>
              <a:buSzPct val="90000"/>
              <a:buFont typeface="Times" panose="02020603050405020304" pitchFamily="18" charset="0"/>
              <a:buChar char="•"/>
              <a:defRPr sz="26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63195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F3A999"/>
              </a:buClr>
              <a:buSzPct val="90000"/>
              <a:buChar char="•"/>
              <a:defRPr sz="24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28473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–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93878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»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59219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6pPr>
            <a:lvl7pPr marL="424497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7pPr>
            <a:lvl8pPr marL="489839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8pPr>
            <a:lvl9pPr marL="555117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/>
              <a:t>In practice, we usually just satisfy 1NF, 2NF and 3NF</a:t>
            </a:r>
            <a:endParaRPr lang="en-US" kern="0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  <a:endParaRPr lang="en-US" dirty="0"/>
          </a:p>
        </p:txBody>
      </p:sp>
      <p:grpSp>
        <p:nvGrpSpPr>
          <p:cNvPr id="5" name="Groupe 9"/>
          <p:cNvGrpSpPr/>
          <p:nvPr/>
        </p:nvGrpSpPr>
        <p:grpSpPr>
          <a:xfrm>
            <a:off x="6454762" y="4773459"/>
            <a:ext cx="7337438" cy="2897399"/>
            <a:chOff x="1043608" y="3645024"/>
            <a:chExt cx="8125217" cy="3208476"/>
          </a:xfrm>
        </p:grpSpPr>
        <p:sp>
          <p:nvSpPr>
            <p:cNvPr id="6" name="ZoneTexte 38"/>
            <p:cNvSpPr txBox="1"/>
            <p:nvPr/>
          </p:nvSpPr>
          <p:spPr>
            <a:xfrm>
              <a:off x="1043608" y="4293096"/>
              <a:ext cx="6768752" cy="640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dirty="0">
                  <a:solidFill>
                    <a:srgbClr val="0070C0"/>
                  </a:solidFill>
                  <a:latin typeface="Franklin Gothic Medium" panose="020B0603020102020204" pitchFamily="34" charset="0"/>
                </a:rPr>
                <a:t>William Kent (1936 – 2005)  </a:t>
              </a:r>
              <a:endParaRPr lang="fr-FR" sz="3600" dirty="0">
                <a:solidFill>
                  <a:srgbClr val="0070C0"/>
                </a:solidFill>
                <a:latin typeface="Franklin Gothic Medium" panose="020B0603020102020204" pitchFamily="34" charset="0"/>
              </a:endParaRPr>
            </a:p>
          </p:txBody>
        </p:sp>
        <p:pic>
          <p:nvPicPr>
            <p:cNvPr id="7" name="Image 5" descr="bill_kent.gif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179620" y="3645024"/>
              <a:ext cx="3989205" cy="3208476"/>
            </a:xfrm>
            <a:prstGeom prst="rect">
              <a:avLst/>
            </a:prstGeom>
          </p:spPr>
        </p:pic>
      </p:grpSp>
      <p:sp>
        <p:nvSpPr>
          <p:cNvPr id="8" name="矩形 2"/>
          <p:cNvSpPr/>
          <p:nvPr/>
        </p:nvSpPr>
        <p:spPr>
          <a:xfrm>
            <a:off x="381000" y="6778727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Lato" panose="020F0502020204030203" pitchFamily="34" charset="77"/>
              </a:rPr>
              <a:t>William Kent. "A Simple Guide to Five Normal Forms in Relational Database Theory", Communications of the ACM 26 (2), Feb. 1983, pp. 120–125.</a:t>
            </a:r>
            <a:endParaRPr lang="zh-CN" altLang="en-US" sz="2000" dirty="0">
              <a:latin typeface="Lato" panose="020F0502020204030203" pitchFamily="34" charset="77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886200" y="2177033"/>
            <a:ext cx="7632848" cy="2543885"/>
            <a:chOff x="4114800" y="1973025"/>
            <a:chExt cx="7632848" cy="2543885"/>
          </a:xfrm>
        </p:grpSpPr>
        <p:sp>
          <p:nvSpPr>
            <p:cNvPr id="9" name="ZoneTexte 35"/>
            <p:cNvSpPr txBox="1"/>
            <p:nvPr/>
          </p:nvSpPr>
          <p:spPr>
            <a:xfrm>
              <a:off x="4114800" y="1973025"/>
              <a:ext cx="763284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000" b="1" dirty="0">
                  <a:solidFill>
                    <a:srgbClr val="000000"/>
                  </a:solidFill>
                  <a:latin typeface="Lato" panose="020F0502020204030203" pitchFamily="34" charset="77"/>
                </a:rPr>
                <a:t>Every non key </a:t>
              </a:r>
              <a:r>
                <a:rPr lang="fr-FR" sz="4000" b="1" dirty="0">
                  <a:solidFill>
                    <a:srgbClr val="A2424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ato" panose="020F0502020204030203" pitchFamily="34" charset="77"/>
                </a:rPr>
                <a:t>attribute</a:t>
              </a:r>
              <a:r>
                <a:rPr lang="fr-FR" sz="4000" b="1" dirty="0">
                  <a:solidFill>
                    <a:srgbClr val="000000"/>
                  </a:solidFill>
                  <a:latin typeface="Lato" panose="020F0502020204030203" pitchFamily="34" charset="77"/>
                </a:rPr>
                <a:t> must provide a </a:t>
              </a:r>
              <a:r>
                <a:rPr lang="fr-FR" sz="4000" b="1" dirty="0">
                  <a:solidFill>
                    <a:srgbClr val="A2424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ato" panose="020F0502020204030203" pitchFamily="34" charset="77"/>
                </a:rPr>
                <a:t>fact</a:t>
              </a:r>
              <a:r>
                <a:rPr lang="fr-FR" sz="4000" b="1" dirty="0">
                  <a:solidFill>
                    <a:srgbClr val="000000"/>
                  </a:solidFill>
                  <a:latin typeface="Lato" panose="020F0502020204030203" pitchFamily="34" charset="77"/>
                </a:rPr>
                <a:t> about the </a:t>
              </a:r>
              <a:r>
                <a:rPr lang="fr-FR" sz="4000" b="1" dirty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ato" panose="020F0502020204030203" pitchFamily="34" charset="77"/>
                </a:rPr>
                <a:t>key</a:t>
              </a:r>
              <a:r>
                <a:rPr lang="fr-FR" sz="4000" b="1" dirty="0">
                  <a:solidFill>
                    <a:srgbClr val="000000"/>
                  </a:solidFill>
                  <a:latin typeface="Lato" panose="020F0502020204030203" pitchFamily="34" charset="77"/>
                </a:rPr>
                <a:t>, </a:t>
              </a:r>
              <a:endParaRPr lang="fr-FR" sz="4000" b="1" dirty="0">
                <a:solidFill>
                  <a:srgbClr val="969696"/>
                </a:solidFill>
                <a:latin typeface="Lato" panose="020F0502020204030203" pitchFamily="34" charset="77"/>
              </a:endParaRPr>
            </a:p>
          </p:txBody>
        </p:sp>
        <p:sp>
          <p:nvSpPr>
            <p:cNvPr id="10" name="ZoneTexte 6"/>
            <p:cNvSpPr txBox="1"/>
            <p:nvPr/>
          </p:nvSpPr>
          <p:spPr>
            <a:xfrm>
              <a:off x="4115264" y="3197024"/>
              <a:ext cx="41044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000" b="1" dirty="0">
                  <a:solidFill>
                    <a:srgbClr val="000000"/>
                  </a:solidFill>
                  <a:latin typeface="Lato" panose="020F0502020204030203" pitchFamily="34" charset="77"/>
                </a:rPr>
                <a:t>the </a:t>
              </a:r>
              <a:r>
                <a:rPr lang="fr-FR" sz="4000" b="1" dirty="0">
                  <a:solidFill>
                    <a:srgbClr val="A2424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ato" panose="020F0502020204030203" pitchFamily="34" charset="77"/>
                </a:rPr>
                <a:t>whole key</a:t>
              </a:r>
              <a:r>
                <a:rPr lang="fr-FR" sz="4000" b="1" dirty="0">
                  <a:solidFill>
                    <a:srgbClr val="000000"/>
                  </a:solidFill>
                  <a:latin typeface="Lato" panose="020F0502020204030203" pitchFamily="34" charset="77"/>
                </a:rPr>
                <a:t>, </a:t>
              </a:r>
              <a:endParaRPr lang="fr-FR" sz="4000" b="1" dirty="0">
                <a:solidFill>
                  <a:srgbClr val="000000"/>
                </a:solidFill>
                <a:latin typeface="Lato" panose="020F0502020204030203" pitchFamily="34" charset="77"/>
              </a:endParaRPr>
            </a:p>
          </p:txBody>
        </p:sp>
        <p:sp>
          <p:nvSpPr>
            <p:cNvPr id="11" name="ZoneTexte 7"/>
            <p:cNvSpPr txBox="1"/>
            <p:nvPr/>
          </p:nvSpPr>
          <p:spPr>
            <a:xfrm>
              <a:off x="4114800" y="3809024"/>
              <a:ext cx="76328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000" b="1" dirty="0">
                  <a:solidFill>
                    <a:srgbClr val="000000"/>
                  </a:solidFill>
                  <a:latin typeface="Lato" panose="020F0502020204030203" pitchFamily="34" charset="77"/>
                </a:rPr>
                <a:t>and </a:t>
              </a:r>
              <a:r>
                <a:rPr lang="fr-FR" sz="4000" b="1" dirty="0">
                  <a:solidFill>
                    <a:srgbClr val="A2424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ato" panose="020F0502020204030203" pitchFamily="34" charset="77"/>
                </a:rPr>
                <a:t>nothing but the key</a:t>
              </a:r>
              <a:r>
                <a:rPr lang="fr-FR" sz="4000" b="1" dirty="0">
                  <a:solidFill>
                    <a:srgbClr val="000000"/>
                  </a:solidFill>
                  <a:latin typeface="Lato" panose="020F0502020204030203" pitchFamily="34" charset="77"/>
                </a:rPr>
                <a:t>.</a:t>
              </a:r>
              <a:endParaRPr lang="fr-FR" sz="4000" b="1" dirty="0">
                <a:solidFill>
                  <a:srgbClr val="000000"/>
                </a:solidFill>
                <a:latin typeface="Lato" panose="020F0502020204030203" pitchFamily="34" charset="7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OTU2YTg1ZDg1NzRmYTBjNjA1MmY5ZmUxYzlhYWM4MjYifQ=="/>
  <p:tag name="commondata" val="eyJoZGlkIjoiNTljMjcxNDE3ODlmNjcwNTZiNTE5MGYxMDFlOTYyMzkifQ=="/>
</p:tagLst>
</file>

<file path=ppt/theme/theme1.xml><?xml version="1.0" encoding="utf-8"?>
<a:theme xmlns:a="http://schemas.openxmlformats.org/drawingml/2006/main" name="Blank Presentation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  <a:cs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  <a:cs typeface="MS PGothic" panose="020B0600070205080204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31383</Words>
  <Application>WPS 演示</Application>
  <PresentationFormat>自定义</PresentationFormat>
  <Paragraphs>1043</Paragraphs>
  <Slides>98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98</vt:i4>
      </vt:variant>
    </vt:vector>
  </HeadingPairs>
  <TitlesOfParts>
    <vt:vector size="123" baseType="lpstr">
      <vt:lpstr>Arial</vt:lpstr>
      <vt:lpstr>宋体</vt:lpstr>
      <vt:lpstr>Wingdings</vt:lpstr>
      <vt:lpstr>MS PGothic</vt:lpstr>
      <vt:lpstr>Tahoma</vt:lpstr>
      <vt:lpstr>Times</vt:lpstr>
      <vt:lpstr>Times New Roman</vt:lpstr>
      <vt:lpstr>Lato Black</vt:lpstr>
      <vt:lpstr>Segoe Print</vt:lpstr>
      <vt:lpstr>Montserrat</vt:lpstr>
      <vt:lpstr>Sitka Text</vt:lpstr>
      <vt:lpstr>Lato</vt:lpstr>
      <vt:lpstr>Calibri</vt:lpstr>
      <vt:lpstr>Lato</vt:lpstr>
      <vt:lpstr>Lato</vt:lpstr>
      <vt:lpstr>微软雅黑</vt:lpstr>
      <vt:lpstr>Arial Unicode MS</vt:lpstr>
      <vt:lpstr>等线</vt:lpstr>
      <vt:lpstr>Consolas</vt:lpstr>
      <vt:lpstr>Symbol</vt:lpstr>
      <vt:lpstr>Helvetica</vt:lpstr>
      <vt:lpstr>Franklin Gothic Medium</vt:lpstr>
      <vt:lpstr>Blank Presentation</vt:lpstr>
      <vt:lpstr>Package</vt:lpstr>
      <vt:lpstr>Package</vt:lpstr>
      <vt:lpstr> Principles of Database Systems (CS307) Lecture 7-8: Application Development; Database Design Using the E-R Model</vt:lpstr>
      <vt:lpstr>Application Development</vt:lpstr>
      <vt:lpstr>Application Programs and User Interfaces</vt:lpstr>
      <vt:lpstr>Application Architecture Evolution</vt:lpstr>
      <vt:lpstr>Web Interface</vt:lpstr>
      <vt:lpstr>The World Wide Web</vt:lpstr>
      <vt:lpstr>Three-Layer Web Architecture</vt:lpstr>
      <vt:lpstr>HTML and HTTP</vt:lpstr>
      <vt:lpstr>HTML and HTTP</vt:lpstr>
      <vt:lpstr>JavaScript</vt:lpstr>
      <vt:lpstr>JavaScript</vt:lpstr>
      <vt:lpstr>Application Architectures</vt:lpstr>
      <vt:lpstr>Business Logic Layer</vt:lpstr>
      <vt:lpstr>Business Logic Layer</vt:lpstr>
      <vt:lpstr>Object-Relational Mapping (ORM)</vt:lpstr>
      <vt:lpstr>Web Services</vt:lpstr>
      <vt:lpstr>Self Study</vt:lpstr>
      <vt:lpstr>Entity-Relationship Model (E-R Model) Entity-Relationship Diagram (E-R Diagram)</vt:lpstr>
      <vt:lpstr>The New Running Example</vt:lpstr>
      <vt:lpstr>Design Phases</vt:lpstr>
      <vt:lpstr>Design Phases</vt:lpstr>
      <vt:lpstr>Design Phases – Physical Design</vt:lpstr>
      <vt:lpstr>Design Alternatives</vt:lpstr>
      <vt:lpstr>Design Approaches</vt:lpstr>
      <vt:lpstr>Entity Sets</vt:lpstr>
      <vt:lpstr>Representing Entity sets in ER Diagram</vt:lpstr>
      <vt:lpstr>Relationship Sets</vt:lpstr>
      <vt:lpstr>Relationship Sets</vt:lpstr>
      <vt:lpstr>Representing Relationship Sets via E-R Diagrams </vt:lpstr>
      <vt:lpstr>Relationship Sets (Cont.)</vt:lpstr>
      <vt:lpstr>Relationship Sets with Attributes</vt:lpstr>
      <vt:lpstr>Roles</vt:lpstr>
      <vt:lpstr>Degree of a Relationship Set</vt:lpstr>
      <vt:lpstr>Non-binary Relationship Sets</vt:lpstr>
      <vt:lpstr>Complex Attributes – Tree Structure</vt:lpstr>
      <vt:lpstr>Composite Attributes – Tree Structure</vt:lpstr>
      <vt:lpstr>Cardinality (基数) in Database</vt:lpstr>
      <vt:lpstr>Mapping Cardinality Constraints</vt:lpstr>
      <vt:lpstr>Mapping Cardinalities</vt:lpstr>
      <vt:lpstr>Mapping Cardinalities</vt:lpstr>
      <vt:lpstr>Representing Cardinality Constraints in ER Diagram</vt:lpstr>
      <vt:lpstr>Representing Cardinality Constraints in ER Diagram</vt:lpstr>
      <vt:lpstr>Representing Cardinality Constraints in ER Diagram</vt:lpstr>
      <vt:lpstr>Representing Cardinality Constraints in ER Diagram</vt:lpstr>
      <vt:lpstr>Total and Partial Participation</vt:lpstr>
      <vt:lpstr>Notation for Expressing More Complex Constraints</vt:lpstr>
      <vt:lpstr>Primary Key</vt:lpstr>
      <vt:lpstr>Primary Key for Entity Sets</vt:lpstr>
      <vt:lpstr>Primary Key for Relationship Sets</vt:lpstr>
      <vt:lpstr>Choice of Primary key for Binary Relationship</vt:lpstr>
      <vt:lpstr>Choice of Primary key for Binary Relationship</vt:lpstr>
      <vt:lpstr>Weak Entity Sets</vt:lpstr>
      <vt:lpstr>Weak Entity Sets</vt:lpstr>
      <vt:lpstr>Weak Entity Sets</vt:lpstr>
      <vt:lpstr>Expressing Weak Entity Sets</vt:lpstr>
      <vt:lpstr>Redundant Attributes</vt:lpstr>
      <vt:lpstr>Reduction to Relation Schemas</vt:lpstr>
      <vt:lpstr>Reduction to Relation Schemas</vt:lpstr>
      <vt:lpstr>Representing Entity Sets</vt:lpstr>
      <vt:lpstr>Representation of Entity Sets with Composite Attributes</vt:lpstr>
      <vt:lpstr>Representation of Entity Sets with Multivalued Attributes</vt:lpstr>
      <vt:lpstr>Representing Relationship Sets</vt:lpstr>
      <vt:lpstr>Redundancy of Schemas</vt:lpstr>
      <vt:lpstr>Redundancy of Schemas</vt:lpstr>
      <vt:lpstr>Redundancy of Schemas</vt:lpstr>
      <vt:lpstr>Design Issues</vt:lpstr>
      <vt:lpstr>Common Mistakes in E-R Diagrams</vt:lpstr>
      <vt:lpstr>Common Mistakes in E-R Diagrams</vt:lpstr>
      <vt:lpstr>Common Mistakes in E-R Diagrams</vt:lpstr>
      <vt:lpstr>Common Mistakes in E-R Diagrams</vt:lpstr>
      <vt:lpstr>Entities vs. Attributes</vt:lpstr>
      <vt:lpstr>Entities vs. Relationships</vt:lpstr>
      <vt:lpstr>Entities vs. Relationships</vt:lpstr>
      <vt:lpstr>Entities vs. Relationships</vt:lpstr>
      <vt:lpstr>Entities vs. Relationships</vt:lpstr>
      <vt:lpstr>Binary Vs. Non-Binary Relationships</vt:lpstr>
      <vt:lpstr>Binary Vs. Non-Binary Relationships</vt:lpstr>
      <vt:lpstr>Binary Vs. Non-Binary Relationships</vt:lpstr>
      <vt:lpstr>E-R Design Decisions</vt:lpstr>
      <vt:lpstr>Self Study: Alternative ER Notations</vt:lpstr>
      <vt:lpstr>Normalization: A First Look</vt:lpstr>
      <vt:lpstr>Recall: Design Alternatives</vt:lpstr>
      <vt:lpstr>Recall: Design Alternatives</vt:lpstr>
      <vt:lpstr>First Normal Form (1NF)</vt:lpstr>
      <vt:lpstr>First Normal Form (1NF)</vt:lpstr>
      <vt:lpstr>First Normal Form (1NF)</vt:lpstr>
      <vt:lpstr>First Normal Form (1NF)</vt:lpstr>
      <vt:lpstr>First Normal Form (1NF)</vt:lpstr>
      <vt:lpstr>Second Normal Form (2NF)</vt:lpstr>
      <vt:lpstr>Second Normal Form (2NF)</vt:lpstr>
      <vt:lpstr>Second Normal Form (2NF)</vt:lpstr>
      <vt:lpstr>Second Normal Form (2NF)</vt:lpstr>
      <vt:lpstr>Third Normal Form (3NF)</vt:lpstr>
      <vt:lpstr>Third Normal Form (3NF)</vt:lpstr>
      <vt:lpstr>Third Normal Form (3NF)</vt:lpstr>
      <vt:lpstr>Third Normal Form (3NF)</vt:lpstr>
      <vt:lpstr>Normalization</vt:lpstr>
      <vt:lpstr>Normalization</vt:lpstr>
    </vt:vector>
  </TitlesOfParts>
  <Company>Melissa Kingman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Kingman</dc:creator>
  <cp:lastModifiedBy>Kurumi狂三</cp:lastModifiedBy>
  <cp:revision>3083</cp:revision>
  <dcterms:created xsi:type="dcterms:W3CDTF">2008-06-27T17:43:00Z</dcterms:created>
  <dcterms:modified xsi:type="dcterms:W3CDTF">2024-01-09T13:08:17Z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F391FF3E0B154DFA8FAAC33C6EB7B9DC_12</vt:lpwstr>
  </property>
</Properties>
</file>