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78" r:id="rId2"/>
    <p:sldId id="954" r:id="rId3"/>
    <p:sldId id="979" r:id="rId4"/>
    <p:sldId id="955" r:id="rId5"/>
    <p:sldId id="956" r:id="rId6"/>
    <p:sldId id="957" r:id="rId7"/>
    <p:sldId id="958" r:id="rId8"/>
    <p:sldId id="965" r:id="rId9"/>
    <p:sldId id="966" r:id="rId10"/>
    <p:sldId id="967" r:id="rId11"/>
    <p:sldId id="959" r:id="rId12"/>
    <p:sldId id="968" r:id="rId13"/>
    <p:sldId id="969" r:id="rId14"/>
    <p:sldId id="971" r:id="rId15"/>
    <p:sldId id="978" r:id="rId16"/>
    <p:sldId id="776" r:id="rId17"/>
    <p:sldId id="970" r:id="rId18"/>
    <p:sldId id="960" r:id="rId19"/>
    <p:sldId id="961" r:id="rId20"/>
    <p:sldId id="972" r:id="rId21"/>
    <p:sldId id="962" r:id="rId22"/>
    <p:sldId id="963" r:id="rId23"/>
    <p:sldId id="973" r:id="rId24"/>
    <p:sldId id="974" r:id="rId25"/>
    <p:sldId id="975" r:id="rId26"/>
    <p:sldId id="976" r:id="rId27"/>
    <p:sldId id="977" r:id="rId28"/>
    <p:sldId id="964" r:id="rId29"/>
    <p:sldId id="980" r:id="rId30"/>
    <p:sldId id="981" r:id="rId31"/>
    <p:sldId id="982" r:id="rId32"/>
    <p:sldId id="983" r:id="rId33"/>
    <p:sldId id="984" r:id="rId34"/>
  </p:sldIdLst>
  <p:sldSz cx="14630400" cy="8229600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8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C5E7F1"/>
    <a:srgbClr val="DAFDD3"/>
    <a:srgbClr val="AADEBA"/>
    <a:srgbClr val="F3A999"/>
    <a:srgbClr val="98CFA8"/>
    <a:srgbClr val="F2F2F2"/>
    <a:srgbClr val="FCF9EC"/>
    <a:srgbClr val="2BA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BAF85-30AF-461C-B322-953992C7CFB6}" v="46" dt="2023-11-13T08:00:24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 autoAdjust="0"/>
    <p:restoredTop sz="92789" autoAdjust="0"/>
  </p:normalViewPr>
  <p:slideViewPr>
    <p:cSldViewPr showGuides="1">
      <p:cViewPr varScale="1">
        <p:scale>
          <a:sx n="85" d="100"/>
          <a:sy n="85" d="100"/>
        </p:scale>
        <p:origin x="72" y="302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Cheng" userId="dbeed8448c6bb12c" providerId="LiveId" clId="{967BAF85-30AF-461C-B322-953992C7CFB6}"/>
    <pc:docChg chg="undo custSel addSld delSld modSld">
      <pc:chgData name="Ran Cheng" userId="dbeed8448c6bb12c" providerId="LiveId" clId="{967BAF85-30AF-461C-B322-953992C7CFB6}" dt="2023-11-13T08:00:47.220" v="392" actId="5793"/>
      <pc:docMkLst>
        <pc:docMk/>
      </pc:docMkLst>
      <pc:sldChg chg="modSp mod">
        <pc:chgData name="Ran Cheng" userId="dbeed8448c6bb12c" providerId="LiveId" clId="{967BAF85-30AF-461C-B322-953992C7CFB6}" dt="2023-11-13T07:12:15.498" v="117"/>
        <pc:sldMkLst>
          <pc:docMk/>
          <pc:sldMk cId="0" sldId="954"/>
        </pc:sldMkLst>
        <pc:spChg chg="mod">
          <ac:chgData name="Ran Cheng" userId="dbeed8448c6bb12c" providerId="LiveId" clId="{967BAF85-30AF-461C-B322-953992C7CFB6}" dt="2023-11-13T07:12:15.498" v="117"/>
          <ac:spMkLst>
            <pc:docMk/>
            <pc:sldMk cId="0" sldId="954"/>
            <ac:spMk id="2" creationId="{00000000-0000-0000-0000-000000000000}"/>
          </ac:spMkLst>
        </pc:spChg>
      </pc:sldChg>
      <pc:sldChg chg="addSp modSp mod">
        <pc:chgData name="Ran Cheng" userId="dbeed8448c6bb12c" providerId="LiveId" clId="{967BAF85-30AF-461C-B322-953992C7CFB6}" dt="2023-11-13T07:10:51.996" v="115" actId="20577"/>
        <pc:sldMkLst>
          <pc:docMk/>
          <pc:sldMk cId="0" sldId="955"/>
        </pc:sldMkLst>
        <pc:spChg chg="mod">
          <ac:chgData name="Ran Cheng" userId="dbeed8448c6bb12c" providerId="LiveId" clId="{967BAF85-30AF-461C-B322-953992C7CFB6}" dt="2023-11-13T07:10:51.996" v="115" actId="20577"/>
          <ac:spMkLst>
            <pc:docMk/>
            <pc:sldMk cId="0" sldId="955"/>
            <ac:spMk id="2" creationId="{00000000-0000-0000-0000-000000000000}"/>
          </ac:spMkLst>
        </pc:spChg>
        <pc:picChg chg="mod">
          <ac:chgData name="Ran Cheng" userId="dbeed8448c6bb12c" providerId="LiveId" clId="{967BAF85-30AF-461C-B322-953992C7CFB6}" dt="2023-11-13T06:59:12.963" v="47" actId="1076"/>
          <ac:picMkLst>
            <pc:docMk/>
            <pc:sldMk cId="0" sldId="955"/>
            <ac:picMk id="4" creationId="{00000000-0000-0000-0000-000000000000}"/>
          </ac:picMkLst>
        </pc:picChg>
        <pc:picChg chg="add mod">
          <ac:chgData name="Ran Cheng" userId="dbeed8448c6bb12c" providerId="LiveId" clId="{967BAF85-30AF-461C-B322-953992C7CFB6}" dt="2023-11-13T06:59:05.312" v="45" actId="1076"/>
          <ac:picMkLst>
            <pc:docMk/>
            <pc:sldMk cId="0" sldId="955"/>
            <ac:picMk id="6" creationId="{5A17B754-3304-2782-24F6-5CF7298A85F2}"/>
          </ac:picMkLst>
        </pc:picChg>
      </pc:sldChg>
      <pc:sldChg chg="modSp mod">
        <pc:chgData name="Ran Cheng" userId="dbeed8448c6bb12c" providerId="LiveId" clId="{967BAF85-30AF-461C-B322-953992C7CFB6}" dt="2023-11-13T07:05:09.366" v="55"/>
        <pc:sldMkLst>
          <pc:docMk/>
          <pc:sldMk cId="0" sldId="956"/>
        </pc:sldMkLst>
        <pc:spChg chg="mod">
          <ac:chgData name="Ran Cheng" userId="dbeed8448c6bb12c" providerId="LiveId" clId="{967BAF85-30AF-461C-B322-953992C7CFB6}" dt="2023-11-13T07:05:09.366" v="55"/>
          <ac:spMkLst>
            <pc:docMk/>
            <pc:sldMk cId="0" sldId="956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09:35.106" v="96" actId="207"/>
        <pc:sldMkLst>
          <pc:docMk/>
          <pc:sldMk cId="0" sldId="957"/>
        </pc:sldMkLst>
        <pc:spChg chg="mod">
          <ac:chgData name="Ran Cheng" userId="dbeed8448c6bb12c" providerId="LiveId" clId="{967BAF85-30AF-461C-B322-953992C7CFB6}" dt="2023-11-13T07:09:35.106" v="96" actId="207"/>
          <ac:spMkLst>
            <pc:docMk/>
            <pc:sldMk cId="0" sldId="957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11:03.490" v="116" actId="1076"/>
        <pc:sldMkLst>
          <pc:docMk/>
          <pc:sldMk cId="0" sldId="958"/>
        </pc:sldMkLst>
        <pc:spChg chg="mod">
          <ac:chgData name="Ran Cheng" userId="dbeed8448c6bb12c" providerId="LiveId" clId="{967BAF85-30AF-461C-B322-953992C7CFB6}" dt="2023-11-13T07:11:03.490" v="116" actId="1076"/>
          <ac:spMkLst>
            <pc:docMk/>
            <pc:sldMk cId="0" sldId="958"/>
            <ac:spMk id="7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37:08.926" v="198" actId="207"/>
        <pc:sldMkLst>
          <pc:docMk/>
          <pc:sldMk cId="0" sldId="960"/>
        </pc:sldMkLst>
        <pc:spChg chg="mod">
          <ac:chgData name="Ran Cheng" userId="dbeed8448c6bb12c" providerId="LiveId" clId="{967BAF85-30AF-461C-B322-953992C7CFB6}" dt="2023-11-13T07:37:08.926" v="198" actId="207"/>
          <ac:spMkLst>
            <pc:docMk/>
            <pc:sldMk cId="0" sldId="960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40:32.173" v="202" actId="207"/>
        <pc:sldMkLst>
          <pc:docMk/>
          <pc:sldMk cId="0" sldId="963"/>
        </pc:sldMkLst>
        <pc:spChg chg="mod">
          <ac:chgData name="Ran Cheng" userId="dbeed8448c6bb12c" providerId="LiveId" clId="{967BAF85-30AF-461C-B322-953992C7CFB6}" dt="2023-11-13T07:40:32.173" v="202" actId="207"/>
          <ac:spMkLst>
            <pc:docMk/>
            <pc:sldMk cId="0" sldId="963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49:24.704" v="220" actId="207"/>
        <pc:sldMkLst>
          <pc:docMk/>
          <pc:sldMk cId="0" sldId="964"/>
        </pc:sldMkLst>
        <pc:spChg chg="mod">
          <ac:chgData name="Ran Cheng" userId="dbeed8448c6bb12c" providerId="LiveId" clId="{967BAF85-30AF-461C-B322-953992C7CFB6}" dt="2023-11-13T07:49:24.704" v="220" actId="207"/>
          <ac:spMkLst>
            <pc:docMk/>
            <pc:sldMk cId="0" sldId="964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13:55.211" v="143" actId="20577"/>
        <pc:sldMkLst>
          <pc:docMk/>
          <pc:sldMk cId="0" sldId="966"/>
        </pc:sldMkLst>
        <pc:spChg chg="mod">
          <ac:chgData name="Ran Cheng" userId="dbeed8448c6bb12c" providerId="LiveId" clId="{967BAF85-30AF-461C-B322-953992C7CFB6}" dt="2023-11-13T07:13:55.211" v="143" actId="20577"/>
          <ac:spMkLst>
            <pc:docMk/>
            <pc:sldMk cId="0" sldId="966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18:10.686" v="145" actId="313"/>
        <pc:sldMkLst>
          <pc:docMk/>
          <pc:sldMk cId="0" sldId="968"/>
        </pc:sldMkLst>
        <pc:spChg chg="mod">
          <ac:chgData name="Ran Cheng" userId="dbeed8448c6bb12c" providerId="LiveId" clId="{967BAF85-30AF-461C-B322-953992C7CFB6}" dt="2023-11-13T07:18:10.686" v="145" actId="313"/>
          <ac:spMkLst>
            <pc:docMk/>
            <pc:sldMk cId="0" sldId="968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36:19.095" v="196" actId="20577"/>
        <pc:sldMkLst>
          <pc:docMk/>
          <pc:sldMk cId="0" sldId="970"/>
        </pc:sldMkLst>
        <pc:spChg chg="mod">
          <ac:chgData name="Ran Cheng" userId="dbeed8448c6bb12c" providerId="LiveId" clId="{967BAF85-30AF-461C-B322-953992C7CFB6}" dt="2023-11-13T07:36:19.095" v="196" actId="20577"/>
          <ac:spMkLst>
            <pc:docMk/>
            <pc:sldMk cId="0" sldId="970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40:17.153" v="200" actId="207"/>
        <pc:sldMkLst>
          <pc:docMk/>
          <pc:sldMk cId="0" sldId="972"/>
        </pc:sldMkLst>
        <pc:spChg chg="mod">
          <ac:chgData name="Ran Cheng" userId="dbeed8448c6bb12c" providerId="LiveId" clId="{967BAF85-30AF-461C-B322-953992C7CFB6}" dt="2023-11-13T07:40:17.153" v="200" actId="207"/>
          <ac:spMkLst>
            <pc:docMk/>
            <pc:sldMk cId="0" sldId="972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40:58.874" v="203" actId="207"/>
        <pc:sldMkLst>
          <pc:docMk/>
          <pc:sldMk cId="0" sldId="974"/>
        </pc:sldMkLst>
        <pc:spChg chg="mod">
          <ac:chgData name="Ran Cheng" userId="dbeed8448c6bb12c" providerId="LiveId" clId="{967BAF85-30AF-461C-B322-953992C7CFB6}" dt="2023-11-13T07:40:58.874" v="203" actId="207"/>
          <ac:spMkLst>
            <pc:docMk/>
            <pc:sldMk cId="0" sldId="974"/>
            <ac:spMk id="2" creationId="{00000000-0000-0000-0000-000000000000}"/>
          </ac:spMkLst>
        </pc:spChg>
      </pc:sldChg>
      <pc:sldChg chg="modSp mod">
        <pc:chgData name="Ran Cheng" userId="dbeed8448c6bb12c" providerId="LiveId" clId="{967BAF85-30AF-461C-B322-953992C7CFB6}" dt="2023-11-13T07:43:48.208" v="204" actId="20577"/>
        <pc:sldMkLst>
          <pc:docMk/>
          <pc:sldMk cId="0" sldId="975"/>
        </pc:sldMkLst>
        <pc:spChg chg="mod">
          <ac:chgData name="Ran Cheng" userId="dbeed8448c6bb12c" providerId="LiveId" clId="{967BAF85-30AF-461C-B322-953992C7CFB6}" dt="2023-11-13T07:43:48.208" v="204" actId="20577"/>
          <ac:spMkLst>
            <pc:docMk/>
            <pc:sldMk cId="0" sldId="975"/>
            <ac:spMk id="2" creationId="{00000000-0000-0000-0000-000000000000}"/>
          </ac:spMkLst>
        </pc:spChg>
      </pc:sldChg>
      <pc:sldChg chg="modSp mod modAnim">
        <pc:chgData name="Ran Cheng" userId="dbeed8448c6bb12c" providerId="LiveId" clId="{967BAF85-30AF-461C-B322-953992C7CFB6}" dt="2023-11-13T07:44:55.783" v="218"/>
        <pc:sldMkLst>
          <pc:docMk/>
          <pc:sldMk cId="0" sldId="976"/>
        </pc:sldMkLst>
        <pc:spChg chg="mod">
          <ac:chgData name="Ran Cheng" userId="dbeed8448c6bb12c" providerId="LiveId" clId="{967BAF85-30AF-461C-B322-953992C7CFB6}" dt="2023-11-13T07:44:47.063" v="217" actId="207"/>
          <ac:spMkLst>
            <pc:docMk/>
            <pc:sldMk cId="0" sldId="976"/>
            <ac:spMk id="2" creationId="{00000000-0000-0000-0000-000000000000}"/>
          </ac:spMkLst>
        </pc:spChg>
      </pc:sldChg>
      <pc:sldChg chg="modAnim">
        <pc:chgData name="Ran Cheng" userId="dbeed8448c6bb12c" providerId="LiveId" clId="{967BAF85-30AF-461C-B322-953992C7CFB6}" dt="2023-11-13T07:49:13.739" v="219"/>
        <pc:sldMkLst>
          <pc:docMk/>
          <pc:sldMk cId="0" sldId="977"/>
        </pc:sldMkLst>
      </pc:sldChg>
      <pc:sldChg chg="addSp delSp modSp add mod">
        <pc:chgData name="Ran Cheng" userId="dbeed8448c6bb12c" providerId="LiveId" clId="{967BAF85-30AF-461C-B322-953992C7CFB6}" dt="2023-11-13T06:58:21.228" v="42" actId="207"/>
        <pc:sldMkLst>
          <pc:docMk/>
          <pc:sldMk cId="3912549825" sldId="979"/>
        </pc:sldMkLst>
        <pc:spChg chg="mod">
          <ac:chgData name="Ran Cheng" userId="dbeed8448c6bb12c" providerId="LiveId" clId="{967BAF85-30AF-461C-B322-953992C7CFB6}" dt="2023-11-13T06:58:21.228" v="42" actId="207"/>
          <ac:spMkLst>
            <pc:docMk/>
            <pc:sldMk cId="3912549825" sldId="979"/>
            <ac:spMk id="2" creationId="{00000000-0000-0000-0000-000000000000}"/>
          </ac:spMkLst>
        </pc:spChg>
        <pc:spChg chg="mod">
          <ac:chgData name="Ran Cheng" userId="dbeed8448c6bb12c" providerId="LiveId" clId="{967BAF85-30AF-461C-B322-953992C7CFB6}" dt="2023-11-13T06:53:52.784" v="1"/>
          <ac:spMkLst>
            <pc:docMk/>
            <pc:sldMk cId="3912549825" sldId="979"/>
            <ac:spMk id="3" creationId="{00000000-0000-0000-0000-000000000000}"/>
          </ac:spMkLst>
        </pc:spChg>
        <pc:spChg chg="add del">
          <ac:chgData name="Ran Cheng" userId="dbeed8448c6bb12c" providerId="LiveId" clId="{967BAF85-30AF-461C-B322-953992C7CFB6}" dt="2023-11-13T06:54:42.659" v="6" actId="478"/>
          <ac:spMkLst>
            <pc:docMk/>
            <pc:sldMk cId="3912549825" sldId="979"/>
            <ac:spMk id="4" creationId="{6A4466D3-4319-A800-15F1-45D3389FBA00}"/>
          </ac:spMkLst>
        </pc:spChg>
        <pc:spChg chg="add mod">
          <ac:chgData name="Ran Cheng" userId="dbeed8448c6bb12c" providerId="LiveId" clId="{967BAF85-30AF-461C-B322-953992C7CFB6}" dt="2023-11-13T06:56:05.222" v="33" actId="1076"/>
          <ac:spMkLst>
            <pc:docMk/>
            <pc:sldMk cId="3912549825" sldId="979"/>
            <ac:spMk id="6" creationId="{59EF88A3-8CC0-CA43-EE60-68D3CDEF2709}"/>
          </ac:spMkLst>
        </pc:spChg>
        <pc:picChg chg="add mod">
          <ac:chgData name="Ran Cheng" userId="dbeed8448c6bb12c" providerId="LiveId" clId="{967BAF85-30AF-461C-B322-953992C7CFB6}" dt="2023-11-13T06:58:00.202" v="40" actId="1076"/>
          <ac:picMkLst>
            <pc:docMk/>
            <pc:sldMk cId="3912549825" sldId="979"/>
            <ac:picMk id="1028" creationId="{6C8A005E-3B03-5772-739A-CE6D7DAB8C94}"/>
          </ac:picMkLst>
        </pc:picChg>
      </pc:sldChg>
      <pc:sldChg chg="addSp delSp modSp new mod">
        <pc:chgData name="Ran Cheng" userId="dbeed8448c6bb12c" providerId="LiveId" clId="{967BAF85-30AF-461C-B322-953992C7CFB6}" dt="2023-11-13T07:57:18.517" v="300" actId="1076"/>
        <pc:sldMkLst>
          <pc:docMk/>
          <pc:sldMk cId="1844451158" sldId="980"/>
        </pc:sldMkLst>
        <pc:spChg chg="mod">
          <ac:chgData name="Ran Cheng" userId="dbeed8448c6bb12c" providerId="LiveId" clId="{967BAF85-30AF-461C-B322-953992C7CFB6}" dt="2023-11-13T07:57:16.974" v="299" actId="14100"/>
          <ac:spMkLst>
            <pc:docMk/>
            <pc:sldMk cId="1844451158" sldId="980"/>
            <ac:spMk id="2" creationId="{C114F049-4D6C-6945-8A8E-2F815BD8E45C}"/>
          </ac:spMkLst>
        </pc:spChg>
        <pc:spChg chg="mod">
          <ac:chgData name="Ran Cheng" userId="dbeed8448c6bb12c" providerId="LiveId" clId="{967BAF85-30AF-461C-B322-953992C7CFB6}" dt="2023-11-13T07:54:47.539" v="260" actId="20577"/>
          <ac:spMkLst>
            <pc:docMk/>
            <pc:sldMk cId="1844451158" sldId="980"/>
            <ac:spMk id="3" creationId="{BF56FD7A-D868-CEFD-CA19-553FADA5B9F3}"/>
          </ac:spMkLst>
        </pc:spChg>
        <pc:picChg chg="add del mod">
          <ac:chgData name="Ran Cheng" userId="dbeed8448c6bb12c" providerId="LiveId" clId="{967BAF85-30AF-461C-B322-953992C7CFB6}" dt="2023-11-13T07:56:39.705" v="293" actId="478"/>
          <ac:picMkLst>
            <pc:docMk/>
            <pc:sldMk cId="1844451158" sldId="980"/>
            <ac:picMk id="5" creationId="{04607D36-8715-6A19-28AB-F8CF5ACE9DD3}"/>
          </ac:picMkLst>
        </pc:picChg>
        <pc:picChg chg="add mod">
          <ac:chgData name="Ran Cheng" userId="dbeed8448c6bb12c" providerId="LiveId" clId="{967BAF85-30AF-461C-B322-953992C7CFB6}" dt="2023-11-13T07:57:18.517" v="300" actId="1076"/>
          <ac:picMkLst>
            <pc:docMk/>
            <pc:sldMk cId="1844451158" sldId="980"/>
            <ac:picMk id="7" creationId="{D4ACD795-E483-BBDD-0658-590562314DF3}"/>
          </ac:picMkLst>
        </pc:picChg>
      </pc:sldChg>
      <pc:sldChg chg="modSp new mod">
        <pc:chgData name="Ran Cheng" userId="dbeed8448c6bb12c" providerId="LiveId" clId="{967BAF85-30AF-461C-B322-953992C7CFB6}" dt="2023-11-13T07:58:41.674" v="333" actId="20577"/>
        <pc:sldMkLst>
          <pc:docMk/>
          <pc:sldMk cId="1030420208" sldId="981"/>
        </pc:sldMkLst>
        <pc:spChg chg="mod">
          <ac:chgData name="Ran Cheng" userId="dbeed8448c6bb12c" providerId="LiveId" clId="{967BAF85-30AF-461C-B322-953992C7CFB6}" dt="2023-11-13T07:58:41.674" v="333" actId="20577"/>
          <ac:spMkLst>
            <pc:docMk/>
            <pc:sldMk cId="1030420208" sldId="981"/>
            <ac:spMk id="2" creationId="{16CC6067-B4FA-8B86-5675-398E31046158}"/>
          </ac:spMkLst>
        </pc:spChg>
        <pc:spChg chg="mod">
          <ac:chgData name="Ran Cheng" userId="dbeed8448c6bb12c" providerId="LiveId" clId="{967BAF85-30AF-461C-B322-953992C7CFB6}" dt="2023-11-13T07:55:39.021" v="270" actId="20577"/>
          <ac:spMkLst>
            <pc:docMk/>
            <pc:sldMk cId="1030420208" sldId="981"/>
            <ac:spMk id="3" creationId="{564A224B-4FCB-B125-6F7E-E68DA7A7C6D6}"/>
          </ac:spMkLst>
        </pc:spChg>
      </pc:sldChg>
      <pc:sldChg chg="modSp new mod">
        <pc:chgData name="Ran Cheng" userId="dbeed8448c6bb12c" providerId="LiveId" clId="{967BAF85-30AF-461C-B322-953992C7CFB6}" dt="2023-11-13T07:58:25.281" v="325" actId="5793"/>
        <pc:sldMkLst>
          <pc:docMk/>
          <pc:sldMk cId="3918955424" sldId="982"/>
        </pc:sldMkLst>
        <pc:spChg chg="mod">
          <ac:chgData name="Ran Cheng" userId="dbeed8448c6bb12c" providerId="LiveId" clId="{967BAF85-30AF-461C-B322-953992C7CFB6}" dt="2023-11-13T07:58:25.281" v="325" actId="5793"/>
          <ac:spMkLst>
            <pc:docMk/>
            <pc:sldMk cId="3918955424" sldId="982"/>
            <ac:spMk id="2" creationId="{7F82F03F-733B-DCE7-576F-C379FE836612}"/>
          </ac:spMkLst>
        </pc:spChg>
        <pc:spChg chg="mod">
          <ac:chgData name="Ran Cheng" userId="dbeed8448c6bb12c" providerId="LiveId" clId="{967BAF85-30AF-461C-B322-953992C7CFB6}" dt="2023-11-13T07:58:05.021" v="321" actId="20577"/>
          <ac:spMkLst>
            <pc:docMk/>
            <pc:sldMk cId="3918955424" sldId="982"/>
            <ac:spMk id="3" creationId="{75D97AE3-82ED-6BF9-F59C-A0B7F69FD1A8}"/>
          </ac:spMkLst>
        </pc:spChg>
      </pc:sldChg>
      <pc:sldChg chg="modSp add mod">
        <pc:chgData name="Ran Cheng" userId="dbeed8448c6bb12c" providerId="LiveId" clId="{967BAF85-30AF-461C-B322-953992C7CFB6}" dt="2023-11-13T07:59:17.494" v="338" actId="5793"/>
        <pc:sldMkLst>
          <pc:docMk/>
          <pc:sldMk cId="3263227435" sldId="983"/>
        </pc:sldMkLst>
        <pc:spChg chg="mod">
          <ac:chgData name="Ran Cheng" userId="dbeed8448c6bb12c" providerId="LiveId" clId="{967BAF85-30AF-461C-B322-953992C7CFB6}" dt="2023-11-13T07:59:17.494" v="338" actId="5793"/>
          <ac:spMkLst>
            <pc:docMk/>
            <pc:sldMk cId="3263227435" sldId="983"/>
            <ac:spMk id="2" creationId="{7F82F03F-733B-DCE7-576F-C379FE836612}"/>
          </ac:spMkLst>
        </pc:spChg>
      </pc:sldChg>
      <pc:sldChg chg="addSp delSp modSp new del mod">
        <pc:chgData name="Ran Cheng" userId="dbeed8448c6bb12c" providerId="LiveId" clId="{967BAF85-30AF-461C-B322-953992C7CFB6}" dt="2023-11-13T07:59:55.054" v="378" actId="47"/>
        <pc:sldMkLst>
          <pc:docMk/>
          <pc:sldMk cId="1729540549" sldId="984"/>
        </pc:sldMkLst>
        <pc:spChg chg="add del mod">
          <ac:chgData name="Ran Cheng" userId="dbeed8448c6bb12c" providerId="LiveId" clId="{967BAF85-30AF-461C-B322-953992C7CFB6}" dt="2023-11-13T07:59:53.947" v="377"/>
          <ac:spMkLst>
            <pc:docMk/>
            <pc:sldMk cId="1729540549" sldId="984"/>
            <ac:spMk id="2" creationId="{122F15D3-1BCF-9CF8-9C69-97CC3046584F}"/>
          </ac:spMkLst>
        </pc:spChg>
        <pc:spChg chg="mod">
          <ac:chgData name="Ran Cheng" userId="dbeed8448c6bb12c" providerId="LiveId" clId="{967BAF85-30AF-461C-B322-953992C7CFB6}" dt="2023-11-13T07:59:29.834" v="357" actId="20577"/>
          <ac:spMkLst>
            <pc:docMk/>
            <pc:sldMk cId="1729540549" sldId="984"/>
            <ac:spMk id="3" creationId="{7AA53E46-016E-26B3-404C-0A8E9990ED78}"/>
          </ac:spMkLst>
        </pc:spChg>
        <pc:spChg chg="add del">
          <ac:chgData name="Ran Cheng" userId="dbeed8448c6bb12c" providerId="LiveId" clId="{967BAF85-30AF-461C-B322-953992C7CFB6}" dt="2023-11-13T07:59:38.415" v="362"/>
          <ac:spMkLst>
            <pc:docMk/>
            <pc:sldMk cId="1729540549" sldId="984"/>
            <ac:spMk id="4" creationId="{DB5ACB38-79DB-78EC-1BAF-D3D52DB1A1E9}"/>
          </ac:spMkLst>
        </pc:spChg>
        <pc:spChg chg="add del">
          <ac:chgData name="Ran Cheng" userId="dbeed8448c6bb12c" providerId="LiveId" clId="{967BAF85-30AF-461C-B322-953992C7CFB6}" dt="2023-11-13T07:59:44.349" v="368"/>
          <ac:spMkLst>
            <pc:docMk/>
            <pc:sldMk cId="1729540549" sldId="984"/>
            <ac:spMk id="5" creationId="{E4B92151-B905-3594-7DF5-289DCC3C3639}"/>
          </ac:spMkLst>
        </pc:spChg>
        <pc:spChg chg="add del mod">
          <ac:chgData name="Ran Cheng" userId="dbeed8448c6bb12c" providerId="LiveId" clId="{967BAF85-30AF-461C-B322-953992C7CFB6}" dt="2023-11-13T07:59:48.356" v="375"/>
          <ac:spMkLst>
            <pc:docMk/>
            <pc:sldMk cId="1729540549" sldId="984"/>
            <ac:spMk id="6" creationId="{F5420611-28B6-0403-41F6-C9F73AD5B401}"/>
          </ac:spMkLst>
        </pc:spChg>
        <pc:spChg chg="add del mod">
          <ac:chgData name="Ran Cheng" userId="dbeed8448c6bb12c" providerId="LiveId" clId="{967BAF85-30AF-461C-B322-953992C7CFB6}" dt="2023-11-13T07:59:53.947" v="377"/>
          <ac:spMkLst>
            <pc:docMk/>
            <pc:sldMk cId="1729540549" sldId="984"/>
            <ac:spMk id="7" creationId="{608DB50B-F228-8F79-4D93-5954C21A2B72}"/>
          </ac:spMkLst>
        </pc:spChg>
      </pc:sldChg>
      <pc:sldChg chg="addSp delSp modSp add mod">
        <pc:chgData name="Ran Cheng" userId="dbeed8448c6bb12c" providerId="LiveId" clId="{967BAF85-30AF-461C-B322-953992C7CFB6}" dt="2023-11-13T08:00:47.220" v="392" actId="5793"/>
        <pc:sldMkLst>
          <pc:docMk/>
          <pc:sldMk cId="2223443724" sldId="984"/>
        </pc:sldMkLst>
        <pc:spChg chg="mod">
          <ac:chgData name="Ran Cheng" userId="dbeed8448c6bb12c" providerId="LiveId" clId="{967BAF85-30AF-461C-B322-953992C7CFB6}" dt="2023-11-13T08:00:47.220" v="392" actId="5793"/>
          <ac:spMkLst>
            <pc:docMk/>
            <pc:sldMk cId="2223443724" sldId="984"/>
            <ac:spMk id="2" creationId="{7F82F03F-733B-DCE7-576F-C379FE836612}"/>
          </ac:spMkLst>
        </pc:spChg>
        <pc:spChg chg="add mod">
          <ac:chgData name="Ran Cheng" userId="dbeed8448c6bb12c" providerId="LiveId" clId="{967BAF85-30AF-461C-B322-953992C7CFB6}" dt="2023-11-13T08:00:07.747" v="381" actId="20577"/>
          <ac:spMkLst>
            <pc:docMk/>
            <pc:sldMk cId="2223443724" sldId="984"/>
            <ac:spMk id="4" creationId="{E5A3EFF8-3D0B-CD34-879D-949298C644DD}"/>
          </ac:spMkLst>
        </pc:spChg>
        <pc:spChg chg="add del">
          <ac:chgData name="Ran Cheng" userId="dbeed8448c6bb12c" providerId="LiveId" clId="{967BAF85-30AF-461C-B322-953992C7CFB6}" dt="2023-11-13T08:00:22.759" v="383"/>
          <ac:spMkLst>
            <pc:docMk/>
            <pc:sldMk cId="2223443724" sldId="984"/>
            <ac:spMk id="5" creationId="{D08DDAA1-FD35-0D55-9E2B-D53A2CE920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11/13/2023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6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</a:t>
            </a:r>
            <a:r>
              <a:rPr lang="en-US" altLang="zh-CN" sz="3200" dirty="0">
                <a:latin typeface="Lato" panose="020F0502020204030203" pitchFamily="34" charset="0"/>
              </a:rPr>
              <a:t>9</a:t>
            </a:r>
            <a:r>
              <a:rPr lang="en-US" altLang="en-US" sz="3200" dirty="0">
                <a:latin typeface="Lato" panose="020F0502020204030203" pitchFamily="34" charset="0"/>
              </a:rPr>
              <a:t>: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Relational Algebra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de-DE" sz="3200" b="1" spc="-1" dirty="0" err="1">
                <a:latin typeface="Lato" panose="020F0502020204030203"/>
                <a:ea typeface="MS PGothic" panose="020B0600070205080204" pitchFamily="34" charset="-128"/>
              </a:rPr>
              <a:t>Ran Cheng</a:t>
            </a: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150" y="7543800"/>
            <a:ext cx="1070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" b="6551"/>
          <a:stretch>
            <a:fillRect/>
          </a:stretch>
        </p:blipFill>
        <p:spPr>
          <a:xfrm>
            <a:off x="6210569" y="0"/>
            <a:ext cx="7620000" cy="8325482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38200" y="330200"/>
            <a:ext cx="5181600" cy="1422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 “instructor  ×  teaches”  table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17" y="5410200"/>
            <a:ext cx="3864966" cy="2590801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3197"/>
          <a:stretch>
            <a:fillRect/>
          </a:stretch>
        </p:blipFill>
        <p:spPr>
          <a:xfrm>
            <a:off x="1921031" y="2057400"/>
            <a:ext cx="3015937" cy="2590800"/>
          </a:xfrm>
          <a:prstGeom prst="rect">
            <a:avLst/>
          </a:prstGeom>
        </p:spPr>
      </p:pic>
      <p:sp>
        <p:nvSpPr>
          <p:cNvPr id="9" name="Cross 8"/>
          <p:cNvSpPr/>
          <p:nvPr/>
        </p:nvSpPr>
        <p:spPr bwMode="auto">
          <a:xfrm rot="2700000">
            <a:off x="3155551" y="4724400"/>
            <a:ext cx="609600" cy="609600"/>
          </a:xfrm>
          <a:prstGeom prst="plus">
            <a:avLst>
              <a:gd name="adj" fmla="val 41667"/>
            </a:avLst>
          </a:prstGeom>
          <a:solidFill>
            <a:srgbClr val="A242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448569" y="4712384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Problem</a:t>
            </a:r>
            <a:r>
              <a:rPr lang="en-US" dirty="0"/>
              <a:t>: The Cartesian-Product “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instructor × teaches</a:t>
            </a:r>
            <a:r>
              <a:rPr lang="en-US" dirty="0"/>
              <a:t>” associates </a:t>
            </a:r>
            <a:r>
              <a:rPr lang="en-US" dirty="0">
                <a:solidFill>
                  <a:srgbClr val="A2424F"/>
                </a:solidFill>
              </a:rPr>
              <a:t>every  tuple of instructor</a:t>
            </a:r>
            <a:r>
              <a:rPr lang="en-US" dirty="0"/>
              <a:t> with </a:t>
            </a:r>
            <a:r>
              <a:rPr lang="en-US" dirty="0">
                <a:solidFill>
                  <a:srgbClr val="1086B9"/>
                </a:solidFill>
              </a:rPr>
              <a:t>every tuple of teaches</a:t>
            </a:r>
          </a:p>
          <a:p>
            <a:pPr lvl="1"/>
            <a:r>
              <a:rPr lang="en-US" dirty="0"/>
              <a:t>Most of the resulting rows have information about instructors who did NOT teach a particular course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" b="76687"/>
          <a:stretch>
            <a:fillRect/>
          </a:stretch>
        </p:blipFill>
        <p:spPr>
          <a:xfrm>
            <a:off x="2400320" y="4114800"/>
            <a:ext cx="9829760" cy="2679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667000" y="5638800"/>
            <a:ext cx="9448800" cy="10668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only those tuples of  “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instructor × teaches</a:t>
            </a:r>
            <a:r>
              <a:rPr lang="en-US" dirty="0"/>
              <a:t>” that pertain to instructors and the courses that they taught, we write:</a:t>
            </a:r>
          </a:p>
          <a:p>
            <a:pPr marL="0" indent="0" algn="ctr">
              <a:buNone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instructor.id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teaches.id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teaches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get only those tuples of “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instructor × teaches</a:t>
            </a:r>
            <a:r>
              <a:rPr lang="en-US" dirty="0"/>
              <a:t>” that pertain to instructors and the courses that they taught</a:t>
            </a:r>
          </a:p>
          <a:p>
            <a:pPr lvl="2"/>
            <a:r>
              <a:rPr lang="en-US" dirty="0"/>
              <a:t>i.e., those tuples where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instructor.id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teaches.id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table corresponding to </a:t>
            </a:r>
            <a:r>
              <a:rPr lang="en-US" altLang="en-US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instructor.id</a:t>
            </a:r>
            <a:r>
              <a:rPr lang="en-US" altLang="en-US" sz="32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 </a:t>
            </a:r>
            <a:r>
              <a:rPr lang="en-US" altLang="en-US" sz="32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teaches.id</a:t>
            </a:r>
            <a:r>
              <a:rPr lang="en-US" altLang="ja-JP" sz="32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 </a:t>
            </a: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ja-JP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teaches</a:t>
            </a:r>
            <a:r>
              <a:rPr lang="en-US" altLang="ja-JP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878"/>
          <a:stretch>
            <a:fillRect/>
          </a:stretch>
        </p:blipFill>
        <p:spPr>
          <a:xfrm>
            <a:off x="3607045" y="2895600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table corresponding to </a:t>
            </a:r>
            <a:r>
              <a:rPr lang="en-US" altLang="en-US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instructor.id</a:t>
            </a:r>
            <a:r>
              <a:rPr lang="en-US" altLang="en-US" sz="32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 </a:t>
            </a:r>
            <a:r>
              <a:rPr lang="en-US" altLang="en-US" sz="32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teaches.id</a:t>
            </a:r>
            <a:r>
              <a:rPr lang="en-US" altLang="ja-JP" sz="32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 </a:t>
            </a: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ja-JP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teaches</a:t>
            </a:r>
            <a:r>
              <a:rPr lang="en-US" altLang="ja-JP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878"/>
          <a:stretch>
            <a:fillRect/>
          </a:stretch>
        </p:blipFill>
        <p:spPr>
          <a:xfrm>
            <a:off x="3607045" y="2895600"/>
            <a:ext cx="7416310" cy="4134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6325236"/>
            <a:ext cx="7137400" cy="956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553200" y="7326868"/>
            <a:ext cx="604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… will NOT include such tuples (rows) with different IDs</a:t>
            </a: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638800" y="6298417"/>
            <a:ext cx="914400" cy="914400"/>
          </a:xfrm>
          <a:prstGeom prst="noSmoking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US" dirty="0"/>
              <a:t>Use commas to separate the tables</a:t>
            </a:r>
          </a:p>
          <a:p>
            <a:pPr lvl="1"/>
            <a:r>
              <a:rPr lang="en-US" dirty="0"/>
              <a:t>Example: The solution for the same question in the previous slide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little bit history: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was introduced in SQL-1999 (later than this original way)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you forget a comma, it will still work sometimes (interpreted as “renaming”)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Old Way of Writing Joins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1454168"/>
            <a:ext cx="6324600" cy="53212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1676400" y="7200900"/>
            <a:ext cx="112776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movies.id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credits.id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 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people.peopleid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credits.peopleid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 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movies.country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“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cn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Movies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Credits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×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People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8177655" y="6415842"/>
            <a:ext cx="539768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7316" y="6378715"/>
            <a:ext cx="500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The SQL syntax was derived from the form of cartesian products in relational algreba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US" dirty="0"/>
              <a:t>Use commas to separate the tables</a:t>
            </a:r>
          </a:p>
          <a:p>
            <a:pPr lvl="1"/>
            <a:r>
              <a:rPr lang="en-US" dirty="0"/>
              <a:t>Example: The solution for the same question in the previous slide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little bit history: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was introduced in SQL-1999 (later than this original way)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you forget a comma, it will still work sometimes (interpreted as “renaming”)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Old Way of Writing Joins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1454168"/>
            <a:ext cx="6324600" cy="53212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1676400" y="7200900"/>
            <a:ext cx="112776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movies.id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credits.id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 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people.peopleid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credits.peopleid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 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movies.country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“</a:t>
            </a:r>
            <a:r>
              <a:rPr lang="en-US" altLang="en-US" sz="2400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cn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Movies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Credits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×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People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8177655" y="6415842"/>
            <a:ext cx="539768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7316" y="6378715"/>
            <a:ext cx="500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The SQL syntax was derived from the form of cartesian products in relational algreba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10899" y="3938631"/>
            <a:ext cx="2447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Use commas as the “multiplication signs”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10752817" y="3764586"/>
            <a:ext cx="210772" cy="994421"/>
          </a:xfrm>
          <a:prstGeom prst="leftBrace">
            <a:avLst>
              <a:gd name="adj1" fmla="val 53621"/>
              <a:gd name="adj2" fmla="val 50000"/>
            </a:avLst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8198056" y="4758409"/>
            <a:ext cx="210772" cy="994421"/>
          </a:xfrm>
          <a:prstGeom prst="leftBrace">
            <a:avLst>
              <a:gd name="adj1" fmla="val 53621"/>
              <a:gd name="adj2" fmla="val 50000"/>
            </a:avLst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1733" y="4932453"/>
            <a:ext cx="3406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The “select operation” is written as the “where” clause here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85258" y="7402286"/>
            <a:ext cx="7199086" cy="348343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5786734" y="5578784"/>
            <a:ext cx="667416" cy="1687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1611429" y="4572000"/>
            <a:ext cx="159657" cy="2772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0327948" y="4557486"/>
            <a:ext cx="1210909" cy="27713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join operation allows us to combine a select operation and a   Cartesian-Product operation into a single operation</a:t>
                </a:r>
              </a:p>
              <a:p>
                <a:pPr lvl="1"/>
                <a:r>
                  <a:rPr lang="en-US" dirty="0"/>
                  <a:t>Consider relations </a:t>
                </a:r>
                <a:r>
                  <a:rPr lang="en-US" i="1" dirty="0">
                    <a:latin typeface="Times New Roman" panose="02020603050405020304" charset="0"/>
                    <a:cs typeface="Times New Roman" panose="02020603050405020304" charset="0"/>
                  </a:rPr>
                  <a:t>r(R)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charset="0"/>
                    <a:cs typeface="Times New Roman" panose="02020603050405020304" charset="0"/>
                  </a:rPr>
                  <a:t>s(S)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Let “</a:t>
                </a:r>
                <a:r>
                  <a:rPr lang="en-US" dirty="0">
                    <a:solidFill>
                      <a:srgbClr val="A2424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theta (𝜃)</a:t>
                </a:r>
                <a:r>
                  <a:rPr lang="en-US" dirty="0"/>
                  <a:t>” be a predicate (</a:t>
                </a:r>
                <a:r>
                  <a:rPr lang="zh-CN" altLang="en-US" dirty="0"/>
                  <a:t>谓词</a:t>
                </a:r>
                <a:r>
                  <a:rPr lang="en-US" dirty="0"/>
                  <a:t>) on attributes in the schema R “union” S. The join operation  </a:t>
                </a:r>
                <a:r>
                  <a:rPr lang="en-US" i="1" dirty="0">
                    <a:latin typeface="Times New Roman" panose="02020603050405020304" charset="0"/>
                    <a:cs typeface="Times New Roman" panose="02020603050405020304" charset="0"/>
                  </a:rPr>
                  <a:t>r ⋈</a:t>
                </a:r>
                <a:r>
                  <a:rPr lang="en-US" i="1" baseline="-25000" dirty="0">
                    <a:latin typeface="Times New Roman" panose="02020603050405020304" charset="0"/>
                    <a:cs typeface="Times New Roman" panose="02020603050405020304" charset="0"/>
                  </a:rPr>
                  <a:t>𝜃</a:t>
                </a:r>
                <a:r>
                  <a:rPr lang="en-US" i="1" dirty="0">
                    <a:latin typeface="Times New Roman" panose="02020603050405020304" charset="0"/>
                    <a:cs typeface="Times New Roman" panose="02020603050405020304" charset="0"/>
                  </a:rPr>
                  <a:t> s</a:t>
                </a:r>
                <a:r>
                  <a:rPr lang="en-US" dirty="0"/>
                  <a:t> is defined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Thus, </a:t>
                </a:r>
                <a:r>
                  <a:rPr lang="en-US" altLang="en-US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 err="1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instructor.id</a:t>
                </a:r>
                <a:r>
                  <a:rPr lang="en-US" altLang="en-US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=  </a:t>
                </a:r>
                <a:r>
                  <a:rPr lang="en-US" altLang="en-US" i="1" baseline="-25000" dirty="0" err="1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teaches.id</a:t>
                </a:r>
                <a:r>
                  <a:rPr lang="en-US" altLang="ja-JP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:r>
                  <a:rPr lang="en-US" altLang="ja-JP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:r>
                  <a:rPr lang="en-US" altLang="ja-JP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(</a:t>
                </a:r>
                <a:r>
                  <a:rPr lang="en-US" altLang="ja-JP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instructor </a:t>
                </a: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ja-JP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teaches</a:t>
                </a:r>
                <a:r>
                  <a:rPr lang="en-US" altLang="ja-JP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) </a:t>
                </a:r>
                <a:r>
                  <a:rPr lang="en-US" altLang="ja-JP" dirty="0">
                    <a:latin typeface="Lato" panose="020F0502020204030203" pitchFamily="34" charset="77"/>
                    <a:cs typeface="Times New Roman" panose="02020603050405020304" charset="0"/>
                    <a:sym typeface="Symbol" panose="05050102010706020507" pitchFamily="18" charset="2"/>
                  </a:rPr>
                  <a:t>can equivalently be written as:</a:t>
                </a:r>
              </a:p>
              <a:p>
                <a:pPr marL="0" indent="-17145" algn="ctr">
                  <a:buNone/>
                </a:pPr>
                <a:r>
                  <a:rPr lang="en-US" altLang="en-US" sz="2400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instructor</a:t>
                </a:r>
                <a:r>
                  <a:rPr lang="en-US" altLang="en-US" sz="24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i="1" baseline="-25000" dirty="0">
                    <a:latin typeface="Times New Roman" panose="02020603050405020304" charset="0"/>
                    <a:cs typeface="Times New Roman" panose="02020603050405020304" charset="0"/>
                  </a:rPr>
                  <a:t>Instructor.id = teaches.id</a:t>
                </a:r>
                <a:r>
                  <a:rPr lang="en-US" sz="2400" baseline="-25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teaches</a:t>
                </a:r>
                <a:endParaRPr lang="en-US" altLang="ja-JP" sz="2400" dirty="0"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altLang="zh-CN" dirty="0">
                    <a:solidFill>
                      <a:srgbClr val="A2424F"/>
                    </a:solidFill>
                  </a:rPr>
                  <a:t>Predicate </a:t>
                </a:r>
                <a:r>
                  <a:rPr lang="en-US" altLang="zh-CN" dirty="0"/>
                  <a:t>-- </a:t>
                </a:r>
                <a:r>
                  <a:rPr lang="en-US" altLang="zh-CN" b="0" i="0" dirty="0">
                    <a:solidFill>
                      <a:srgbClr val="0F0F0F"/>
                    </a:solidFill>
                    <a:effectLst/>
                    <a:latin typeface="Söhne"/>
                  </a:rPr>
                  <a:t>a condition or expression that evaluates to either true or false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143" b="-7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union operation allows us to combine two relations</a:t>
            </a:r>
          </a:p>
          <a:p>
            <a:pPr lvl="1"/>
            <a:r>
              <a:rPr lang="en-US" altLang="en-US" sz="2800" dirty="0"/>
              <a:t>Notation:  </a:t>
            </a:r>
            <a:r>
              <a:rPr lang="en-US" altLang="en-US" sz="2800" i="1" dirty="0">
                <a:latin typeface="Times New Roman" panose="02020603050405020304" charset="0"/>
                <a:cs typeface="Times New Roman" panose="02020603050405020304" charset="0"/>
              </a:rPr>
              <a:t>r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 </a:t>
            </a:r>
            <a:r>
              <a:rPr lang="en-US" altLang="en-US" sz="28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endParaRPr lang="en-US" altLang="en-US" sz="2800" dirty="0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r>
              <a:rPr lang="en-US" dirty="0"/>
              <a:t>For </a:t>
            </a:r>
            <a:r>
              <a:rPr lang="en-US" altLang="en-US" sz="3200" i="1" dirty="0">
                <a:latin typeface="Times New Roman" panose="02020603050405020304" charset="0"/>
                <a:cs typeface="Times New Roman" panose="02020603050405020304" charset="0"/>
              </a:rPr>
              <a:t>r 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 </a:t>
            </a:r>
            <a:r>
              <a:rPr lang="en-US" altLang="en-US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r>
              <a:rPr lang="en-US" dirty="0"/>
              <a:t> to be valid:</a:t>
            </a:r>
          </a:p>
          <a:p>
            <a:pPr lvl="1"/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dirty="0"/>
              <a:t> must have the </a:t>
            </a:r>
            <a:r>
              <a:rPr lang="en-US" dirty="0">
                <a:solidFill>
                  <a:srgbClr val="A2424F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arity</a:t>
            </a:r>
            <a:r>
              <a:rPr lang="en-US" dirty="0"/>
              <a:t> (</a:t>
            </a:r>
            <a:r>
              <a:rPr lang="en-US" u="sng" dirty="0"/>
              <a:t>same number of attributes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attribute domains must be </a:t>
            </a:r>
            <a:r>
              <a:rPr lang="en-US" dirty="0">
                <a:solidFill>
                  <a:srgbClr val="A2424F"/>
                </a:solidFill>
              </a:rPr>
              <a:t>compatible</a:t>
            </a:r>
          </a:p>
          <a:p>
            <a:pPr lvl="2"/>
            <a:r>
              <a:rPr lang="en-US" dirty="0"/>
              <a:t>Example: 2nd column of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dirty="0"/>
              <a:t> deals with the same type of values as does the 2nd column of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 Operation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To find all courses taught in the Fall 2017 semester, or in the Spring 2018 semester, or in both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course_id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Fall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    </a:t>
            </a:r>
            <a:r>
              <a:rPr lang="en-US" altLang="ja-JP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course_id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Spring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 Operation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38806" y="4332220"/>
            <a:ext cx="8352787" cy="3567180"/>
            <a:chOff x="2590800" y="4321334"/>
            <a:chExt cx="8352787" cy="3567180"/>
          </a:xfrm>
        </p:grpSpPr>
        <p:pic>
          <p:nvPicPr>
            <p:cNvPr id="4" name="Graphic 3"/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7449" r="37780" b="13863"/>
            <a:stretch>
              <a:fillRect/>
            </a:stretch>
          </p:blipFill>
          <p:spPr>
            <a:xfrm>
              <a:off x="8686800" y="4321334"/>
              <a:ext cx="2256787" cy="35671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400402"/>
              <a:ext cx="5226050" cy="3191623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 bwMode="auto">
            <a:xfrm>
              <a:off x="8115483" y="5679397"/>
              <a:ext cx="762000" cy="633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procedural language consisting of a set of operations that take one or two relations as input and produce a new relation as their result. </a:t>
            </a:r>
          </a:p>
          <a:p>
            <a:endParaRPr lang="en-US" dirty="0"/>
          </a:p>
          <a:p>
            <a:r>
              <a:rPr lang="en-US" dirty="0"/>
              <a:t>6 Basic Operators:</a:t>
            </a:r>
          </a:p>
          <a:p>
            <a:pPr lvl="1"/>
            <a:r>
              <a:rPr lang="en-US" altLang="en-US" sz="2800" dirty="0"/>
              <a:t>select: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endParaRPr lang="en-US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 dirty="0"/>
              <a:t>project: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</a:t>
            </a:r>
            <a:endParaRPr lang="en-US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 dirty="0"/>
              <a:t>union: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</a:t>
            </a:r>
            <a:endParaRPr lang="en-US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 dirty="0"/>
              <a:t>set difference: </a:t>
            </a:r>
            <a:r>
              <a:rPr lang="en-US" altLang="en-US" sz="2800" i="1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Cartesian product: </a:t>
            </a:r>
            <a:r>
              <a:rPr lang="en-US" altLang="zh-CN" sz="2800" dirty="0"/>
              <a:t>×</a:t>
            </a:r>
            <a:endParaRPr lang="en-US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 dirty="0"/>
              <a:t>rename: </a:t>
            </a:r>
            <a:r>
              <a:rPr lang="en-US" altLang="en-US" sz="28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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set-intersection operation allows us to </a:t>
            </a:r>
            <a:r>
              <a:rPr lang="en-US" dirty="0">
                <a:solidFill>
                  <a:srgbClr val="A2424F"/>
                </a:solidFill>
              </a:rPr>
              <a:t>find tuples that are in both the input relations</a:t>
            </a:r>
          </a:p>
          <a:p>
            <a:pPr lvl="1"/>
            <a:r>
              <a:rPr lang="en-US" altLang="en-US" sz="2400" dirty="0"/>
              <a:t>Notation:  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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r>
              <a:rPr lang="en-US" dirty="0"/>
              <a:t>Assume (same as Union):</a:t>
            </a:r>
          </a:p>
          <a:p>
            <a:pPr lvl="1"/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dirty="0"/>
              <a:t>have the </a:t>
            </a:r>
            <a:r>
              <a:rPr lang="en-US" dirty="0">
                <a:solidFill>
                  <a:srgbClr val="A2424F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arity</a:t>
            </a:r>
          </a:p>
          <a:p>
            <a:pPr lvl="1"/>
            <a:r>
              <a:rPr lang="en-US" dirty="0"/>
              <a:t>Attributes of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dirty="0"/>
              <a:t> are </a:t>
            </a:r>
            <a:r>
              <a:rPr lang="en-US" dirty="0">
                <a:solidFill>
                  <a:srgbClr val="A2424F"/>
                </a:solidFill>
              </a:rPr>
              <a:t>compatible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Set-Intersection Operation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Find the set of all courses taught in both the Fall 2017 and the Spring 2018 semesters</a:t>
            </a:r>
          </a:p>
          <a:p>
            <a:pPr marL="0" lvl="0" indent="0" algn="ctr">
              <a:buNone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course_id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Fall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 </a:t>
            </a:r>
            <a:r>
              <a:rPr lang="en-US" altLang="en-US" sz="2400" dirty="0">
                <a:sym typeface="Symbol" panose="05050102010706020507" pitchFamily="18" charset="2"/>
              </a:rPr>
              <a:t>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</a:t>
            </a:r>
            <a:r>
              <a:rPr lang="en-US" altLang="ja-JP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course_id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Spring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Set-Intersection Operation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06" y="4055688"/>
            <a:ext cx="5226050" cy="319162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8663489" y="5334683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>
            <a:fillRect/>
          </a:stretch>
        </p:blipFill>
        <p:spPr>
          <a:xfrm>
            <a:off x="9548051" y="5239340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set-difference operation allows us to </a:t>
            </a:r>
            <a:r>
              <a:rPr lang="en-US" dirty="0">
                <a:solidFill>
                  <a:srgbClr val="A2424F"/>
                </a:solidFill>
              </a:rPr>
              <a:t>find tuples that are in one relation but are not in another</a:t>
            </a:r>
            <a:endParaRPr lang="en-US" dirty="0"/>
          </a:p>
          <a:p>
            <a:pPr lvl="1">
              <a:buClr>
                <a:prstClr val="white">
                  <a:lumMod val="65000"/>
                </a:prstClr>
              </a:buClr>
            </a:pPr>
            <a:r>
              <a:rPr lang="en-US" altLang="en-US" sz="2400" dirty="0"/>
              <a:t>Notation:  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r </a:t>
            </a:r>
            <a:r>
              <a:rPr lang="en-US" altLang="en-US" sz="2400" i="1" dirty="0"/>
              <a:t>–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r>
              <a:rPr lang="en-US" dirty="0"/>
              <a:t>Assume (same as Union and Set Intersection):</a:t>
            </a:r>
          </a:p>
          <a:p>
            <a:pPr lvl="1"/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dirty="0"/>
              <a:t>have the </a:t>
            </a:r>
            <a:r>
              <a:rPr lang="en-US" dirty="0">
                <a:solidFill>
                  <a:srgbClr val="A2424F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arity</a:t>
            </a:r>
          </a:p>
          <a:p>
            <a:pPr lvl="1"/>
            <a:r>
              <a:rPr lang="en-US" dirty="0"/>
              <a:t>Attributes of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dirty="0"/>
              <a:t> are </a:t>
            </a:r>
            <a:r>
              <a:rPr lang="en-US" dirty="0">
                <a:solidFill>
                  <a:srgbClr val="A2424F"/>
                </a:solidFill>
              </a:rPr>
              <a:t>compatible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Operation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Find all courses taught in the Fall 2017 semester, but not in the Spring 2018 semester</a:t>
            </a:r>
          </a:p>
          <a:p>
            <a:pPr marL="0" indent="0" algn="ctr">
              <a:buNone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course_id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Fall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 </a:t>
            </a:r>
            <a:r>
              <a:rPr lang="en-US" altLang="en-US" sz="2400" i="1" dirty="0"/>
              <a:t>–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</a:t>
            </a:r>
            <a:r>
              <a:rPr lang="en-US" altLang="ja-JP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course_id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Spring</a:t>
            </a:r>
            <a:r>
              <a:rPr lang="ja-JP" altLang="en-US" sz="2400" i="1" baseline="-2500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06" y="4055688"/>
            <a:ext cx="5226050" cy="319162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8663489" y="5334683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>
            <a:fillRect/>
          </a:stretch>
        </p:blipFill>
        <p:spPr>
          <a:xfrm>
            <a:off x="9601200" y="5159824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convenient at times to write a relational-algebra expression by </a:t>
            </a:r>
            <a:r>
              <a:rPr lang="en-US" dirty="0">
                <a:solidFill>
                  <a:srgbClr val="A2424F"/>
                </a:solidFill>
              </a:rPr>
              <a:t>assigning parts of it to temporary relation variables</a:t>
            </a:r>
            <a:endParaRPr lang="en-US" dirty="0"/>
          </a:p>
          <a:p>
            <a:pPr lvl="1"/>
            <a:r>
              <a:rPr lang="en-US" dirty="0"/>
              <a:t>The assignment operation is denoted by </a:t>
            </a:r>
            <a:r>
              <a:rPr lang="en-US" altLang="en-US" sz="2800" dirty="0">
                <a:solidFill>
                  <a:srgbClr val="A2424F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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dirty="0"/>
              <a:t>and works like </a:t>
            </a:r>
            <a:r>
              <a:rPr lang="en-US" dirty="0">
                <a:solidFill>
                  <a:srgbClr val="A2424F"/>
                </a:solidFill>
              </a:rPr>
              <a:t>assignment</a:t>
            </a:r>
            <a:r>
              <a:rPr lang="en-US" dirty="0"/>
              <a:t> in a programming language</a:t>
            </a:r>
          </a:p>
          <a:p>
            <a:pPr lvl="1"/>
            <a:endParaRPr lang="en-US" sz="8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dirty="0"/>
              <a:t>Example: Find all instructor in the “Physics” and Music department</a:t>
            </a:r>
          </a:p>
          <a:p>
            <a:pPr marL="0" indent="0" algn="ctr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endParaRPr lang="en-US" altLang="en-US" sz="800" i="1" dirty="0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 marL="0" indent="0" algn="ctr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Physics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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</a:p>
          <a:p>
            <a:pPr marL="360680" lvl="1" indent="-360680" algn="ctr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Music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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Music”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</a:p>
          <a:p>
            <a:pPr marL="374650" lvl="1" indent="-374650" algn="ctr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Physics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Music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With the assignment operation, a query can be </a:t>
            </a:r>
            <a:r>
              <a:rPr lang="en-US" dirty="0">
                <a:solidFill>
                  <a:srgbClr val="A2424F"/>
                </a:solidFill>
              </a:rPr>
              <a:t>written as a sequential program </a:t>
            </a:r>
            <a:r>
              <a:rPr lang="en-US" u="sng" dirty="0"/>
              <a:t>consisting of a series of assignments</a:t>
            </a:r>
            <a:r>
              <a:rPr lang="en-US" dirty="0"/>
              <a:t> followed by </a:t>
            </a:r>
            <a:r>
              <a:rPr lang="en-US" dirty="0">
                <a:solidFill>
                  <a:srgbClr val="A2424F"/>
                </a:solidFill>
              </a:rPr>
              <a:t>an expression</a:t>
            </a:r>
            <a:r>
              <a:rPr lang="en-US" dirty="0"/>
              <a:t> whose value is displayed as the result of the query.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 Operation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of relational-algebra expressions do not have a name that we can use to refer to them</a:t>
            </a:r>
          </a:p>
          <a:p>
            <a:endParaRPr lang="en-US" dirty="0"/>
          </a:p>
          <a:p>
            <a:pPr lvl="1"/>
            <a:r>
              <a:rPr lang="en-US" dirty="0"/>
              <a:t>The  rename operator, </a:t>
            </a:r>
            <a:r>
              <a:rPr lang="en-US" altLang="en-US" sz="2800" i="1" dirty="0">
                <a:sym typeface="Symbol" panose="05050102010706020507" pitchFamily="18" charset="2"/>
              </a:rPr>
              <a:t></a:t>
            </a:r>
            <a:r>
              <a:rPr lang="en-US" dirty="0"/>
              <a:t>,  is provided  for that purpose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expression</a:t>
            </a:r>
            <a:r>
              <a:rPr lang="zh-CN" altLang="en-US" dirty="0"/>
              <a:t> </a:t>
            </a:r>
            <a:r>
              <a:rPr lang="en-US" altLang="en-US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en-US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returns </a:t>
            </a:r>
            <a:r>
              <a:rPr lang="en-US" altLang="zh-CN" dirty="0">
                <a:solidFill>
                  <a:srgbClr val="A2424F"/>
                </a:solidFill>
                <a:sym typeface="Symbol" panose="05050102010706020507" pitchFamily="18" charset="2"/>
              </a:rPr>
              <a:t>the result of expression </a:t>
            </a:r>
            <a:r>
              <a:rPr lang="en-US" altLang="zh-CN" i="1" dirty="0">
                <a:solidFill>
                  <a:srgbClr val="A2424F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1086B9"/>
                </a:solidFill>
                <a:sym typeface="Symbol" panose="05050102010706020507" pitchFamily="18" charset="2"/>
              </a:rPr>
              <a:t>under the name </a:t>
            </a:r>
            <a:r>
              <a:rPr lang="en-US" altLang="zh-CN" i="1" dirty="0">
                <a:solidFill>
                  <a:srgbClr val="1086B9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x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Another form of the rename operation </a:t>
            </a:r>
            <a:r>
              <a:rPr lang="en-US" altLang="en-US" u="sng" dirty="0">
                <a:sym typeface="Symbol" panose="05050102010706020507" pitchFamily="18" charset="2"/>
              </a:rPr>
              <a:t>which also renames the columns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sz="26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</a:t>
            </a:r>
            <a:r>
              <a:rPr lang="en-US" altLang="en-US" sz="26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x(A1,A2, .. An) </a:t>
            </a:r>
            <a:r>
              <a:rPr lang="en-US" altLang="en-US" sz="26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en-US" sz="26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Rename Operation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dirty="0">
                <a:solidFill>
                  <a:srgbClr val="A2424F"/>
                </a:solidFill>
              </a:rPr>
              <a:t>more than one way </a:t>
            </a:r>
            <a:r>
              <a:rPr lang="en-US" dirty="0"/>
              <a:t>to write a query in relational algebra – </a:t>
            </a:r>
            <a:r>
              <a:rPr lang="en-US" dirty="0">
                <a:solidFill>
                  <a:srgbClr val="A2424F"/>
                </a:solidFill>
              </a:rPr>
              <a:t>why?</a:t>
            </a:r>
          </a:p>
          <a:p>
            <a:pPr lvl="1"/>
            <a:r>
              <a:rPr lang="en-US" dirty="0"/>
              <a:t>Example:  Find information about courses taught by instructors in the Physics department with salary greater than 90,000</a:t>
            </a:r>
          </a:p>
          <a:p>
            <a:pPr lvl="2"/>
            <a:r>
              <a:rPr lang="en-US" dirty="0"/>
              <a:t>Query 1</a:t>
            </a:r>
          </a:p>
          <a:p>
            <a:pPr marL="0" indent="0" algn="ctr">
              <a:buNone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Physics” 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</a:t>
            </a:r>
            <a:r>
              <a:rPr lang="ja-JP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salary &gt; </a:t>
            </a:r>
            <a:r>
              <a:rPr lang="en-US" altLang="ja-JP" sz="2400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90,000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</a:p>
          <a:p>
            <a:pPr marL="1306195" lvl="2" indent="0">
              <a:buNone/>
            </a:pPr>
            <a:endParaRPr lang="en-US" dirty="0"/>
          </a:p>
          <a:p>
            <a:pPr lvl="2"/>
            <a:r>
              <a:rPr lang="en-US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  <a:p>
            <a:pPr marL="9525" indent="0" algn="ctr">
              <a:buNone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alary &gt; 90.000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</a:t>
            </a:r>
          </a:p>
          <a:p>
            <a:pPr marL="9525" indent="0">
              <a:buNone/>
            </a:pPr>
            <a:endParaRPr lang="en-US" dirty="0"/>
          </a:p>
          <a:p>
            <a:pPr lvl="2"/>
            <a:r>
              <a:rPr lang="en-US" dirty="0"/>
              <a:t>The two queries are not identical</a:t>
            </a:r>
          </a:p>
          <a:p>
            <a:pPr lvl="3"/>
            <a:r>
              <a:rPr lang="en-US" dirty="0"/>
              <a:t>they are, however, </a:t>
            </a:r>
            <a:r>
              <a:rPr lang="en-US" dirty="0">
                <a:solidFill>
                  <a:srgbClr val="A2424F"/>
                </a:solidFill>
              </a:rPr>
              <a:t>equivalent</a:t>
            </a:r>
            <a:r>
              <a:rPr lang="en-US" dirty="0"/>
              <a:t> -- they </a:t>
            </a:r>
            <a:r>
              <a:rPr lang="en-US" u="sng" dirty="0"/>
              <a:t>give the same result on any database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Example: Find information about courses taught by instructors in the Physics department</a:t>
                </a:r>
              </a:p>
              <a:p>
                <a:pPr lvl="2"/>
                <a:r>
                  <a:rPr lang="en-US" dirty="0"/>
                  <a:t>Query 1</a:t>
                </a:r>
              </a:p>
              <a:p>
                <a:pPr marL="0" indent="0" algn="ctr">
                  <a:buNone/>
                </a:pPr>
                <a:r>
                  <a:rPr lang="en-US" altLang="en-US" sz="2400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</a:t>
                </a:r>
                <a:r>
                  <a:rPr lang="en-US" altLang="en-US" sz="2400" i="1" baseline="-25000" dirty="0" err="1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= “</a:t>
                </a:r>
                <a:r>
                  <a:rPr lang="en-US" altLang="ja-JP" sz="2400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Physics”</a:t>
                </a:r>
                <a:r>
                  <a:rPr lang="ja-JP" altLang="en-US" sz="2400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:r>
                  <a:rPr lang="en-US" altLang="ja-JP" sz="2400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(i</a:t>
                </a:r>
                <a:r>
                  <a:rPr lang="en-US" altLang="en-US" sz="2400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nstructor</a:t>
                </a:r>
                <a:r>
                  <a:rPr lang="en-US" altLang="en-US" sz="24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i="1" baseline="-25000" dirty="0">
                    <a:latin typeface="Times New Roman" panose="02020603050405020304" charset="0"/>
                    <a:cs typeface="Times New Roman" panose="02020603050405020304" charset="0"/>
                  </a:rPr>
                  <a:t>instructor.ID = teaches.ID</a:t>
                </a:r>
                <a:r>
                  <a:rPr lang="en-US" sz="2400" baseline="-25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teaches)</a:t>
                </a:r>
                <a:endParaRPr 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(Join first, then select)</a:t>
                </a:r>
              </a:p>
              <a:p>
                <a:pPr lvl="3"/>
                <a:endParaRPr lang="en-US" dirty="0"/>
              </a:p>
              <a:p>
                <a:pPr lvl="2"/>
                <a:r>
                  <a:rPr lang="en-US" dirty="0"/>
                  <a:t>Query 2</a:t>
                </a:r>
              </a:p>
              <a:p>
                <a:pPr marL="9525" indent="0" algn="ctr">
                  <a:buNone/>
                </a:pPr>
                <a:r>
                  <a:rPr lang="en-US" altLang="en-US" sz="2400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(</a:t>
                </a:r>
                <a:r>
                  <a:rPr lang="en-US" altLang="en-US" sz="2400" i="1" baseline="-25000" dirty="0" err="1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= “</a:t>
                </a:r>
                <a:r>
                  <a:rPr lang="en-US" altLang="ja-JP" sz="2400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Physics”</a:t>
                </a:r>
                <a:r>
                  <a:rPr lang="ja-JP" altLang="en-US" sz="2400" i="1" baseline="-250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:r>
                  <a:rPr lang="en-US" altLang="ja-JP" sz="2400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(i</a:t>
                </a:r>
                <a:r>
                  <a:rPr lang="en-US" altLang="en-US" sz="2400" i="1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nstructor))</a:t>
                </a:r>
                <a:r>
                  <a:rPr lang="en-US" altLang="en-US" sz="2400" dirty="0">
                    <a:latin typeface="Times New Roman" panose="02020603050405020304" charset="0"/>
                    <a:cs typeface="Times New Roman" panose="0202060305040502030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i="1" baseline="-25000" dirty="0">
                    <a:latin typeface="Times New Roman" panose="02020603050405020304" charset="0"/>
                    <a:cs typeface="Times New Roman" panose="02020603050405020304" charset="0"/>
                  </a:rPr>
                  <a:t>instructor.ID = teaches.ID</a:t>
                </a:r>
                <a:r>
                  <a:rPr lang="en-US" sz="2400" baseline="-25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teaches</a:t>
                </a:r>
              </a:p>
              <a:p>
                <a:pPr marL="2416175" lvl="3" indent="-457200"/>
                <a:endParaRPr lang="en-US" dirty="0"/>
              </a:p>
              <a:p>
                <a:pPr lvl="3"/>
                <a:r>
                  <a:rPr lang="en-US" dirty="0"/>
                  <a:t>(Select first, then join)</a:t>
                </a:r>
              </a:p>
              <a:p>
                <a:pPr marL="9525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30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of Relational Algebra: </a:t>
            </a:r>
            <a:r>
              <a:rPr lang="en-US" dirty="0">
                <a:solidFill>
                  <a:srgbClr val="A2424F"/>
                </a:solidFill>
              </a:rPr>
              <a:t>Query Optimization</a:t>
            </a:r>
          </a:p>
          <a:p>
            <a:pPr lvl="1"/>
            <a:r>
              <a:rPr lang="en-US" dirty="0"/>
              <a:t>Transform queries into equivalent ones with less computational cost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14F049-4D6C-6945-8A8E-2F815BD8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9220200" cy="5334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Definition</a:t>
            </a:r>
            <a:r>
              <a:rPr lang="en-US" altLang="zh-CN" b="0" i="0" dirty="0">
                <a:effectLst/>
                <a:latin typeface="Söhne"/>
              </a:rPr>
              <a:t>: Query optimization is the process of improving the efficiency of a query to minimize execution time and resource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Purpose</a:t>
            </a:r>
            <a:r>
              <a:rPr lang="en-US" altLang="zh-CN" b="0" i="0" dirty="0">
                <a:effectLst/>
                <a:latin typeface="Söhne"/>
              </a:rPr>
              <a:t>: Optimization aims to provide rapid query results and reduce the load on the database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Process</a:t>
            </a:r>
            <a:r>
              <a:rPr lang="en-US" altLang="zh-CN" b="0" i="0" dirty="0">
                <a:effectLst/>
                <a:latin typeface="Söhne"/>
              </a:rPr>
              <a:t>: Involves selecting the most efficient way to </a:t>
            </a:r>
            <a:r>
              <a:rPr lang="en-US" altLang="zh-CN" b="1" i="0" dirty="0">
                <a:solidFill>
                  <a:srgbClr val="A2424F"/>
                </a:solidFill>
                <a:effectLst/>
                <a:latin typeface="Söhne"/>
              </a:rPr>
              <a:t>execute</a:t>
            </a:r>
            <a:r>
              <a:rPr lang="en-US" altLang="zh-CN" b="0" i="0" dirty="0">
                <a:effectLst/>
                <a:latin typeface="Söhne"/>
              </a:rPr>
              <a:t> a given query by considering different query plans.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Why It Matters</a:t>
            </a:r>
            <a:r>
              <a:rPr lang="en-US" altLang="zh-CN" b="0" i="0" dirty="0">
                <a:effectLst/>
                <a:latin typeface="Söhne"/>
              </a:rPr>
              <a:t>: The speed of data retrieval is critical in high-volume database environments, impacting user experience and system performance.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56FD7A-D868-CEFD-CA19-553FADA5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Optimization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ACD795-E483-BBDD-0658-59056231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3276600"/>
            <a:ext cx="4077053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705600" cy="5334000"/>
          </a:xfrm>
        </p:spPr>
        <p:txBody>
          <a:bodyPr/>
          <a:lstStyle/>
          <a:p>
            <a:pPr lvl="1"/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The term "Cartesian Product" is derived from the mathematician </a:t>
            </a:r>
            <a:r>
              <a:rPr lang="en-US" altLang="zh-CN" b="0" i="0" dirty="0">
                <a:solidFill>
                  <a:srgbClr val="A2424F"/>
                </a:solidFill>
                <a:effectLst/>
                <a:latin typeface="Söhne"/>
              </a:rPr>
              <a:t>René Descartes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</a:p>
          <a:p>
            <a:pPr lvl="1"/>
            <a:endParaRPr lang="en-US" altLang="zh-CN" b="0" i="0" dirty="0">
              <a:solidFill>
                <a:srgbClr val="0F0F0F"/>
              </a:solidFill>
              <a:effectLst/>
              <a:latin typeface="Söhne"/>
            </a:endParaRPr>
          </a:p>
          <a:p>
            <a:pPr lvl="1"/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His work in </a:t>
            </a:r>
            <a:r>
              <a:rPr lang="en-US" altLang="zh-CN" b="0" i="0" dirty="0">
                <a:solidFill>
                  <a:srgbClr val="A2424F"/>
                </a:solidFill>
                <a:effectLst/>
                <a:latin typeface="Söhne"/>
              </a:rPr>
              <a:t>coordinate geometry 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showed how to describe the position of points using </a:t>
            </a:r>
            <a:r>
              <a:rPr lang="en-US" altLang="zh-CN" b="0" i="0" dirty="0">
                <a:solidFill>
                  <a:srgbClr val="A2424F"/>
                </a:solidFill>
                <a:effectLst/>
                <a:latin typeface="Söhne"/>
              </a:rPr>
              <a:t>ordered pairs of numbers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</a:p>
          <a:p>
            <a:pPr lvl="1"/>
            <a:endParaRPr lang="en-US" altLang="zh-CN" dirty="0">
              <a:solidFill>
                <a:srgbClr val="0F0F0F"/>
              </a:solidFill>
              <a:latin typeface="Söhne"/>
            </a:endParaRPr>
          </a:p>
          <a:p>
            <a:pPr lvl="1"/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In a similar fashion, the Cartesian Product pairs elements from two sets.</a:t>
            </a:r>
          </a:p>
          <a:p>
            <a:pPr lvl="1"/>
            <a:endParaRPr lang="en-US" dirty="0">
              <a:solidFill>
                <a:srgbClr val="0F0F0F"/>
              </a:solidFill>
              <a:latin typeface="Söhne"/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Cartesian product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EF88A3-8CC0-CA43-EE60-68D3CDEF2709}"/>
              </a:ext>
            </a:extLst>
          </p:cNvPr>
          <p:cNvSpPr txBox="1"/>
          <p:nvPr/>
        </p:nvSpPr>
        <p:spPr>
          <a:xfrm>
            <a:off x="8153400" y="6400800"/>
            <a:ext cx="579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F0F0F"/>
                </a:solidFill>
                <a:effectLst/>
                <a:latin typeface="Söhne"/>
              </a:rPr>
              <a:t>“Cogito, ergo sum” (“I think, therefore I am”</a:t>
            </a:r>
            <a:r>
              <a:rPr lang="zh-CN" altLang="en-US" sz="2400" dirty="0">
                <a:solidFill>
                  <a:srgbClr val="0F0F0F"/>
                </a:solidFill>
                <a:latin typeface="Söhne"/>
              </a:rPr>
              <a:t>）</a:t>
            </a:r>
            <a:endParaRPr lang="zh-CN" altLang="en-US" sz="2400" dirty="0"/>
          </a:p>
        </p:txBody>
      </p:sp>
      <p:pic>
        <p:nvPicPr>
          <p:cNvPr id="1028" name="Picture 4" descr="In praise of Descartes – Physics World">
            <a:extLst>
              <a:ext uri="{FF2B5EF4-FFF2-40B4-BE49-F238E27FC236}">
                <a16:creationId xmlns:a16="http://schemas.microsoft.com/office/drawing/2014/main" id="{6C8A005E-3B03-5772-739A-CE6D7DAB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838200"/>
            <a:ext cx="4419600" cy="537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49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CC6067-B4FA-8B86-5675-398E3104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effectLst/>
                <a:latin typeface="Söhne"/>
              </a:rPr>
              <a:t>The Role of the Database Management System (DBMS)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DBMS Functions</a:t>
            </a:r>
            <a:r>
              <a:rPr lang="en-US" altLang="zh-CN" b="0" i="0" dirty="0">
                <a:effectLst/>
                <a:latin typeface="Söhne"/>
              </a:rPr>
              <a:t>: The DBMS translates and executes SQL queries, ensuring data integrity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Query Optimizer</a:t>
            </a:r>
            <a:r>
              <a:rPr lang="en-US" altLang="zh-CN" b="0" i="0" dirty="0">
                <a:effectLst/>
                <a:latin typeface="Söhne"/>
              </a:rPr>
              <a:t>: A core component of the DBMS that determines the most efficient way to execute a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A2424F"/>
                </a:solidFill>
                <a:effectLst/>
                <a:latin typeface="Söhne"/>
              </a:rPr>
              <a:t>Execution Plan</a:t>
            </a:r>
            <a:r>
              <a:rPr lang="en-US" altLang="zh-CN" b="0" i="0" dirty="0">
                <a:effectLst/>
                <a:latin typeface="Söhne"/>
              </a:rPr>
              <a:t>: The blueprint created by the optimizer that the database engine follows to retrieve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Query Executor</a:t>
            </a:r>
            <a:r>
              <a:rPr lang="en-US" altLang="zh-CN" b="0" i="0" dirty="0">
                <a:effectLst/>
                <a:latin typeface="Söhne"/>
              </a:rPr>
              <a:t>: The DBMS component that carries out the execution plan and returns the query results.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4A224B-4FCB-B125-6F7E-E68DA7A7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420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82F03F-733B-DCE7-576F-C379FE83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effectLst/>
                <a:latin typeface="Söhne"/>
              </a:rPr>
              <a:t>Factors Affecting Query Performance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Database Schema Design</a:t>
            </a:r>
            <a:r>
              <a:rPr lang="en-US" altLang="zh-CN" b="0" i="0" dirty="0">
                <a:effectLst/>
                <a:latin typeface="Söhne"/>
              </a:rPr>
              <a:t>: Proper normalization and table design can significantly impact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Index Usage</a:t>
            </a:r>
            <a:r>
              <a:rPr lang="en-US" altLang="zh-CN" b="0" i="0" dirty="0">
                <a:effectLst/>
                <a:latin typeface="Söhne"/>
              </a:rPr>
              <a:t>: Correct indexing strategies can reduce data retrieval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Statistics</a:t>
            </a:r>
            <a:r>
              <a:rPr lang="en-US" altLang="zh-CN" b="0" i="0" dirty="0">
                <a:effectLst/>
                <a:latin typeface="Söhne"/>
              </a:rPr>
              <a:t>: Up-to-date data distribution statistics help the optimizer create efficient query plans.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Query Complexity</a:t>
            </a:r>
            <a:r>
              <a:rPr lang="en-US" altLang="zh-CN" b="0" i="0" dirty="0">
                <a:effectLst/>
                <a:latin typeface="Söhne"/>
              </a:rPr>
              <a:t>: Simpler queries typically run faster; complex queries may need optimization techniques to improve performance.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D97AE3-82ED-6BF9-F59C-A0B7F69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55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82F03F-733B-DCE7-576F-C379FE83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1" i="0" dirty="0">
                <a:effectLst/>
                <a:latin typeface="Söhne"/>
              </a:rPr>
              <a:t>Writing Efficient SQL Queries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Selective Data Retrieval</a:t>
            </a:r>
            <a:r>
              <a:rPr lang="en-US" altLang="zh-CN" b="0" i="0" dirty="0">
                <a:effectLst/>
                <a:latin typeface="Söhne"/>
              </a:rPr>
              <a:t>: Request only the data you need using specific column names instead of '*'.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Join Types</a:t>
            </a:r>
            <a:r>
              <a:rPr lang="en-US" altLang="zh-CN" b="0" i="0" dirty="0">
                <a:effectLst/>
                <a:latin typeface="Söhne"/>
              </a:rPr>
              <a:t>: Understand different join operations and use the most appropriate one for your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Subquery Usage</a:t>
            </a:r>
            <a:r>
              <a:rPr lang="en-US" altLang="zh-CN" b="0" i="0" dirty="0">
                <a:effectLst/>
                <a:latin typeface="Söhne"/>
              </a:rPr>
              <a:t>: Subqueries can be powerful but may lead to inefficiency; consider alternative methods like joins.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Indexing</a:t>
            </a:r>
            <a:r>
              <a:rPr lang="en-US" altLang="zh-CN" b="0" i="0" dirty="0">
                <a:effectLst/>
                <a:latin typeface="Söhne"/>
              </a:rPr>
              <a:t>: Use indexes wisely to speed up searches on large tables.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D97AE3-82ED-6BF9-F59C-A0B7F69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27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82F03F-733B-DCE7-576F-C379FE83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1" i="0">
                <a:effectLst/>
                <a:latin typeface="Söhne"/>
              </a:rPr>
              <a:t>Tools and Techniques for Query Optimization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Analyzing Tools</a:t>
            </a:r>
            <a:r>
              <a:rPr lang="en-US" altLang="zh-CN" i="0" dirty="0">
                <a:effectLst/>
                <a:latin typeface="Söhne"/>
              </a:rPr>
              <a:t>: Use tools like EXPLAIN PLAN to understand how a query will be executed.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Identifying Bottlenecks</a:t>
            </a:r>
            <a:r>
              <a:rPr lang="en-US" altLang="zh-CN" i="0" dirty="0">
                <a:effectLst/>
                <a:latin typeface="Söhne"/>
              </a:rPr>
              <a:t>: Look for slow parts of your query that could be causing delays.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Optimization Techniques</a:t>
            </a:r>
            <a:r>
              <a:rPr lang="en-US" altLang="zh-CN" i="0" dirty="0">
                <a:effectLst/>
                <a:latin typeface="Söhne"/>
              </a:rPr>
              <a:t>: Apply strategies such as indexing, query refactoring, and materialized views to improve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öhne"/>
              </a:rPr>
              <a:t>Regular Maintenance</a:t>
            </a:r>
            <a:r>
              <a:rPr lang="en-US" altLang="zh-CN" i="0" dirty="0">
                <a:effectLst/>
                <a:latin typeface="Söhne"/>
              </a:rPr>
              <a:t>: Keep statistics up-to-date and periodically review query performance.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D97AE3-82ED-6BF9-F59C-A0B7F69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Optimization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3EFF8-3D0B-CD34-879D-949298C6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select operation selects tuples that satisfy a given predicate</a:t>
            </a:r>
          </a:p>
          <a:p>
            <a:pPr lvl="1"/>
            <a:r>
              <a:rPr lang="en-US" altLang="en-US" sz="2800" dirty="0"/>
              <a:t>Notation:  </a:t>
            </a:r>
            <a:r>
              <a:rPr lang="en-US" altLang="en-US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en-US" sz="28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dirty="0"/>
              <a:t> is called the selection predicate</a:t>
            </a:r>
          </a:p>
          <a:p>
            <a:pPr lvl="1"/>
            <a:r>
              <a:rPr lang="en-US" dirty="0"/>
              <a:t>SQL: </a:t>
            </a:r>
            <a:r>
              <a:rPr lang="en-US" dirty="0">
                <a:solidFill>
                  <a:srgbClr val="A2424F"/>
                </a:solidFill>
              </a:rPr>
              <a:t>select *</a:t>
            </a:r>
          </a:p>
          <a:p>
            <a:pPr lvl="1"/>
            <a:endParaRPr lang="en-US" dirty="0"/>
          </a:p>
          <a:p>
            <a:r>
              <a:rPr lang="en-US" altLang="en-US" sz="3200" dirty="0">
                <a:sym typeface="Symbol" panose="05050102010706020507" pitchFamily="18" charset="2"/>
              </a:rPr>
              <a:t>Example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Select those tuples of the </a:t>
            </a:r>
            <a:r>
              <a:rPr lang="en-US" altLang="en-US" sz="2800" i="1" dirty="0">
                <a:sym typeface="Symbol" panose="05050102010706020507" pitchFamily="18" charset="2"/>
              </a:rPr>
              <a:t>instructor</a:t>
            </a:r>
            <a:r>
              <a:rPr lang="en-US" altLang="en-US" sz="2800" dirty="0">
                <a:sym typeface="Symbol" panose="05050102010706020507" pitchFamily="18" charset="2"/>
              </a:rPr>
              <a:t> relation where the instructor is in the “Physics” department</a:t>
            </a:r>
          </a:p>
          <a:p>
            <a:pPr marL="0" indent="-17145" algn="ctr">
              <a:buNone/>
            </a:pPr>
            <a:r>
              <a:rPr lang="en-US" altLang="en-US" sz="32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dept_name</a:t>
            </a:r>
            <a:r>
              <a:rPr lang="en-US" altLang="en-US" sz="32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= “</a:t>
            </a:r>
            <a:r>
              <a:rPr lang="en-US" altLang="ja-JP" sz="32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Physics” </a:t>
            </a: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8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</a:t>
            </a: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</a:p>
          <a:p>
            <a:pPr marL="0" indent="-17145" algn="ctr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>
            <a:fillRect/>
          </a:stretch>
        </p:blipFill>
        <p:spPr>
          <a:xfrm>
            <a:off x="4724400" y="6400800"/>
            <a:ext cx="4932139" cy="1223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17B754-3304-2782-24F6-5CF7298A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5334000"/>
            <a:ext cx="3040643" cy="1493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We allow comparisons using  =, , &gt;, . &lt;.  in the selection predicate</a:t>
            </a: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sz="2800" dirty="0">
              <a:ea typeface="Lato" panose="020F0502020204030203" pitchFamily="34" charset="0"/>
              <a:cs typeface="Lato" panose="020F0502020204030203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 marL="0" indent="0" algn="ctr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 (</a:t>
            </a:r>
            <a:r>
              <a:rPr lang="en-US" altLang="en-US" sz="2800" b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and</a:t>
            </a:r>
            <a: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),  (</a:t>
            </a:r>
            <a:r>
              <a:rPr lang="en-US" altLang="en-US" sz="2800" b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or</a:t>
            </a:r>
            <a: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),  (</a:t>
            </a:r>
            <a:r>
              <a:rPr lang="en-US" altLang="en-US" sz="2800" b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not</a:t>
            </a:r>
            <a: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Example: Find the instructors in Physics with a salary greater </a:t>
            </a:r>
            <a:r>
              <a:rPr lang="en-US" altLang="zh-CN" sz="24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than</a:t>
            </a:r>
            <a:r>
              <a:rPr lang="en-US" altLang="en-US" sz="24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$90,000, we write:</a:t>
            </a:r>
          </a:p>
          <a:p>
            <a:pPr marL="0" indent="0" algn="ctr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1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b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</a:br>
            <a:r>
              <a:rPr lang="en-US" altLang="en-US" sz="44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</a:t>
            </a:r>
            <a:r>
              <a:rPr lang="en-US" altLang="en-US" sz="44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= “</a:t>
            </a:r>
            <a:r>
              <a:rPr lang="en-US" altLang="ja-JP" sz="2800" i="1" baseline="-250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Physics”</a:t>
            </a:r>
            <a:r>
              <a:rPr lang="en-US" altLang="en-US" sz="2800" baseline="-250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</a:t>
            </a:r>
            <a:r>
              <a:rPr lang="ja-JP" altLang="en-US" sz="2800" i="1" baseline="-25000" dirty="0"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salary &gt;</a:t>
            </a:r>
            <a:r>
              <a:rPr lang="en-US" altLang="ja-JP" sz="28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90,000</a:t>
            </a:r>
            <a:r>
              <a:rPr lang="en-US" altLang="ja-JP" sz="28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r>
              <a:rPr lang="en-US" altLang="ja-JP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(</a:t>
            </a:r>
            <a:r>
              <a:rPr lang="en-US" altLang="ja-JP" sz="28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instructor</a:t>
            </a:r>
            <a:r>
              <a:rPr lang="en-US" altLang="ja-JP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ja-JP" sz="11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The select predicate may include comparisons between two attributes. </a:t>
            </a: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marL="335280" lvl="1" indent="0" algn="ctr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32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3200" i="1" baseline="-250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= </a:t>
            </a:r>
            <a:r>
              <a:rPr lang="en-US" altLang="ja-JP" sz="3200" i="1" baseline="-250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building</a:t>
            </a:r>
            <a:r>
              <a:rPr lang="en-US" altLang="ja-JP" sz="32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r>
              <a:rPr lang="ja-JP" altLang="en-US" sz="3200" i="1" baseline="-25000" dirty="0">
                <a:cs typeface="Lato" panose="020F0502020204030203" pitchFamily="34" charset="0"/>
                <a:sym typeface="Symbol" panose="05050102010706020507" pitchFamily="18" charset="2"/>
              </a:rPr>
              <a:t> </a:t>
            </a:r>
            <a:r>
              <a:rPr lang="en-US" altLang="ja-JP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(</a:t>
            </a:r>
            <a:r>
              <a:rPr lang="en-US" altLang="ja-JP" sz="2800" i="1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department</a:t>
            </a:r>
            <a:r>
              <a:rPr lang="en-US" altLang="ja-JP" sz="2800" dirty="0"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)</a:t>
            </a:r>
            <a:endParaRPr lang="en-US" altLang="en-US" sz="2800" dirty="0">
              <a:ea typeface="Lato" panose="020F0502020204030203" pitchFamily="34" charset="0"/>
              <a:cs typeface="Lato" panose="020F0502020204030203" pitchFamily="34" charset="0"/>
              <a:sym typeface="Symbol" panose="05050102010706020507" pitchFamily="18" charset="2"/>
            </a:endParaRPr>
          </a:p>
          <a:p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Operation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A2424F"/>
                </a:solidFill>
              </a:rPr>
              <a:t>unary (</a:t>
            </a:r>
            <a:r>
              <a:rPr lang="zh-CN" altLang="en-US" dirty="0">
                <a:solidFill>
                  <a:srgbClr val="A2424F"/>
                </a:solidFill>
              </a:rPr>
              <a:t>一元</a:t>
            </a:r>
            <a:r>
              <a:rPr lang="en-US" altLang="en-US" dirty="0">
                <a:solidFill>
                  <a:srgbClr val="A2424F"/>
                </a:solidFill>
              </a:rPr>
              <a:t>) operation </a:t>
            </a:r>
            <a:r>
              <a:rPr lang="en-US" altLang="en-US" dirty="0"/>
              <a:t>that returns its argument relation, with certain attributes left out.  </a:t>
            </a:r>
            <a:r>
              <a:rPr lang="en-US" altLang="zh-CN" dirty="0"/>
              <a:t>It is applied to </a:t>
            </a:r>
            <a:r>
              <a:rPr lang="en-US" altLang="zh-CN" dirty="0">
                <a:solidFill>
                  <a:srgbClr val="A2424F"/>
                </a:solidFill>
              </a:rPr>
              <a:t>Columns</a:t>
            </a:r>
            <a:r>
              <a:rPr lang="en-US" altLang="zh-CN" dirty="0"/>
              <a:t>.</a:t>
            </a:r>
            <a:r>
              <a:rPr lang="en-US" altLang="en-US" dirty="0"/>
              <a:t> </a:t>
            </a:r>
          </a:p>
          <a:p>
            <a:pPr marL="335280" lvl="1" indent="0" algn="ctr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/>
              <a:t>Notation: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 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….A</a:t>
            </a:r>
            <a:r>
              <a:rPr lang="en-US" altLang="en-US" i="1" baseline="-5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ja-JP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35280" lvl="1" indent="0" algn="ctr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/>
              <a:t>where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dirty="0"/>
              <a:t>,  …,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k</a:t>
            </a:r>
            <a:r>
              <a:rPr lang="en-US" altLang="en-US" dirty="0"/>
              <a:t>  are attribute names and </a:t>
            </a:r>
            <a:r>
              <a:rPr lang="en-US" altLang="en-US" i="1" dirty="0"/>
              <a:t>r</a:t>
            </a:r>
            <a:r>
              <a:rPr lang="en-US" altLang="en-US" dirty="0"/>
              <a:t> is a relation name.</a:t>
            </a:r>
          </a:p>
          <a:p>
            <a:pPr lvl="1">
              <a:tabLst>
                <a:tab pos="3257550" algn="ctr"/>
              </a:tabLst>
            </a:pPr>
            <a:endParaRPr lang="en-US" altLang="en-US" sz="2800" dirty="0"/>
          </a:p>
          <a:p>
            <a:pPr lvl="1">
              <a:tabLst>
                <a:tab pos="3257550" algn="ctr"/>
              </a:tabLst>
            </a:pPr>
            <a:r>
              <a:rPr lang="en-US" altLang="en-US" dirty="0"/>
              <a:t>The result is defined as </a:t>
            </a:r>
            <a:r>
              <a:rPr lang="en-US" altLang="en-US" dirty="0">
                <a:solidFill>
                  <a:srgbClr val="A2424F"/>
                </a:solidFill>
              </a:rPr>
              <a:t>the relation of </a:t>
            </a:r>
            <a:r>
              <a:rPr lang="en-US" altLang="en-US" i="1" dirty="0">
                <a:solidFill>
                  <a:srgbClr val="A2424F"/>
                </a:solidFill>
              </a:rPr>
              <a:t>k</a:t>
            </a:r>
            <a:r>
              <a:rPr lang="en-US" altLang="en-US" dirty="0">
                <a:solidFill>
                  <a:srgbClr val="A2424F"/>
                </a:solidFill>
              </a:rPr>
              <a:t> columns</a:t>
            </a:r>
            <a:r>
              <a:rPr lang="en-US" altLang="en-US" dirty="0"/>
              <a:t> obtained by </a:t>
            </a:r>
            <a:r>
              <a:rPr lang="en-US" altLang="en-US" dirty="0">
                <a:solidFill>
                  <a:srgbClr val="1086B9"/>
                </a:solidFill>
              </a:rPr>
              <a:t>erasing the columns</a:t>
            </a:r>
            <a:r>
              <a:rPr lang="en-US" altLang="en-US" dirty="0"/>
              <a:t> that are not listed</a:t>
            </a:r>
          </a:p>
          <a:p>
            <a:pPr lvl="1">
              <a:tabLst>
                <a:tab pos="3257550" algn="ctr"/>
              </a:tabLst>
            </a:pPr>
            <a:endParaRPr lang="en-US" altLang="en-US" dirty="0"/>
          </a:p>
          <a:p>
            <a:pPr lvl="1">
              <a:tabLst>
                <a:tab pos="3257550" algn="ctr"/>
              </a:tabLst>
            </a:pPr>
            <a:r>
              <a:rPr lang="en-US" altLang="en-US" dirty="0"/>
              <a:t>Duplicate rows removed from result, since relations are sets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eliminate the </a:t>
            </a:r>
            <a:r>
              <a:rPr lang="en-US" i="1" dirty="0" err="1"/>
              <a:t>dept_name</a:t>
            </a:r>
            <a:r>
              <a:rPr lang="en-US" dirty="0"/>
              <a:t> attribute of instructor</a:t>
            </a:r>
          </a:p>
          <a:p>
            <a:pPr lvl="1"/>
            <a:r>
              <a:rPr lang="en-US" dirty="0"/>
              <a:t>Query:</a:t>
            </a:r>
          </a:p>
          <a:p>
            <a:pPr marL="335280" lvl="1" indent="0" algn="ctr"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latin typeface="Times New Roman" panose="02020603050405020304" charset="0"/>
                <a:cs typeface="Times New Roman" panose="02020603050405020304" charset="0"/>
              </a:rPr>
              <a:t>ID, name, salary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sz="2800" i="1" dirty="0">
                <a:latin typeface="Times New Roman" panose="02020603050405020304" charset="0"/>
                <a:cs typeface="Times New Roman" panose="02020603050405020304" charset="0"/>
              </a:rPr>
              <a:t>instructor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823"/>
          <a:stretch>
            <a:fillRect/>
          </a:stretch>
        </p:blipFill>
        <p:spPr>
          <a:xfrm>
            <a:off x="7315200" y="3843579"/>
            <a:ext cx="4658612" cy="4142907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3197"/>
          <a:stretch>
            <a:fillRect/>
          </a:stretch>
        </p:blipFill>
        <p:spPr>
          <a:xfrm>
            <a:off x="2076704" y="3858093"/>
            <a:ext cx="4533393" cy="38943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6934200" y="5488452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43400" y="3962400"/>
            <a:ext cx="1371600" cy="389435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relational-algebra operation is relation</a:t>
            </a:r>
          </a:p>
          <a:p>
            <a:pPr lvl="1"/>
            <a:r>
              <a:rPr lang="en-US" dirty="0"/>
              <a:t>… and therefore, </a:t>
            </a:r>
            <a:r>
              <a:rPr lang="en-US" dirty="0">
                <a:solidFill>
                  <a:srgbClr val="A2424F"/>
                </a:solidFill>
              </a:rPr>
              <a:t>relational-algebra operations can be composed together</a:t>
            </a:r>
            <a:r>
              <a:rPr lang="en-US" dirty="0"/>
              <a:t> into a </a:t>
            </a:r>
            <a:r>
              <a:rPr lang="en-US" dirty="0">
                <a:solidFill>
                  <a:srgbClr val="1086B9"/>
                </a:solidFill>
              </a:rPr>
              <a:t>relational-algebra expression</a:t>
            </a:r>
          </a:p>
          <a:p>
            <a:pPr lvl="1"/>
            <a:endParaRPr lang="en-US" dirty="0"/>
          </a:p>
          <a:p>
            <a:r>
              <a:rPr lang="en-US" dirty="0"/>
              <a:t>Consider the query: Find the names of all instructors in the Physics department</a:t>
            </a:r>
          </a:p>
          <a:p>
            <a:pPr marL="0" indent="0" algn="ctr">
              <a:buNone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name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dept_name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= “</a:t>
            </a:r>
            <a:r>
              <a:rPr lang="en-US" altLang="ja-JP" sz="2400" i="1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Physics” 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))</a:t>
            </a:r>
          </a:p>
          <a:p>
            <a:pPr marL="0" indent="0" algn="ctr">
              <a:buNone/>
            </a:pPr>
            <a:endParaRPr lang="en-US" dirty="0"/>
          </a:p>
          <a:p>
            <a:pPr lvl="1"/>
            <a:r>
              <a:rPr lang="en-US" dirty="0"/>
              <a:t>Instead of giving the name of a relation as the argument of the projection operation, we give </a:t>
            </a:r>
            <a:r>
              <a:rPr lang="en-US" dirty="0">
                <a:solidFill>
                  <a:srgbClr val="A2424F"/>
                </a:solidFill>
              </a:rPr>
              <a:t>an expression that evaluates to a relation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Relational Operations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Cartesian-product operation (denoted by ×)  allows us to combine information from any two relations.  </a:t>
            </a:r>
          </a:p>
          <a:p>
            <a:pPr lvl="1"/>
            <a:r>
              <a:rPr lang="en-US" sz="2400" dirty="0"/>
              <a:t>Example: the Cartesian product of the relations instructor and teaches is written  as: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instructor × teaches</a:t>
            </a:r>
          </a:p>
          <a:p>
            <a:endParaRPr lang="en-US" sz="2800" dirty="0"/>
          </a:p>
          <a:p>
            <a:r>
              <a:rPr lang="en-US" sz="2800" dirty="0"/>
              <a:t>We construct a tuple of the result out of each possible pair of tuples</a:t>
            </a:r>
          </a:p>
          <a:p>
            <a:pPr lvl="1"/>
            <a:r>
              <a:rPr lang="en-US" sz="2400" dirty="0"/>
              <a:t>… one from the instructor relation and one from the teaches relation (see next slide)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Since the instructor ID appears in both relations, we </a:t>
            </a:r>
            <a:r>
              <a:rPr lang="en-US" sz="2400" dirty="0">
                <a:solidFill>
                  <a:srgbClr val="A2424F"/>
                </a:solidFill>
              </a:rPr>
              <a:t>distinguish</a:t>
            </a:r>
            <a:r>
              <a:rPr lang="en-US" sz="2400" dirty="0"/>
              <a:t> between these attributes by attaching to the attribute the name of the relation from which the attribute originally came – using ‘</a:t>
            </a:r>
            <a:r>
              <a:rPr lang="en-US" sz="2400" dirty="0" err="1"/>
              <a:t>xxx.xxx</a:t>
            </a:r>
            <a:r>
              <a:rPr lang="en-US" sz="2400" dirty="0"/>
              <a:t>’ .</a:t>
            </a:r>
          </a:p>
          <a:p>
            <a:pPr lvl="2"/>
            <a:r>
              <a:rPr lang="en-US" sz="2000" dirty="0" err="1"/>
              <a:t>instructor.ID</a:t>
            </a:r>
            <a:endParaRPr lang="en-US" sz="2000" dirty="0"/>
          </a:p>
          <a:p>
            <a:pPr lvl="2"/>
            <a:r>
              <a:rPr lang="en-US" sz="2000" dirty="0" err="1"/>
              <a:t>teaches.ID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Cartesian-Product Operation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U2YTg1ZDg1NzRmYTBjNjA1MmY5ZmUxYzlhYWM4MjYifQ=="/>
</p:tagLst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2287</Words>
  <Application>Microsoft Office PowerPoint</Application>
  <PresentationFormat>自定义</PresentationFormat>
  <Paragraphs>265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Söhne</vt:lpstr>
      <vt:lpstr>等线</vt:lpstr>
      <vt:lpstr>Arial</vt:lpstr>
      <vt:lpstr>Cambria Math</vt:lpstr>
      <vt:lpstr>Consolas</vt:lpstr>
      <vt:lpstr>Lato</vt:lpstr>
      <vt:lpstr>Lato Black</vt:lpstr>
      <vt:lpstr>Montserrat</vt:lpstr>
      <vt:lpstr>Tahoma</vt:lpstr>
      <vt:lpstr>Times</vt:lpstr>
      <vt:lpstr>Times New Roman</vt:lpstr>
      <vt:lpstr>Blank Presentation</vt:lpstr>
      <vt:lpstr> Principles of Database Systems (CS307) Lecture 9: Relational Algebra</vt:lpstr>
      <vt:lpstr>Relational Algebra</vt:lpstr>
      <vt:lpstr>Cartesian product</vt:lpstr>
      <vt:lpstr>Select Operation</vt:lpstr>
      <vt:lpstr>Select Operation</vt:lpstr>
      <vt:lpstr>Project Operation</vt:lpstr>
      <vt:lpstr>Project Operation</vt:lpstr>
      <vt:lpstr>Composition of Relational Operations</vt:lpstr>
      <vt:lpstr>Cartesian-Product Operation</vt:lpstr>
      <vt:lpstr>The  “instructor  ×  teaches”  table</vt:lpstr>
      <vt:lpstr>Join Operation</vt:lpstr>
      <vt:lpstr>Join Operation</vt:lpstr>
      <vt:lpstr>Join Operation</vt:lpstr>
      <vt:lpstr>Join Operation</vt:lpstr>
      <vt:lpstr>Recall: The Old Way of Writing Joins</vt:lpstr>
      <vt:lpstr>Recall: The Old Way of Writing Joins</vt:lpstr>
      <vt:lpstr>Join Operation</vt:lpstr>
      <vt:lpstr>Union Operation</vt:lpstr>
      <vt:lpstr>Union Operation</vt:lpstr>
      <vt:lpstr>Set-Intersection Operation</vt:lpstr>
      <vt:lpstr>Set-Intersection Operation</vt:lpstr>
      <vt:lpstr>Set Difference Operation</vt:lpstr>
      <vt:lpstr>Set Difference Operation</vt:lpstr>
      <vt:lpstr>The Assignment Operation </vt:lpstr>
      <vt:lpstr>The Rename Operation</vt:lpstr>
      <vt:lpstr>Equivalent Queries</vt:lpstr>
      <vt:lpstr>Equivalent Queries</vt:lpstr>
      <vt:lpstr>Equivalent Queries</vt:lpstr>
      <vt:lpstr>Query Optimization</vt:lpstr>
      <vt:lpstr>Query Optimization</vt:lpstr>
      <vt:lpstr>Query Optimization</vt:lpstr>
      <vt:lpstr>Query Optimization</vt:lpstr>
      <vt:lpstr>Query Optimization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Ran Cheng</cp:lastModifiedBy>
  <cp:revision>3936</cp:revision>
  <dcterms:created xsi:type="dcterms:W3CDTF">2008-06-27T17:43:00Z</dcterms:created>
  <dcterms:modified xsi:type="dcterms:W3CDTF">2023-11-13T08:00:47Z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55EB2D4AB3EF496E98A02D6D8E8E03E0_12</vt:lpwstr>
  </property>
</Properties>
</file>