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5943600" cy="7589838"/>
  <p:notesSz cx="6858000" cy="9144000"/>
  <p:defaultTextStyle>
    <a:defPPr>
      <a:defRPr lang="es-ES"/>
    </a:defPPr>
    <a:lvl1pPr marL="0" algn="l" defTabSz="874349" rtl="0" eaLnBrk="1" latinLnBrk="0" hangingPunct="1">
      <a:defRPr sz="1721" kern="1200">
        <a:solidFill>
          <a:schemeClr val="tx1"/>
        </a:solidFill>
        <a:latin typeface="+mn-lt"/>
        <a:ea typeface="+mn-ea"/>
        <a:cs typeface="+mn-cs"/>
      </a:defRPr>
    </a:lvl1pPr>
    <a:lvl2pPr marL="437175" algn="l" defTabSz="874349" rtl="0" eaLnBrk="1" latinLnBrk="0" hangingPunct="1">
      <a:defRPr sz="1721" kern="1200">
        <a:solidFill>
          <a:schemeClr val="tx1"/>
        </a:solidFill>
        <a:latin typeface="+mn-lt"/>
        <a:ea typeface="+mn-ea"/>
        <a:cs typeface="+mn-cs"/>
      </a:defRPr>
    </a:lvl2pPr>
    <a:lvl3pPr marL="874349" algn="l" defTabSz="874349" rtl="0" eaLnBrk="1" latinLnBrk="0" hangingPunct="1">
      <a:defRPr sz="1721" kern="1200">
        <a:solidFill>
          <a:schemeClr val="tx1"/>
        </a:solidFill>
        <a:latin typeface="+mn-lt"/>
        <a:ea typeface="+mn-ea"/>
        <a:cs typeface="+mn-cs"/>
      </a:defRPr>
    </a:lvl3pPr>
    <a:lvl4pPr marL="1311524" algn="l" defTabSz="874349" rtl="0" eaLnBrk="1" latinLnBrk="0" hangingPunct="1">
      <a:defRPr sz="1721" kern="1200">
        <a:solidFill>
          <a:schemeClr val="tx1"/>
        </a:solidFill>
        <a:latin typeface="+mn-lt"/>
        <a:ea typeface="+mn-ea"/>
        <a:cs typeface="+mn-cs"/>
      </a:defRPr>
    </a:lvl4pPr>
    <a:lvl5pPr marL="1748699" algn="l" defTabSz="874349" rtl="0" eaLnBrk="1" latinLnBrk="0" hangingPunct="1">
      <a:defRPr sz="1721" kern="1200">
        <a:solidFill>
          <a:schemeClr val="tx1"/>
        </a:solidFill>
        <a:latin typeface="+mn-lt"/>
        <a:ea typeface="+mn-ea"/>
        <a:cs typeface="+mn-cs"/>
      </a:defRPr>
    </a:lvl5pPr>
    <a:lvl6pPr marL="2185873" algn="l" defTabSz="874349" rtl="0" eaLnBrk="1" latinLnBrk="0" hangingPunct="1">
      <a:defRPr sz="1721" kern="1200">
        <a:solidFill>
          <a:schemeClr val="tx1"/>
        </a:solidFill>
        <a:latin typeface="+mn-lt"/>
        <a:ea typeface="+mn-ea"/>
        <a:cs typeface="+mn-cs"/>
      </a:defRPr>
    </a:lvl6pPr>
    <a:lvl7pPr marL="2623048" algn="l" defTabSz="874349" rtl="0" eaLnBrk="1" latinLnBrk="0" hangingPunct="1">
      <a:defRPr sz="1721" kern="1200">
        <a:solidFill>
          <a:schemeClr val="tx1"/>
        </a:solidFill>
        <a:latin typeface="+mn-lt"/>
        <a:ea typeface="+mn-ea"/>
        <a:cs typeface="+mn-cs"/>
      </a:defRPr>
    </a:lvl7pPr>
    <a:lvl8pPr marL="3060222" algn="l" defTabSz="874349" rtl="0" eaLnBrk="1" latinLnBrk="0" hangingPunct="1">
      <a:defRPr sz="1721" kern="1200">
        <a:solidFill>
          <a:schemeClr val="tx1"/>
        </a:solidFill>
        <a:latin typeface="+mn-lt"/>
        <a:ea typeface="+mn-ea"/>
        <a:cs typeface="+mn-cs"/>
      </a:defRPr>
    </a:lvl8pPr>
    <a:lvl9pPr marL="3497397" algn="l" defTabSz="874349" rtl="0" eaLnBrk="1" latinLnBrk="0" hangingPunct="1">
      <a:defRPr sz="17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49" userDrawn="1">
          <p15:clr>
            <a:srgbClr val="A4A3A4"/>
          </p15:clr>
        </p15:guide>
        <p15:guide id="2" pos="25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41"/>
    <p:restoredTop sz="94712"/>
  </p:normalViewPr>
  <p:slideViewPr>
    <p:cSldViewPr snapToGrid="0">
      <p:cViewPr varScale="1">
        <p:scale>
          <a:sx n="195" d="100"/>
          <a:sy n="195" d="100"/>
        </p:scale>
        <p:origin x="184" y="416"/>
      </p:cViewPr>
      <p:guideLst>
        <p:guide orient="horz" pos="2749"/>
        <p:guide pos="25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15172-FAF3-1C47-AEBD-E7240718F84F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20913" y="1143000"/>
            <a:ext cx="2416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8937A-7121-744A-9D24-86C507D205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5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4349" rtl="0" eaLnBrk="1" latinLnBrk="0" hangingPunct="1">
      <a:defRPr sz="1147" kern="1200">
        <a:solidFill>
          <a:schemeClr val="tx1"/>
        </a:solidFill>
        <a:latin typeface="+mn-lt"/>
        <a:ea typeface="+mn-ea"/>
        <a:cs typeface="+mn-cs"/>
      </a:defRPr>
    </a:lvl1pPr>
    <a:lvl2pPr marL="437175" algn="l" defTabSz="874349" rtl="0" eaLnBrk="1" latinLnBrk="0" hangingPunct="1">
      <a:defRPr sz="1147" kern="1200">
        <a:solidFill>
          <a:schemeClr val="tx1"/>
        </a:solidFill>
        <a:latin typeface="+mn-lt"/>
        <a:ea typeface="+mn-ea"/>
        <a:cs typeface="+mn-cs"/>
      </a:defRPr>
    </a:lvl2pPr>
    <a:lvl3pPr marL="874349" algn="l" defTabSz="874349" rtl="0" eaLnBrk="1" latinLnBrk="0" hangingPunct="1">
      <a:defRPr sz="1147" kern="1200">
        <a:solidFill>
          <a:schemeClr val="tx1"/>
        </a:solidFill>
        <a:latin typeface="+mn-lt"/>
        <a:ea typeface="+mn-ea"/>
        <a:cs typeface="+mn-cs"/>
      </a:defRPr>
    </a:lvl3pPr>
    <a:lvl4pPr marL="1311524" algn="l" defTabSz="874349" rtl="0" eaLnBrk="1" latinLnBrk="0" hangingPunct="1">
      <a:defRPr sz="1147" kern="1200">
        <a:solidFill>
          <a:schemeClr val="tx1"/>
        </a:solidFill>
        <a:latin typeface="+mn-lt"/>
        <a:ea typeface="+mn-ea"/>
        <a:cs typeface="+mn-cs"/>
      </a:defRPr>
    </a:lvl4pPr>
    <a:lvl5pPr marL="1748699" algn="l" defTabSz="874349" rtl="0" eaLnBrk="1" latinLnBrk="0" hangingPunct="1">
      <a:defRPr sz="1147" kern="1200">
        <a:solidFill>
          <a:schemeClr val="tx1"/>
        </a:solidFill>
        <a:latin typeface="+mn-lt"/>
        <a:ea typeface="+mn-ea"/>
        <a:cs typeface="+mn-cs"/>
      </a:defRPr>
    </a:lvl5pPr>
    <a:lvl6pPr marL="2185873" algn="l" defTabSz="874349" rtl="0" eaLnBrk="1" latinLnBrk="0" hangingPunct="1">
      <a:defRPr sz="1147" kern="1200">
        <a:solidFill>
          <a:schemeClr val="tx1"/>
        </a:solidFill>
        <a:latin typeface="+mn-lt"/>
        <a:ea typeface="+mn-ea"/>
        <a:cs typeface="+mn-cs"/>
      </a:defRPr>
    </a:lvl6pPr>
    <a:lvl7pPr marL="2623048" algn="l" defTabSz="874349" rtl="0" eaLnBrk="1" latinLnBrk="0" hangingPunct="1">
      <a:defRPr sz="1147" kern="1200">
        <a:solidFill>
          <a:schemeClr val="tx1"/>
        </a:solidFill>
        <a:latin typeface="+mn-lt"/>
        <a:ea typeface="+mn-ea"/>
        <a:cs typeface="+mn-cs"/>
      </a:defRPr>
    </a:lvl7pPr>
    <a:lvl8pPr marL="3060222" algn="l" defTabSz="874349" rtl="0" eaLnBrk="1" latinLnBrk="0" hangingPunct="1">
      <a:defRPr sz="1147" kern="1200">
        <a:solidFill>
          <a:schemeClr val="tx1"/>
        </a:solidFill>
        <a:latin typeface="+mn-lt"/>
        <a:ea typeface="+mn-ea"/>
        <a:cs typeface="+mn-cs"/>
      </a:defRPr>
    </a:lvl8pPr>
    <a:lvl9pPr marL="3497397" algn="l" defTabSz="874349" rtl="0" eaLnBrk="1" latinLnBrk="0" hangingPunct="1">
      <a:defRPr sz="114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20913" y="1143000"/>
            <a:ext cx="2416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Bat</a:t>
            </a:r>
            <a:r>
              <a:rPr lang="en-US" baseline="0" dirty="0"/>
              <a:t> s</a:t>
            </a:r>
            <a:r>
              <a:rPr lang="en-US" dirty="0"/>
              <a:t>ubfamily assignation based on file /Users/luna/Google Drive/GoogleDrive.7nov2014/Analysis/Roberto/datos.2marzo2016/</a:t>
            </a:r>
            <a:r>
              <a:rPr lang="en-US" dirty="0" err="1"/>
              <a:t>Archivos</a:t>
            </a:r>
            <a:r>
              <a:rPr lang="en-US"/>
              <a:t> adjuntos_201632/SubfamiliasDietas.xlsx</a:t>
            </a:r>
            <a:r>
              <a:rPr lang="en-US" dirty="0"/>
              <a:t> from Roberto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8937A-7121-744A-9D24-86C507D205D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45770" y="2357770"/>
            <a:ext cx="5052060" cy="16268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1540" y="4300909"/>
            <a:ext cx="4160520" cy="19396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F812-EE07-4559-8742-91EC9A5AF127}" type="datetimeFigureOut">
              <a:rPr lang="es-ES" smtClean="0"/>
              <a:pPr/>
              <a:t>21/5/18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33AF-5112-4DA1-BB6D-9A94749541A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F812-EE07-4559-8742-91EC9A5AF127}" type="datetimeFigureOut">
              <a:rPr lang="es-ES" smtClean="0"/>
              <a:pPr/>
              <a:t>21/5/18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33AF-5112-4DA1-BB6D-9A94749541A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231833" y="405847"/>
            <a:ext cx="1002983" cy="863344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22887" y="405847"/>
            <a:ext cx="2909888" cy="863344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F812-EE07-4559-8742-91EC9A5AF127}" type="datetimeFigureOut">
              <a:rPr lang="es-ES" smtClean="0"/>
              <a:pPr/>
              <a:t>21/5/18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33AF-5112-4DA1-BB6D-9A94749541A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F812-EE07-4559-8742-91EC9A5AF127}" type="datetimeFigureOut">
              <a:rPr lang="es-ES" smtClean="0"/>
              <a:pPr/>
              <a:t>21/5/18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33AF-5112-4DA1-BB6D-9A94749541A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9503" y="4877175"/>
            <a:ext cx="5052060" cy="150742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9503" y="3216899"/>
            <a:ext cx="5052060" cy="166027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F812-EE07-4559-8742-91EC9A5AF127}" type="datetimeFigureOut">
              <a:rPr lang="es-ES" smtClean="0"/>
              <a:pPr/>
              <a:t>21/5/18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33AF-5112-4DA1-BB6D-9A94749541A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22886" y="2361284"/>
            <a:ext cx="1956435" cy="66780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278381" y="2361284"/>
            <a:ext cx="1956435" cy="66780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F812-EE07-4559-8742-91EC9A5AF127}" type="datetimeFigureOut">
              <a:rPr lang="es-ES" smtClean="0"/>
              <a:pPr/>
              <a:t>21/5/18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33AF-5112-4DA1-BB6D-9A94749541A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7180" y="303946"/>
            <a:ext cx="5349240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97180" y="1698930"/>
            <a:ext cx="2626123" cy="7080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97180" y="2406962"/>
            <a:ext cx="2626123" cy="43729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019268" y="1698930"/>
            <a:ext cx="2627153" cy="7080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019268" y="2406962"/>
            <a:ext cx="2627153" cy="43729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F812-EE07-4559-8742-91EC9A5AF127}" type="datetimeFigureOut">
              <a:rPr lang="es-ES" smtClean="0"/>
              <a:pPr/>
              <a:t>21/5/18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33AF-5112-4DA1-BB6D-9A94749541A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F812-EE07-4559-8742-91EC9A5AF127}" type="datetimeFigureOut">
              <a:rPr lang="es-ES" smtClean="0"/>
              <a:pPr/>
              <a:t>21/5/18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33AF-5112-4DA1-BB6D-9A94749541A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F812-EE07-4559-8742-91EC9A5AF127}" type="datetimeFigureOut">
              <a:rPr lang="es-ES" smtClean="0"/>
              <a:pPr/>
              <a:t>21/5/18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33AF-5112-4DA1-BB6D-9A94749541A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7183" y="302188"/>
            <a:ext cx="1955403" cy="12860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23784" y="302189"/>
            <a:ext cx="3322638" cy="64777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97183" y="1588246"/>
            <a:ext cx="1955403" cy="51916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F812-EE07-4559-8742-91EC9A5AF127}" type="datetimeFigureOut">
              <a:rPr lang="es-ES" smtClean="0"/>
              <a:pPr/>
              <a:t>21/5/18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33AF-5112-4DA1-BB6D-9A94749541A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64988" y="5312888"/>
            <a:ext cx="3566160" cy="627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64988" y="678167"/>
            <a:ext cx="3566160" cy="45539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64988" y="5940105"/>
            <a:ext cx="3566160" cy="890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F812-EE07-4559-8742-91EC9A5AF127}" type="datetimeFigureOut">
              <a:rPr lang="es-ES" smtClean="0"/>
              <a:pPr/>
              <a:t>21/5/18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33AF-5112-4DA1-BB6D-9A94749541A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97180" y="303946"/>
            <a:ext cx="5349240" cy="1264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97180" y="1770964"/>
            <a:ext cx="5349240" cy="5008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297180" y="7034656"/>
            <a:ext cx="1386840" cy="4040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3F812-EE07-4559-8742-91EC9A5AF127}" type="datetimeFigureOut">
              <a:rPr lang="es-ES" smtClean="0"/>
              <a:pPr/>
              <a:t>21/5/18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030730" y="7034656"/>
            <a:ext cx="1882140" cy="4040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259580" y="7034656"/>
            <a:ext cx="1386840" cy="4040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D33AF-5112-4DA1-BB6D-9A94749541A9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4BE98B7C-B138-C746-A911-8542648E5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8002" y="-867797"/>
            <a:ext cx="5714169" cy="8979408"/>
          </a:xfrm>
          <a:prstGeom prst="rect">
            <a:avLst/>
          </a:prstGeom>
        </p:spPr>
      </p:pic>
      <p:sp>
        <p:nvSpPr>
          <p:cNvPr id="30" name="29 CuadroTexto"/>
          <p:cNvSpPr txBox="1"/>
          <p:nvPr/>
        </p:nvSpPr>
        <p:spPr>
          <a:xfrm>
            <a:off x="3998704" y="6416592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>
                <a:latin typeface="Arial" charset="0"/>
                <a:ea typeface="Arial" charset="0"/>
                <a:cs typeface="Arial" charset="0"/>
              </a:rPr>
              <a:t>Micronycterinae</a:t>
            </a:r>
            <a:endParaRPr lang="es-ES" sz="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3765072" y="6156390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>
                <a:latin typeface="Arial" charset="0"/>
                <a:ea typeface="Arial" charset="0"/>
                <a:cs typeface="Arial" charset="0"/>
              </a:rPr>
              <a:t>Desmodontinae</a:t>
            </a:r>
            <a:endParaRPr lang="es-ES" sz="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646640" y="4464994"/>
            <a:ext cx="10887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>
                <a:latin typeface="Arial" charset="0"/>
                <a:ea typeface="Arial" charset="0"/>
                <a:cs typeface="Arial" charset="0"/>
              </a:rPr>
              <a:t>Glossophaginae</a:t>
            </a:r>
            <a:r>
              <a:rPr lang="es-ES" sz="900" dirty="0"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3761883" y="3597367"/>
            <a:ext cx="7296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>
                <a:latin typeface="Arial" charset="0"/>
                <a:ea typeface="Arial" charset="0"/>
                <a:cs typeface="Arial" charset="0"/>
              </a:rPr>
              <a:t>Carolliinae</a:t>
            </a:r>
            <a:endParaRPr lang="es-ES" sz="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3907088" y="3794738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>
                <a:latin typeface="Arial" charset="0"/>
                <a:ea typeface="Arial" charset="0"/>
                <a:cs typeface="Arial" charset="0"/>
              </a:rPr>
              <a:t>Glyphonycterinae</a:t>
            </a:r>
            <a:r>
              <a:rPr lang="es-ES" sz="900" dirty="0"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4832793" y="1627640"/>
            <a:ext cx="1063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>
                <a:latin typeface="Arial" charset="0"/>
                <a:ea typeface="Arial" charset="0"/>
                <a:cs typeface="Arial" charset="0"/>
              </a:rPr>
              <a:t>Stenodermatinae</a:t>
            </a:r>
            <a:endParaRPr lang="es-ES" sz="9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6" name="25 Conector recto"/>
          <p:cNvCxnSpPr>
            <a:cxnSpLocks/>
          </p:cNvCxnSpPr>
          <p:nvPr/>
        </p:nvCxnSpPr>
        <p:spPr>
          <a:xfrm>
            <a:off x="4684677" y="4035213"/>
            <a:ext cx="0" cy="110051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29 CuadroTexto"/>
          <p:cNvSpPr txBox="1"/>
          <p:nvPr/>
        </p:nvSpPr>
        <p:spPr>
          <a:xfrm>
            <a:off x="4596236" y="5764843"/>
            <a:ext cx="998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>
                <a:latin typeface="Arial" charset="0"/>
                <a:ea typeface="Arial" charset="0"/>
                <a:cs typeface="Arial" charset="0"/>
              </a:rPr>
              <a:t>Phyllostominae</a:t>
            </a:r>
            <a:r>
              <a:rPr lang="es-ES" sz="900" dirty="0"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45" name="33 CuadroTexto"/>
          <p:cNvSpPr txBox="1"/>
          <p:nvPr/>
        </p:nvSpPr>
        <p:spPr>
          <a:xfrm>
            <a:off x="3866408" y="5254795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>
                <a:latin typeface="Arial" charset="0"/>
                <a:ea typeface="Arial" charset="0"/>
                <a:cs typeface="Arial" charset="0"/>
              </a:rPr>
              <a:t>Lonchophyllinae</a:t>
            </a:r>
            <a:endParaRPr lang="es-ES" sz="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40 CuadroTexto"/>
          <p:cNvSpPr txBox="1"/>
          <p:nvPr/>
        </p:nvSpPr>
        <p:spPr>
          <a:xfrm>
            <a:off x="3982960" y="4116876"/>
            <a:ext cx="6767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u="sng" dirty="0" err="1">
                <a:latin typeface="Arial" charset="0"/>
                <a:ea typeface="Arial" charset="0"/>
                <a:cs typeface="Arial" charset="0"/>
              </a:rPr>
              <a:t>Glossophagini</a:t>
            </a:r>
            <a:endParaRPr lang="es-ES" sz="600" u="sng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4" name="23 Conector recto"/>
          <p:cNvCxnSpPr>
            <a:cxnSpLocks/>
          </p:cNvCxnSpPr>
          <p:nvPr/>
        </p:nvCxnSpPr>
        <p:spPr>
          <a:xfrm rot="5400000">
            <a:off x="3792067" y="4228170"/>
            <a:ext cx="438912" cy="79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Elipse"/>
          <p:cNvSpPr/>
          <p:nvPr/>
        </p:nvSpPr>
        <p:spPr>
          <a:xfrm>
            <a:off x="1615600" y="4729116"/>
            <a:ext cx="142876" cy="1428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CuadroTexto"/>
          <p:cNvSpPr txBox="1"/>
          <p:nvPr/>
        </p:nvSpPr>
        <p:spPr>
          <a:xfrm>
            <a:off x="3809117" y="670555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>
                <a:latin typeface="Arial" charset="0"/>
                <a:ea typeface="Arial" charset="0"/>
                <a:cs typeface="Arial" charset="0"/>
              </a:rPr>
              <a:t>Macrotinae</a:t>
            </a:r>
            <a:endParaRPr lang="es-ES" sz="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3950785" y="5444057"/>
            <a:ext cx="990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>
                <a:latin typeface="Arial" charset="0"/>
                <a:ea typeface="Arial" charset="0"/>
                <a:cs typeface="Arial" charset="0"/>
              </a:rPr>
              <a:t>Lonchorhininae</a:t>
            </a:r>
            <a:endParaRPr lang="es-ES" sz="9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6" name="55 Conector recto de flecha"/>
          <p:cNvCxnSpPr/>
          <p:nvPr/>
        </p:nvCxnSpPr>
        <p:spPr>
          <a:xfrm rot="10800000">
            <a:off x="3774333" y="5575228"/>
            <a:ext cx="210312" cy="1588"/>
          </a:xfrm>
          <a:prstGeom prst="straightConnector1">
            <a:avLst/>
          </a:prstGeom>
          <a:ln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>
            <a:cxnSpLocks/>
          </p:cNvCxnSpPr>
          <p:nvPr/>
        </p:nvCxnSpPr>
        <p:spPr>
          <a:xfrm>
            <a:off x="3862004" y="4458698"/>
            <a:ext cx="0" cy="10031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>
            <a:cxnSpLocks/>
          </p:cNvCxnSpPr>
          <p:nvPr/>
        </p:nvCxnSpPr>
        <p:spPr>
          <a:xfrm rot="5400000">
            <a:off x="3630788" y="4771971"/>
            <a:ext cx="160220" cy="15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cxnSpLocks/>
          </p:cNvCxnSpPr>
          <p:nvPr/>
        </p:nvCxnSpPr>
        <p:spPr>
          <a:xfrm>
            <a:off x="3955949" y="4879941"/>
            <a:ext cx="0" cy="30536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>
            <a:cxnSpLocks/>
          </p:cNvCxnSpPr>
          <p:nvPr/>
        </p:nvCxnSpPr>
        <p:spPr>
          <a:xfrm>
            <a:off x="4031851" y="1540019"/>
            <a:ext cx="0" cy="12465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CuadroTexto"/>
          <p:cNvSpPr txBox="1"/>
          <p:nvPr/>
        </p:nvSpPr>
        <p:spPr>
          <a:xfrm>
            <a:off x="3821939" y="3390289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>
                <a:latin typeface="Arial" charset="0"/>
                <a:ea typeface="Arial" charset="0"/>
                <a:cs typeface="Arial" charset="0"/>
              </a:rPr>
              <a:t>Rhinophyllinae</a:t>
            </a:r>
            <a:endParaRPr lang="es-ES" sz="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86 CuadroTexto"/>
          <p:cNvSpPr txBox="1"/>
          <p:nvPr/>
        </p:nvSpPr>
        <p:spPr>
          <a:xfrm>
            <a:off x="3798318" y="3037361"/>
            <a:ext cx="4475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>
                <a:latin typeface="Arial" charset="0"/>
                <a:ea typeface="Arial" charset="0"/>
                <a:cs typeface="Arial" charset="0"/>
              </a:rPr>
              <a:t>Sturnini</a:t>
            </a:r>
            <a:endParaRPr lang="es-ES" sz="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" name="87 CuadroTexto"/>
          <p:cNvSpPr txBox="1"/>
          <p:nvPr/>
        </p:nvSpPr>
        <p:spPr>
          <a:xfrm>
            <a:off x="4030266" y="2094993"/>
            <a:ext cx="6751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>
                <a:latin typeface="Arial" charset="0"/>
                <a:ea typeface="Arial" charset="0"/>
                <a:cs typeface="Arial" charset="0"/>
              </a:rPr>
              <a:t>Vampyressina</a:t>
            </a:r>
            <a:endParaRPr lang="es-ES" sz="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40 CuadroTexto"/>
          <p:cNvSpPr txBox="1"/>
          <p:nvPr/>
        </p:nvSpPr>
        <p:spPr>
          <a:xfrm>
            <a:off x="4044868" y="1215256"/>
            <a:ext cx="7312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>
                <a:latin typeface="Arial" charset="0"/>
                <a:ea typeface="Arial" charset="0"/>
                <a:cs typeface="Arial" charset="0"/>
              </a:rPr>
              <a:t>Stenodermatina</a:t>
            </a:r>
            <a:endParaRPr lang="es-ES" sz="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89 CuadroTexto"/>
          <p:cNvSpPr txBox="1"/>
          <p:nvPr/>
        </p:nvSpPr>
        <p:spPr>
          <a:xfrm>
            <a:off x="3835829" y="470124"/>
            <a:ext cx="4908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>
                <a:latin typeface="Arial" charset="0"/>
                <a:ea typeface="Arial" charset="0"/>
                <a:cs typeface="Arial" charset="0"/>
              </a:rPr>
              <a:t>Artibeina</a:t>
            </a:r>
            <a:endParaRPr lang="es-ES" sz="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" name="90 Elipse"/>
          <p:cNvSpPr/>
          <p:nvPr/>
        </p:nvSpPr>
        <p:spPr>
          <a:xfrm>
            <a:off x="1543126" y="5028516"/>
            <a:ext cx="173139" cy="17066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94 Elipse"/>
          <p:cNvSpPr/>
          <p:nvPr/>
        </p:nvSpPr>
        <p:spPr>
          <a:xfrm>
            <a:off x="1957459" y="4242137"/>
            <a:ext cx="142876" cy="14287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95 Elipse"/>
          <p:cNvSpPr/>
          <p:nvPr/>
        </p:nvSpPr>
        <p:spPr>
          <a:xfrm>
            <a:off x="2068915" y="5015429"/>
            <a:ext cx="142876" cy="14287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48 Elipse"/>
          <p:cNvSpPr/>
          <p:nvPr/>
        </p:nvSpPr>
        <p:spPr>
          <a:xfrm>
            <a:off x="2341384" y="4709766"/>
            <a:ext cx="142876" cy="14287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62 Conector recto de flecha"/>
          <p:cNvCxnSpPr/>
          <p:nvPr/>
        </p:nvCxnSpPr>
        <p:spPr>
          <a:xfrm rot="16200000" flipH="1">
            <a:off x="950888" y="6336731"/>
            <a:ext cx="142876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40 CuadroTexto">
            <a:extLst>
              <a:ext uri="{FF2B5EF4-FFF2-40B4-BE49-F238E27FC236}">
                <a16:creationId xmlns:a16="http://schemas.microsoft.com/office/drawing/2014/main" id="{71323BEF-6447-304F-9DD1-CB9BD48F8FCA}"/>
              </a:ext>
            </a:extLst>
          </p:cNvPr>
          <p:cNvSpPr txBox="1"/>
          <p:nvPr/>
        </p:nvSpPr>
        <p:spPr>
          <a:xfrm>
            <a:off x="3912632" y="4530065"/>
            <a:ext cx="6639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>
                <a:latin typeface="Arial" charset="0"/>
                <a:ea typeface="Arial" charset="0"/>
                <a:cs typeface="Arial" charset="0"/>
              </a:rPr>
              <a:t>Brachyphyllini</a:t>
            </a:r>
            <a:endParaRPr lang="es-ES" sz="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40 CuadroTexto">
            <a:extLst>
              <a:ext uri="{FF2B5EF4-FFF2-40B4-BE49-F238E27FC236}">
                <a16:creationId xmlns:a16="http://schemas.microsoft.com/office/drawing/2014/main" id="{885E4AA4-2896-264D-BF1E-F905CA3A639D}"/>
              </a:ext>
            </a:extLst>
          </p:cNvPr>
          <p:cNvSpPr txBox="1"/>
          <p:nvPr/>
        </p:nvSpPr>
        <p:spPr>
          <a:xfrm>
            <a:off x="3912633" y="4933903"/>
            <a:ext cx="728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u="sng" dirty="0" err="1">
                <a:latin typeface="Arial" charset="0"/>
                <a:ea typeface="Arial" charset="0"/>
                <a:cs typeface="Arial" charset="0"/>
              </a:rPr>
              <a:t>Choeronycterini</a:t>
            </a:r>
            <a:endParaRPr lang="es-ES" sz="600" u="sng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2" name="73 Conector recto">
            <a:extLst>
              <a:ext uri="{FF2B5EF4-FFF2-40B4-BE49-F238E27FC236}">
                <a16:creationId xmlns:a16="http://schemas.microsoft.com/office/drawing/2014/main" id="{67FA7DBC-7103-1549-A9DB-A1E74F5F42C7}"/>
              </a:ext>
            </a:extLst>
          </p:cNvPr>
          <p:cNvCxnSpPr>
            <a:cxnSpLocks/>
            <a:endCxn id="84" idx="1"/>
          </p:cNvCxnSpPr>
          <p:nvPr/>
        </p:nvCxnSpPr>
        <p:spPr>
          <a:xfrm flipH="1">
            <a:off x="3821936" y="2829033"/>
            <a:ext cx="7852" cy="6126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73 Conector recto">
            <a:extLst>
              <a:ext uri="{FF2B5EF4-FFF2-40B4-BE49-F238E27FC236}">
                <a16:creationId xmlns:a16="http://schemas.microsoft.com/office/drawing/2014/main" id="{7F361870-88C6-244D-AF24-7F1506A7732B}"/>
              </a:ext>
            </a:extLst>
          </p:cNvPr>
          <p:cNvCxnSpPr>
            <a:cxnSpLocks/>
          </p:cNvCxnSpPr>
          <p:nvPr/>
        </p:nvCxnSpPr>
        <p:spPr>
          <a:xfrm>
            <a:off x="3863500" y="3435695"/>
            <a:ext cx="0" cy="155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73 Conector recto">
            <a:extLst>
              <a:ext uri="{FF2B5EF4-FFF2-40B4-BE49-F238E27FC236}">
                <a16:creationId xmlns:a16="http://schemas.microsoft.com/office/drawing/2014/main" id="{B65C1356-6B6C-1148-853B-2890231FF5C4}"/>
              </a:ext>
            </a:extLst>
          </p:cNvPr>
          <p:cNvCxnSpPr>
            <a:cxnSpLocks/>
          </p:cNvCxnSpPr>
          <p:nvPr/>
        </p:nvCxnSpPr>
        <p:spPr>
          <a:xfrm>
            <a:off x="4058150" y="1086881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73 Conector recto">
            <a:extLst>
              <a:ext uri="{FF2B5EF4-FFF2-40B4-BE49-F238E27FC236}">
                <a16:creationId xmlns:a16="http://schemas.microsoft.com/office/drawing/2014/main" id="{B71E54E2-C706-3543-B203-62113BB03AE6}"/>
              </a:ext>
            </a:extLst>
          </p:cNvPr>
          <p:cNvCxnSpPr>
            <a:cxnSpLocks/>
          </p:cNvCxnSpPr>
          <p:nvPr/>
        </p:nvCxnSpPr>
        <p:spPr>
          <a:xfrm>
            <a:off x="3868733" y="59982"/>
            <a:ext cx="0" cy="1010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3 Conector recto">
            <a:extLst>
              <a:ext uri="{FF2B5EF4-FFF2-40B4-BE49-F238E27FC236}">
                <a16:creationId xmlns:a16="http://schemas.microsoft.com/office/drawing/2014/main" id="{754704B9-AF5C-0D48-A358-F748A07342AA}"/>
              </a:ext>
            </a:extLst>
          </p:cNvPr>
          <p:cNvCxnSpPr>
            <a:cxnSpLocks/>
          </p:cNvCxnSpPr>
          <p:nvPr/>
        </p:nvCxnSpPr>
        <p:spPr>
          <a:xfrm>
            <a:off x="3812365" y="3612359"/>
            <a:ext cx="0" cy="2011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3 Conector recto">
            <a:extLst>
              <a:ext uri="{FF2B5EF4-FFF2-40B4-BE49-F238E27FC236}">
                <a16:creationId xmlns:a16="http://schemas.microsoft.com/office/drawing/2014/main" id="{A0749562-1D83-6343-B051-54D312D17842}"/>
              </a:ext>
            </a:extLst>
          </p:cNvPr>
          <p:cNvCxnSpPr>
            <a:cxnSpLocks/>
          </p:cNvCxnSpPr>
          <p:nvPr/>
        </p:nvCxnSpPr>
        <p:spPr>
          <a:xfrm>
            <a:off x="3943889" y="3835389"/>
            <a:ext cx="0" cy="1474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3 Conector recto">
            <a:extLst>
              <a:ext uri="{FF2B5EF4-FFF2-40B4-BE49-F238E27FC236}">
                <a16:creationId xmlns:a16="http://schemas.microsoft.com/office/drawing/2014/main" id="{DE8EF00B-60A7-C440-89F0-C351D738699E}"/>
              </a:ext>
            </a:extLst>
          </p:cNvPr>
          <p:cNvCxnSpPr>
            <a:cxnSpLocks/>
          </p:cNvCxnSpPr>
          <p:nvPr/>
        </p:nvCxnSpPr>
        <p:spPr>
          <a:xfrm>
            <a:off x="4820711" y="61948"/>
            <a:ext cx="0" cy="3338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3 Conector recto">
            <a:extLst>
              <a:ext uri="{FF2B5EF4-FFF2-40B4-BE49-F238E27FC236}">
                <a16:creationId xmlns:a16="http://schemas.microsoft.com/office/drawing/2014/main" id="{3FAA417D-0D08-BD4E-935B-2451EE0A5C39}"/>
              </a:ext>
            </a:extLst>
          </p:cNvPr>
          <p:cNvCxnSpPr>
            <a:cxnSpLocks/>
          </p:cNvCxnSpPr>
          <p:nvPr/>
        </p:nvCxnSpPr>
        <p:spPr>
          <a:xfrm>
            <a:off x="3900048" y="5216408"/>
            <a:ext cx="0" cy="3196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3 Conector recto">
            <a:extLst>
              <a:ext uri="{FF2B5EF4-FFF2-40B4-BE49-F238E27FC236}">
                <a16:creationId xmlns:a16="http://schemas.microsoft.com/office/drawing/2014/main" id="{5B3A357A-365F-5540-B563-318B9D06B627}"/>
              </a:ext>
            </a:extLst>
          </p:cNvPr>
          <p:cNvCxnSpPr>
            <a:cxnSpLocks/>
          </p:cNvCxnSpPr>
          <p:nvPr/>
        </p:nvCxnSpPr>
        <p:spPr>
          <a:xfrm>
            <a:off x="3918837" y="5623504"/>
            <a:ext cx="0" cy="3071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3 Conector recto">
            <a:extLst>
              <a:ext uri="{FF2B5EF4-FFF2-40B4-BE49-F238E27FC236}">
                <a16:creationId xmlns:a16="http://schemas.microsoft.com/office/drawing/2014/main" id="{95787D9B-72F7-FD41-8032-44E268076114}"/>
              </a:ext>
            </a:extLst>
          </p:cNvPr>
          <p:cNvCxnSpPr>
            <a:cxnSpLocks/>
          </p:cNvCxnSpPr>
          <p:nvPr/>
        </p:nvCxnSpPr>
        <p:spPr>
          <a:xfrm>
            <a:off x="4044097" y="5942921"/>
            <a:ext cx="0" cy="1066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73 Conector recto">
            <a:extLst>
              <a:ext uri="{FF2B5EF4-FFF2-40B4-BE49-F238E27FC236}">
                <a16:creationId xmlns:a16="http://schemas.microsoft.com/office/drawing/2014/main" id="{B83C1860-5CC9-EC40-888C-92C639195306}"/>
              </a:ext>
            </a:extLst>
          </p:cNvPr>
          <p:cNvCxnSpPr>
            <a:cxnSpLocks/>
          </p:cNvCxnSpPr>
          <p:nvPr/>
        </p:nvCxnSpPr>
        <p:spPr>
          <a:xfrm>
            <a:off x="3812365" y="6061915"/>
            <a:ext cx="0" cy="1004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73 Conector recto">
            <a:extLst>
              <a:ext uri="{FF2B5EF4-FFF2-40B4-BE49-F238E27FC236}">
                <a16:creationId xmlns:a16="http://schemas.microsoft.com/office/drawing/2014/main" id="{0609A657-F3B0-C547-866A-5F7ACD60F726}"/>
              </a:ext>
            </a:extLst>
          </p:cNvPr>
          <p:cNvCxnSpPr>
            <a:cxnSpLocks/>
          </p:cNvCxnSpPr>
          <p:nvPr/>
        </p:nvCxnSpPr>
        <p:spPr>
          <a:xfrm>
            <a:off x="3789401" y="6189263"/>
            <a:ext cx="0" cy="1547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73 Conector recto">
            <a:extLst>
              <a:ext uri="{FF2B5EF4-FFF2-40B4-BE49-F238E27FC236}">
                <a16:creationId xmlns:a16="http://schemas.microsoft.com/office/drawing/2014/main" id="{2F588646-6E3D-854B-9D5E-42A7D63E8E3B}"/>
              </a:ext>
            </a:extLst>
          </p:cNvPr>
          <p:cNvCxnSpPr>
            <a:cxnSpLocks/>
          </p:cNvCxnSpPr>
          <p:nvPr/>
        </p:nvCxnSpPr>
        <p:spPr>
          <a:xfrm>
            <a:off x="4021132" y="6352101"/>
            <a:ext cx="0" cy="3864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73 Conector recto">
            <a:extLst>
              <a:ext uri="{FF2B5EF4-FFF2-40B4-BE49-F238E27FC236}">
                <a16:creationId xmlns:a16="http://schemas.microsoft.com/office/drawing/2014/main" id="{5EFAAC7F-3541-7E4B-A823-D016847E9F1B}"/>
              </a:ext>
            </a:extLst>
          </p:cNvPr>
          <p:cNvCxnSpPr>
            <a:cxnSpLocks/>
          </p:cNvCxnSpPr>
          <p:nvPr/>
        </p:nvCxnSpPr>
        <p:spPr>
          <a:xfrm>
            <a:off x="3852030" y="6759197"/>
            <a:ext cx="0" cy="1004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29 CuadroTexto">
            <a:extLst>
              <a:ext uri="{FF2B5EF4-FFF2-40B4-BE49-F238E27FC236}">
                <a16:creationId xmlns:a16="http://schemas.microsoft.com/office/drawing/2014/main" id="{860837CD-BE2C-5342-B1E2-1322F17397EF}"/>
              </a:ext>
            </a:extLst>
          </p:cNvPr>
          <p:cNvSpPr txBox="1"/>
          <p:nvPr/>
        </p:nvSpPr>
        <p:spPr>
          <a:xfrm>
            <a:off x="3882616" y="5683424"/>
            <a:ext cx="9989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dirty="0" err="1">
                <a:latin typeface="Arial" charset="0"/>
                <a:ea typeface="Arial" charset="0"/>
                <a:cs typeface="Arial" charset="0"/>
              </a:rPr>
              <a:t>Phyllostomini</a:t>
            </a:r>
            <a:endParaRPr lang="es-ES" sz="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" name="29 CuadroTexto">
            <a:extLst>
              <a:ext uri="{FF2B5EF4-FFF2-40B4-BE49-F238E27FC236}">
                <a16:creationId xmlns:a16="http://schemas.microsoft.com/office/drawing/2014/main" id="{363BE4E5-97AF-8143-BA08-7E45AD02BC25}"/>
              </a:ext>
            </a:extLst>
          </p:cNvPr>
          <p:cNvSpPr txBox="1"/>
          <p:nvPr/>
        </p:nvSpPr>
        <p:spPr>
          <a:xfrm>
            <a:off x="3769881" y="6021627"/>
            <a:ext cx="9989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dirty="0" err="1">
                <a:latin typeface="Arial" charset="0"/>
                <a:ea typeface="Arial" charset="0"/>
                <a:cs typeface="Arial" charset="0"/>
              </a:rPr>
              <a:t>Vampyrini</a:t>
            </a:r>
            <a:endParaRPr lang="es-ES" sz="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7" name="73 Conector recto">
            <a:extLst>
              <a:ext uri="{FF2B5EF4-FFF2-40B4-BE49-F238E27FC236}">
                <a16:creationId xmlns:a16="http://schemas.microsoft.com/office/drawing/2014/main" id="{DAA90E65-D5E0-164F-AE32-E7796A020175}"/>
              </a:ext>
            </a:extLst>
          </p:cNvPr>
          <p:cNvCxnSpPr>
            <a:cxnSpLocks/>
          </p:cNvCxnSpPr>
          <p:nvPr/>
        </p:nvCxnSpPr>
        <p:spPr>
          <a:xfrm>
            <a:off x="4634974" y="5641185"/>
            <a:ext cx="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64 Conector recto">
            <a:extLst>
              <a:ext uri="{FF2B5EF4-FFF2-40B4-BE49-F238E27FC236}">
                <a16:creationId xmlns:a16="http://schemas.microsoft.com/office/drawing/2014/main" id="{C8BF69A0-F893-134F-A0D5-A7C91B1BDBD2}"/>
              </a:ext>
            </a:extLst>
          </p:cNvPr>
          <p:cNvCxnSpPr>
            <a:cxnSpLocks/>
          </p:cNvCxnSpPr>
          <p:nvPr/>
        </p:nvCxnSpPr>
        <p:spPr>
          <a:xfrm>
            <a:off x="3945511" y="4579066"/>
            <a:ext cx="0" cy="10031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29 CuadroTexto">
            <a:extLst>
              <a:ext uri="{FF2B5EF4-FFF2-40B4-BE49-F238E27FC236}">
                <a16:creationId xmlns:a16="http://schemas.microsoft.com/office/drawing/2014/main" id="{DA955DC6-202A-4841-B244-01C3D840F9F9}"/>
              </a:ext>
            </a:extLst>
          </p:cNvPr>
          <p:cNvSpPr txBox="1"/>
          <p:nvPr/>
        </p:nvSpPr>
        <p:spPr>
          <a:xfrm>
            <a:off x="4001613" y="5896367"/>
            <a:ext cx="9989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dirty="0" err="1">
                <a:latin typeface="Arial" charset="0"/>
                <a:ea typeface="Arial" charset="0"/>
                <a:cs typeface="Arial" charset="0"/>
              </a:rPr>
              <a:t>Macrophyllini</a:t>
            </a:r>
            <a:endParaRPr lang="es-ES" sz="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3" name="40 CuadroTexto">
            <a:extLst>
              <a:ext uri="{FF2B5EF4-FFF2-40B4-BE49-F238E27FC236}">
                <a16:creationId xmlns:a16="http://schemas.microsoft.com/office/drawing/2014/main" id="{0702BBEC-7DD7-7C4D-842F-BA389D3C8C2C}"/>
              </a:ext>
            </a:extLst>
          </p:cNvPr>
          <p:cNvSpPr txBox="1"/>
          <p:nvPr/>
        </p:nvSpPr>
        <p:spPr>
          <a:xfrm>
            <a:off x="3673068" y="4675472"/>
            <a:ext cx="4523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u="sng" dirty="0" err="1">
                <a:latin typeface="Arial" charset="0"/>
                <a:ea typeface="Arial" charset="0"/>
                <a:cs typeface="Arial" charset="0"/>
              </a:rPr>
              <a:t>Anurina</a:t>
            </a:r>
            <a:endParaRPr lang="es-ES" sz="6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4" name="40 CuadroTexto">
            <a:extLst>
              <a:ext uri="{FF2B5EF4-FFF2-40B4-BE49-F238E27FC236}">
                <a16:creationId xmlns:a16="http://schemas.microsoft.com/office/drawing/2014/main" id="{33122E51-CF06-1D48-938D-78A02B8CD7A4}"/>
              </a:ext>
            </a:extLst>
          </p:cNvPr>
          <p:cNvSpPr txBox="1"/>
          <p:nvPr/>
        </p:nvSpPr>
        <p:spPr>
          <a:xfrm>
            <a:off x="3808089" y="4421870"/>
            <a:ext cx="6848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>
                <a:latin typeface="Arial" charset="0"/>
                <a:ea typeface="Arial" charset="0"/>
                <a:cs typeface="Arial" charset="0"/>
              </a:rPr>
              <a:t>Phyllonycterini</a:t>
            </a:r>
            <a:endParaRPr lang="es-ES" sz="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7" name="94 Elipse">
            <a:extLst>
              <a:ext uri="{FF2B5EF4-FFF2-40B4-BE49-F238E27FC236}">
                <a16:creationId xmlns:a16="http://schemas.microsoft.com/office/drawing/2014/main" id="{16142E9E-774E-1448-931E-250297A0BAF7}"/>
              </a:ext>
            </a:extLst>
          </p:cNvPr>
          <p:cNvSpPr/>
          <p:nvPr/>
        </p:nvSpPr>
        <p:spPr>
          <a:xfrm>
            <a:off x="2122385" y="4137753"/>
            <a:ext cx="142876" cy="14287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40 CuadroTexto">
            <a:extLst>
              <a:ext uri="{FF2B5EF4-FFF2-40B4-BE49-F238E27FC236}">
                <a16:creationId xmlns:a16="http://schemas.microsoft.com/office/drawing/2014/main" id="{34A7E0A0-FC29-5A4F-82AC-376742F0CC24}"/>
              </a:ext>
            </a:extLst>
          </p:cNvPr>
          <p:cNvSpPr txBox="1"/>
          <p:nvPr/>
        </p:nvSpPr>
        <p:spPr>
          <a:xfrm>
            <a:off x="72108" y="597466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latin typeface="Arial" charset="0"/>
                <a:ea typeface="Arial" charset="0"/>
                <a:cs typeface="Arial" charset="0"/>
              </a:rPr>
              <a:t>Crown</a:t>
            </a:r>
          </a:p>
          <a:p>
            <a:r>
              <a:rPr lang="es-ES" sz="900" dirty="0" err="1">
                <a:latin typeface="Arial" charset="0"/>
                <a:ea typeface="Arial" charset="0"/>
                <a:cs typeface="Arial" charset="0"/>
              </a:rPr>
              <a:t>Phyllostomidae</a:t>
            </a:r>
            <a:endParaRPr lang="es-ES" sz="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781BA3E-B4A7-4448-9905-62C6821D7A45}"/>
              </a:ext>
            </a:extLst>
          </p:cNvPr>
          <p:cNvSpPr/>
          <p:nvPr/>
        </p:nvSpPr>
        <p:spPr>
          <a:xfrm>
            <a:off x="70815" y="540090"/>
            <a:ext cx="1610854" cy="13507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6C3AB8-E0CA-7640-B518-55F83A77382C}"/>
              </a:ext>
            </a:extLst>
          </p:cNvPr>
          <p:cNvSpPr txBox="1"/>
          <p:nvPr/>
        </p:nvSpPr>
        <p:spPr>
          <a:xfrm>
            <a:off x="1254146" y="7414127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charset="0"/>
                <a:ea typeface="Arial" charset="0"/>
                <a:cs typeface="Arial" charset="0"/>
              </a:rPr>
              <a:t>Time (</a:t>
            </a:r>
            <a:r>
              <a:rPr lang="en-US" sz="800" dirty="0" err="1">
                <a:latin typeface="Arial" charset="0"/>
                <a:ea typeface="Arial" charset="0"/>
                <a:cs typeface="Arial" charset="0"/>
              </a:rPr>
              <a:t>myrs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880EEAB-3016-0B45-8F77-A7F3C97A5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418169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32552</TotalTime>
  <Words>66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Nuri</dc:creator>
  <cp:lastModifiedBy>luna</cp:lastModifiedBy>
  <cp:revision>32</cp:revision>
  <cp:lastPrinted>2018-05-21T14:27:52Z</cp:lastPrinted>
  <dcterms:created xsi:type="dcterms:W3CDTF">2017-08-02T23:17:01Z</dcterms:created>
  <dcterms:modified xsi:type="dcterms:W3CDTF">2018-05-21T14:51:46Z</dcterms:modified>
</cp:coreProperties>
</file>