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920" y="344"/>
      </p:cViewPr>
      <p:guideLst>
        <p:guide orient="horz" pos="19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png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DF98A-FABE-557A-6265-CA5E6A3E926E}"/>
              </a:ext>
            </a:extLst>
          </p:cNvPr>
          <p:cNvGrpSpPr/>
          <p:nvPr/>
        </p:nvGrpSpPr>
        <p:grpSpPr>
          <a:xfrm>
            <a:off x="1887592" y="5580501"/>
            <a:ext cx="3656108" cy="2125193"/>
            <a:chOff x="1864146" y="5568778"/>
            <a:chExt cx="3656108" cy="212519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D124394-2332-E5EB-E8F1-F645935DD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5103" t="4047" b="17202"/>
            <a:stretch/>
          </p:blipFill>
          <p:spPr>
            <a:xfrm>
              <a:off x="2077010" y="5568778"/>
              <a:ext cx="3443244" cy="197918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F03BB33-7CB3-47DA-0F9A-9C32716E8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1113" t="85883" r="22652" b="2690"/>
            <a:stretch/>
          </p:blipFill>
          <p:spPr>
            <a:xfrm>
              <a:off x="1864146" y="7406792"/>
              <a:ext cx="2453105" cy="2871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F3F411-AE7E-26ED-060C-950F93235BD3}"/>
                </a:ext>
              </a:extLst>
            </p:cNvPr>
            <p:cNvSpPr txBox="1"/>
            <p:nvPr/>
          </p:nvSpPr>
          <p:spPr>
            <a:xfrm>
              <a:off x="4263510" y="7437862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046074" cy="39996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287585" y="564294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g)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95310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</p:cNvCxnSpPr>
          <p:nvPr/>
        </p:nvCxnSpPr>
        <p:spPr>
          <a:xfrm>
            <a:off x="1897217" y="481408"/>
            <a:ext cx="60350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462972" y="4426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853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12838" y="-691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d)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5970602" y="5879195"/>
            <a:ext cx="875561" cy="285030"/>
            <a:chOff x="5514752" y="5892083"/>
            <a:chExt cx="875561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14752" y="5896098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e) Table 1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-1656937" y="33086"/>
            <a:ext cx="3636215" cy="920780"/>
            <a:chOff x="-2137580" y="33086"/>
            <a:chExt cx="3636215" cy="92078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135103" y="33086"/>
              <a:ext cx="1273696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 Light Oblique" panose="020B0403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135103" y="33189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309901" y="89355"/>
              <a:ext cx="1188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tibialis 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   E. 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elegans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84D642-BE02-763F-DC5D-DAAF8CA8F3F2}"/>
                </a:ext>
              </a:extLst>
            </p:cNvPr>
            <p:cNvSpPr txBox="1"/>
            <p:nvPr/>
          </p:nvSpPr>
          <p:spPr>
            <a:xfrm>
              <a:off x="-2137580" y="65909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2700">
                <a:defRPr/>
              </a:pPr>
              <a:r>
                <a:rPr lang="en-US" sz="800" b="1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*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72180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7682" r="61387"/>
          <a:stretch/>
        </p:blipFill>
        <p:spPr>
          <a:xfrm>
            <a:off x="4933957" y="9927"/>
            <a:ext cx="850103" cy="151029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149660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09507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f) Table 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500327" y="31228"/>
            <a:ext cx="1273696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  <a:stCxn id="165" idx="3"/>
            <a:endCxn id="19" idx="1"/>
          </p:cNvCxnSpPr>
          <p:nvPr/>
        </p:nvCxnSpPr>
        <p:spPr>
          <a:xfrm>
            <a:off x="3774023" y="491618"/>
            <a:ext cx="634582" cy="796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0664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8970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074264" y="3310737"/>
            <a:ext cx="334119" cy="2572473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77849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18062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4957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48142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486800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628" y="2899896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2180" y="290750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39680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Burns et al.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36874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Barker et al.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43224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Hedges et al.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48597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Helvetica Light" panose="020B0403020202020204" pitchFamily="34" charset="0"/>
              </a:rPr>
              <a:t>Jetz</a:t>
            </a:r>
            <a:r>
              <a:rPr lang="en-US" sz="1000" dirty="0">
                <a:latin typeface="Helvetica Light" panose="020B0403020202020204" pitchFamily="34" charset="0"/>
              </a:rPr>
              <a:t> et al.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39680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Barker et al.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067840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39680"/>
            <a:ext cx="1701894" cy="1239522"/>
            <a:chOff x="2164564" y="1439680"/>
            <a:chExt cx="1701894" cy="1239522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39680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panose="020B0403020202020204" pitchFamily="34" charset="0"/>
                </a:rPr>
                <a:t>Hooper et al.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596201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209014" y="2938277"/>
            <a:ext cx="1710904" cy="1113239"/>
            <a:chOff x="224889" y="2938277"/>
            <a:chExt cx="1710904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249144" y="30000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81236" y="2930099"/>
            <a:ext cx="1719345" cy="1103681"/>
            <a:chOff x="4163567" y="4042462"/>
            <a:chExt cx="171934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8891"/>
            <a:stretch/>
          </p:blipFill>
          <p:spPr>
            <a:xfrm>
              <a:off x="4163567" y="4042462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3753" b="8457"/>
            <a:stretch/>
          </p:blipFill>
          <p:spPr>
            <a:xfrm>
              <a:off x="4163840" y="4921881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314" y="4588949"/>
              <a:ext cx="69455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9009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186433" y="41156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76805" y="4072192"/>
            <a:ext cx="1720658" cy="1135161"/>
            <a:chOff x="2211730" y="4056317"/>
            <a:chExt cx="1720658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28672"/>
            <a:stretch/>
          </p:blipFill>
          <p:spPr>
            <a:xfrm>
              <a:off x="2213316" y="4056317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77111" r="36938"/>
            <a:stretch/>
          </p:blipFill>
          <p:spPr>
            <a:xfrm>
              <a:off x="2211730" y="4902926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8455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9035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248559" y="408802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</p:grpSp>
      <p:pic>
        <p:nvPicPr>
          <p:cNvPr id="349" name="Picture 348">
            <a:extLst>
              <a:ext uri="{FF2B5EF4-FFF2-40B4-BE49-F238E27FC236}">
                <a16:creationId xmlns:a16="http://schemas.microsoft.com/office/drawing/2014/main" id="{3D8DF49E-7E84-EFD3-D70E-D6F15534398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70537" r="36696" b="-1734"/>
          <a:stretch/>
        </p:blipFill>
        <p:spPr>
          <a:xfrm>
            <a:off x="2176589" y="3794243"/>
            <a:ext cx="1088235" cy="393293"/>
          </a:xfrm>
          <a:prstGeom prst="rect">
            <a:avLst/>
          </a:prstGeom>
        </p:spPr>
      </p:pic>
      <p:sp>
        <p:nvSpPr>
          <p:cNvPr id="415" name="TextBox 414">
            <a:extLst>
              <a:ext uri="{FF2B5EF4-FFF2-40B4-BE49-F238E27FC236}">
                <a16:creationId xmlns:a16="http://schemas.microsoft.com/office/drawing/2014/main" id="{DE353DA3-EB4C-38B2-D959-B64EAD95CA7D}"/>
              </a:ext>
            </a:extLst>
          </p:cNvPr>
          <p:cNvSpPr txBox="1"/>
          <p:nvPr/>
        </p:nvSpPr>
        <p:spPr>
          <a:xfrm>
            <a:off x="3032960" y="3818928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Helvetica Light" panose="020B0403020202020204" pitchFamily="34" charset="0"/>
              </a:rPr>
              <a:t>Ma</a:t>
            </a:r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B17FDC8F-3C4C-E7F5-3FC7-5B6521EC25A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29699"/>
          <a:stretch/>
        </p:blipFill>
        <p:spPr>
          <a:xfrm>
            <a:off x="2177050" y="2971616"/>
            <a:ext cx="1719072" cy="886242"/>
          </a:xfrm>
          <a:prstGeom prst="rect">
            <a:avLst/>
          </a:prstGeom>
        </p:spPr>
      </p:pic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87EACA-A26B-5B64-FDDA-F2B706AC369F}"/>
              </a:ext>
            </a:extLst>
          </p:cNvPr>
          <p:cNvCxnSpPr>
            <a:cxnSpLocks/>
          </p:cNvCxnSpPr>
          <p:nvPr/>
        </p:nvCxnSpPr>
        <p:spPr>
          <a:xfrm flipH="1">
            <a:off x="2171891" y="3545882"/>
            <a:ext cx="467055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88D2BAB-6744-933D-B4D8-A20412858F86}"/>
              </a:ext>
            </a:extLst>
          </p:cNvPr>
          <p:cNvSpPr txBox="1"/>
          <p:nvPr/>
        </p:nvSpPr>
        <p:spPr>
          <a:xfrm>
            <a:off x="2203518" y="3005076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chronogram 1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69644" y="4064332"/>
            <a:ext cx="1719072" cy="1081255"/>
            <a:chOff x="4185519" y="2956993"/>
            <a:chExt cx="1719072" cy="1081255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73564" b="9191"/>
            <a:stretch/>
          </p:blipFill>
          <p:spPr>
            <a:xfrm>
              <a:off x="4185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198107" y="2999703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5212E244-8D1F-187C-5575-30D620B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b="25316"/>
            <a:stretch/>
          </p:blipFill>
          <p:spPr>
            <a:xfrm>
              <a:off x="4185519" y="2956993"/>
              <a:ext cx="1719072" cy="941495"/>
            </a:xfrm>
            <a:prstGeom prst="rect">
              <a:avLst/>
            </a:prstGeom>
          </p:spPr>
        </p:pic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5052963" y="379994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97505F0-0E1D-99C6-4159-167348D00F67}"/>
              </a:ext>
            </a:extLst>
          </p:cNvPr>
          <p:cNvGrpSpPr/>
          <p:nvPr/>
        </p:nvGrpSpPr>
        <p:grpSpPr>
          <a:xfrm>
            <a:off x="208252" y="4034136"/>
            <a:ext cx="1710094" cy="1103216"/>
            <a:chOff x="233652" y="4034136"/>
            <a:chExt cx="1710094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1149" b="8852"/>
            <a:stretch/>
          </p:blipFill>
          <p:spPr>
            <a:xfrm>
              <a:off x="233652" y="4886585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91771" y="4903230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80181E-42D9-9D81-8EAC-1E04B9CC69E5}"/>
                </a:ext>
              </a:extLst>
            </p:cNvPr>
            <p:cNvSpPr txBox="1"/>
            <p:nvPr/>
          </p:nvSpPr>
          <p:spPr>
            <a:xfrm>
              <a:off x="240146" y="4103901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30220"/>
            <a:stretch/>
          </p:blipFill>
          <p:spPr>
            <a:xfrm>
              <a:off x="233818" y="4034136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54" y="4612395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689874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Helvetica Light" panose="020B0403020202020204" pitchFamily="34" charset="0"/>
                    </a:rPr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  <p:pic>
        <p:nvPicPr>
          <p:cNvPr id="471" name="Graphic 470">
            <a:extLst>
              <a:ext uri="{FF2B5EF4-FFF2-40B4-BE49-F238E27FC236}">
                <a16:creationId xmlns:a16="http://schemas.microsoft.com/office/drawing/2014/main" id="{604E8D9D-3179-13DF-573C-0BFCF59BF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53423"/>
          <a:stretch/>
        </p:blipFill>
        <p:spPr>
          <a:xfrm>
            <a:off x="5792498" y="-286389"/>
            <a:ext cx="1333571" cy="1789465"/>
          </a:xfrm>
          <a:prstGeom prst="rect">
            <a:avLst/>
          </a:prstGeom>
        </p:spPr>
      </p:pic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312E42D-B99A-3409-FEBF-D2ACD1447200}"/>
              </a:ext>
            </a:extLst>
          </p:cNvPr>
          <p:cNvGrpSpPr/>
          <p:nvPr/>
        </p:nvGrpSpPr>
        <p:grpSpPr>
          <a:xfrm>
            <a:off x="214058" y="5614264"/>
            <a:ext cx="5794176" cy="2090258"/>
            <a:chOff x="214058" y="5614264"/>
            <a:chExt cx="5794176" cy="2090258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DE9DCC5-B012-AA02-DCB2-438EF505EA39}"/>
                </a:ext>
              </a:extLst>
            </p:cNvPr>
            <p:cNvSpPr/>
            <p:nvPr/>
          </p:nvSpPr>
          <p:spPr>
            <a:xfrm>
              <a:off x="214058" y="5614264"/>
              <a:ext cx="5268275" cy="2090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CD0644A-A289-D356-AF63-26E6F2AA8640}"/>
                </a:ext>
              </a:extLst>
            </p:cNvPr>
            <p:cNvCxnSpPr>
              <a:cxnSpLocks/>
              <a:stCxn id="162" idx="1"/>
              <a:endCxn id="86" idx="3"/>
            </p:cNvCxnSpPr>
            <p:nvPr/>
          </p:nvCxnSpPr>
          <p:spPr>
            <a:xfrm flipH="1">
              <a:off x="5482333" y="6652022"/>
              <a:ext cx="525901" cy="7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5B3DD361-1B5C-E551-6470-BC80E9FD7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585" t="19398" r="47132" b="66547"/>
          <a:stretch/>
        </p:blipFill>
        <p:spPr>
          <a:xfrm>
            <a:off x="602613" y="5683151"/>
            <a:ext cx="1131896" cy="493048"/>
          </a:xfrm>
          <a:prstGeom prst="rect">
            <a:avLst/>
          </a:prstGeom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748" t="9350" r="65552" b="51508"/>
          <a:stretch/>
        </p:blipFill>
        <p:spPr>
          <a:xfrm>
            <a:off x="259281" y="6288738"/>
            <a:ext cx="1933174" cy="120681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244ADF-3B73-FB7D-42A2-C72487036126}"/>
              </a:ext>
            </a:extLst>
          </p:cNvPr>
          <p:cNvSpPr>
            <a:spLocks noChangeAspect="1"/>
          </p:cNvSpPr>
          <p:nvPr/>
        </p:nvSpPr>
        <p:spPr>
          <a:xfrm>
            <a:off x="462031" y="1522366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80A9C8-F67F-D556-AF01-8F214D2B2EE9}"/>
              </a:ext>
            </a:extLst>
          </p:cNvPr>
          <p:cNvSpPr>
            <a:spLocks noChangeAspect="1"/>
          </p:cNvSpPr>
          <p:nvPr/>
        </p:nvSpPr>
        <p:spPr>
          <a:xfrm>
            <a:off x="227170" y="3063154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2B3A2-04F8-7634-21BA-D7B82D312105}"/>
              </a:ext>
            </a:extLst>
          </p:cNvPr>
          <p:cNvSpPr>
            <a:spLocks noChangeAspect="1"/>
          </p:cNvSpPr>
          <p:nvPr/>
        </p:nvSpPr>
        <p:spPr>
          <a:xfrm>
            <a:off x="4422525" y="1522854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32BCF4-FFB2-91F8-ADF8-65544C134ABA}"/>
              </a:ext>
            </a:extLst>
          </p:cNvPr>
          <p:cNvSpPr>
            <a:spLocks noChangeAspect="1"/>
          </p:cNvSpPr>
          <p:nvPr/>
        </p:nvSpPr>
        <p:spPr>
          <a:xfrm>
            <a:off x="2190604" y="3060882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BA89A1-3C6E-4D30-75BD-950E467A2041}"/>
              </a:ext>
            </a:extLst>
          </p:cNvPr>
          <p:cNvSpPr>
            <a:spLocks noChangeAspect="1"/>
          </p:cNvSpPr>
          <p:nvPr/>
        </p:nvSpPr>
        <p:spPr>
          <a:xfrm>
            <a:off x="2205330" y="4172494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94969C-9F84-BE9F-5D6D-4D3DA2E99A93}"/>
              </a:ext>
            </a:extLst>
          </p:cNvPr>
          <p:cNvSpPr>
            <a:spLocks noChangeAspect="1"/>
          </p:cNvSpPr>
          <p:nvPr/>
        </p:nvSpPr>
        <p:spPr>
          <a:xfrm>
            <a:off x="2412160" y="1523704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90FDEC-7DC5-D574-59F5-55DFBBA53E0B}"/>
              </a:ext>
            </a:extLst>
          </p:cNvPr>
          <p:cNvSpPr>
            <a:spLocks noChangeAspect="1"/>
          </p:cNvSpPr>
          <p:nvPr/>
        </p:nvSpPr>
        <p:spPr>
          <a:xfrm>
            <a:off x="4189744" y="3060958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6D39F8-98E5-551E-E678-5782722A2E0E}"/>
              </a:ext>
            </a:extLst>
          </p:cNvPr>
          <p:cNvSpPr>
            <a:spLocks noChangeAspect="1"/>
          </p:cNvSpPr>
          <p:nvPr/>
        </p:nvSpPr>
        <p:spPr>
          <a:xfrm>
            <a:off x="4180219" y="4168786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B509C9-A4FF-00FC-DA26-E62C93B56D35}"/>
              </a:ext>
            </a:extLst>
          </p:cNvPr>
          <p:cNvSpPr>
            <a:spLocks noChangeAspect="1"/>
          </p:cNvSpPr>
          <p:nvPr/>
        </p:nvSpPr>
        <p:spPr>
          <a:xfrm>
            <a:off x="221761" y="4170518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A63E8-8231-A882-4979-767CE7845808}"/>
              </a:ext>
            </a:extLst>
          </p:cNvPr>
          <p:cNvSpPr/>
          <p:nvPr/>
        </p:nvSpPr>
        <p:spPr>
          <a:xfrm>
            <a:off x="2263584" y="5954136"/>
            <a:ext cx="871107" cy="421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F0A4F-4A27-ABBE-F521-744C103B1173}"/>
              </a:ext>
            </a:extLst>
          </p:cNvPr>
          <p:cNvCxnSpPr>
            <a:cxnSpLocks/>
          </p:cNvCxnSpPr>
          <p:nvPr/>
        </p:nvCxnSpPr>
        <p:spPr>
          <a:xfrm flipH="1" flipV="1">
            <a:off x="2260409" y="5876020"/>
            <a:ext cx="3175" cy="49993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EF202E5-C127-68C3-0BC7-EE7D1CCE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605" y="357912"/>
            <a:ext cx="548640" cy="2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4F09F7-662D-94E6-2F4A-8F355255C5ED}"/>
              </a:ext>
            </a:extLst>
          </p:cNvPr>
          <p:cNvSpPr txBox="1"/>
          <p:nvPr/>
        </p:nvSpPr>
        <p:spPr>
          <a:xfrm>
            <a:off x="698105" y="5740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5AB4C-591E-1CC9-31E1-21133A16125C}"/>
              </a:ext>
            </a:extLst>
          </p:cNvPr>
          <p:cNvSpPr txBox="1"/>
          <p:nvPr/>
        </p:nvSpPr>
        <p:spPr>
          <a:xfrm>
            <a:off x="2684441" y="71820"/>
            <a:ext cx="144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tibialis 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celaeno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citrinella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   S. </a:t>
            </a: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elegans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F37CC-E783-A086-8B00-73D87B18AE25}"/>
              </a:ext>
            </a:extLst>
          </p:cNvPr>
          <p:cNvSpPr txBox="1"/>
          <p:nvPr/>
        </p:nvSpPr>
        <p:spPr>
          <a:xfrm>
            <a:off x="2682794" y="55505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9A9436-3100-2DA5-A3F6-AF77245A9AAD}"/>
              </a:ext>
            </a:extLst>
          </p:cNvPr>
          <p:cNvCxnSpPr>
            <a:cxnSpLocks/>
          </p:cNvCxnSpPr>
          <p:nvPr/>
        </p:nvCxnSpPr>
        <p:spPr>
          <a:xfrm flipV="1">
            <a:off x="4036580" y="1064810"/>
            <a:ext cx="338300" cy="2269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62364</TotalTime>
  <Words>124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HELVETICA LIGHT OBLIQUE</vt:lpstr>
      <vt:lpstr>HELVETICA LIGHT OBLIQUE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55</cp:revision>
  <dcterms:created xsi:type="dcterms:W3CDTF">2023-07-14T00:05:28Z</dcterms:created>
  <dcterms:modified xsi:type="dcterms:W3CDTF">2023-11-07T22:21:21Z</dcterms:modified>
</cp:coreProperties>
</file>