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61" r:id="rId2"/>
  </p:sldIdLst>
  <p:sldSz cx="68580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698AE"/>
    <a:srgbClr val="E6ADFF"/>
    <a:srgbClr val="D883FF"/>
    <a:srgbClr val="02819C"/>
    <a:srgbClr val="EDEDED"/>
    <a:srgbClr val="558997"/>
    <a:srgbClr val="498285"/>
    <a:srgbClr val="D0CECD"/>
    <a:srgbClr val="FF7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41"/>
    <p:restoredTop sz="96341"/>
  </p:normalViewPr>
  <p:slideViewPr>
    <p:cSldViewPr snapToGrid="0" snapToObjects="1">
      <p:cViewPr varScale="1">
        <p:scale>
          <a:sx n="163" d="100"/>
          <a:sy n="163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17467-744E-D44D-1A1E-242DEB88D0AB}"/>
              </a:ext>
            </a:extLst>
          </p:cNvPr>
          <p:cNvGrpSpPr/>
          <p:nvPr/>
        </p:nvGrpSpPr>
        <p:grpSpPr>
          <a:xfrm>
            <a:off x="3632131" y="19677"/>
            <a:ext cx="3207439" cy="4370252"/>
            <a:chOff x="412729" y="5797035"/>
            <a:chExt cx="2538828" cy="151099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EBDCEC-3C34-6219-6B6D-FF785A2F7303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B8949F3-53DD-A767-A633-AC255FC28B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EB36B-7213-DF4A-D972-707E5607D107}"/>
              </a:ext>
            </a:extLst>
          </p:cNvPr>
          <p:cNvGrpSpPr/>
          <p:nvPr/>
        </p:nvGrpSpPr>
        <p:grpSpPr>
          <a:xfrm>
            <a:off x="1363909" y="19677"/>
            <a:ext cx="2201909" cy="4370252"/>
            <a:chOff x="412729" y="5797035"/>
            <a:chExt cx="2538828" cy="151099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AC5B7E9-3B03-775B-3647-6F7839A63722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2D20126-8F46-5CF5-5F9E-07E6CCF9772C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D472-34EF-AD47-AD8E-216588BF2527}"/>
              </a:ext>
            </a:extLst>
          </p:cNvPr>
          <p:cNvGrpSpPr/>
          <p:nvPr/>
        </p:nvGrpSpPr>
        <p:grpSpPr>
          <a:xfrm>
            <a:off x="35158" y="19677"/>
            <a:ext cx="1250865" cy="4359588"/>
            <a:chOff x="412729" y="5797035"/>
            <a:chExt cx="2538828" cy="151099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3637C5D-E6A3-E85F-6A0C-5938A9DF2838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C5307-5D4A-F316-F499-F22403B8C27A}"/>
                </a:ext>
              </a:extLst>
            </p:cNvPr>
            <p:cNvSpPr/>
            <p:nvPr/>
          </p:nvSpPr>
          <p:spPr>
            <a:xfrm>
              <a:off x="412729" y="5797035"/>
              <a:ext cx="2527111" cy="1315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9A86437-AD79-2868-8A7E-9C881303822D}"/>
              </a:ext>
            </a:extLst>
          </p:cNvPr>
          <p:cNvGrpSpPr/>
          <p:nvPr/>
        </p:nvGrpSpPr>
        <p:grpSpPr>
          <a:xfrm>
            <a:off x="4302017" y="2379137"/>
            <a:ext cx="2453379" cy="1968550"/>
            <a:chOff x="4302017" y="2379137"/>
            <a:chExt cx="2453379" cy="19685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676347-F4E2-38FD-8C33-AABE8E5E4811}"/>
                </a:ext>
              </a:extLst>
            </p:cNvPr>
            <p:cNvGrpSpPr/>
            <p:nvPr/>
          </p:nvGrpSpPr>
          <p:grpSpPr>
            <a:xfrm>
              <a:off x="4304322" y="2494401"/>
              <a:ext cx="2451074" cy="1853286"/>
              <a:chOff x="4645042" y="2543704"/>
              <a:chExt cx="2165353" cy="1637249"/>
            </a:xfrm>
          </p:grpSpPr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261CEDD-11B7-6E41-891F-2C0CFD11E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9504" b="12568"/>
              <a:stretch/>
            </p:blipFill>
            <p:spPr>
              <a:xfrm>
                <a:off x="4645042" y="2543704"/>
                <a:ext cx="2164206" cy="1533200"/>
              </a:xfrm>
              <a:prstGeom prst="rect">
                <a:avLst/>
              </a:prstGeom>
            </p:spPr>
          </p:pic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D529A0F8-7D27-B311-974A-468A314CFC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87417"/>
              <a:stretch/>
            </p:blipFill>
            <p:spPr>
              <a:xfrm>
                <a:off x="4646189" y="3933380"/>
                <a:ext cx="2164206" cy="247573"/>
              </a:xfrm>
              <a:prstGeom prst="rect">
                <a:avLst/>
              </a:prstGeom>
            </p:spPr>
          </p:pic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41B22A-7799-A438-5F15-053CBABEE426}"/>
                </a:ext>
              </a:extLst>
            </p:cNvPr>
            <p:cNvSpPr/>
            <p:nvPr/>
          </p:nvSpPr>
          <p:spPr>
            <a:xfrm>
              <a:off x="4302017" y="2379137"/>
              <a:ext cx="1174578" cy="654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80" t="19406" r="13693" b="19021"/>
          <a:stretch/>
        </p:blipFill>
        <p:spPr>
          <a:xfrm>
            <a:off x="3592337" y="1848081"/>
            <a:ext cx="1787149" cy="157363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3638523" y="1609046"/>
            <a:ext cx="161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c2) </a:t>
            </a:r>
            <a:r>
              <a:rPr lang="en-US" sz="700" b="1" dirty="0" err="1"/>
              <a:t>Congruify</a:t>
            </a:r>
            <a:r>
              <a:rPr lang="en-US" sz="700" dirty="0"/>
              <a:t> source chronogram nodes to nodes of tree topology.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3586068" y="409929"/>
            <a:ext cx="14423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c1) </a:t>
            </a:r>
            <a:r>
              <a:rPr lang="en-US" sz="700" dirty="0"/>
              <a:t>Choose a </a:t>
            </a:r>
            <a:r>
              <a:rPr lang="en-US" sz="700" b="1" dirty="0"/>
              <a:t>tree topology.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5280168" y="2513536"/>
            <a:ext cx="148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c4) </a:t>
            </a:r>
            <a:r>
              <a:rPr lang="en-US" sz="700" dirty="0"/>
              <a:t>Use summary ages of congruent nodes to </a:t>
            </a:r>
            <a:r>
              <a:rPr lang="en-US" sz="700" b="1" dirty="0"/>
              <a:t>date a tree topology.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1485" y="48377"/>
            <a:ext cx="1891262" cy="18912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4544051" y="1098136"/>
            <a:ext cx="435765" cy="428859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64788" y="829542"/>
            <a:ext cx="1273817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3" b="1" i="1" dirty="0"/>
              <a:t>a </a:t>
            </a:r>
          </a:p>
          <a:p>
            <a:pPr algn="ctr"/>
            <a:r>
              <a:rPr lang="en-US" sz="1313" b="1" i="1" dirty="0"/>
              <a:t>B</a:t>
            </a:r>
            <a:r>
              <a:rPr lang="en-US" sz="1313" b="1" i="1" baseline="-25000" dirty="0"/>
              <a:t>1 </a:t>
            </a:r>
            <a:r>
              <a:rPr lang="en-US" sz="1313" b="1" i="1" dirty="0"/>
              <a:t> </a:t>
            </a:r>
          </a:p>
          <a:p>
            <a:pPr algn="ctr"/>
            <a:r>
              <a:rPr lang="en-US" sz="1313" i="1" dirty="0"/>
              <a:t>C </a:t>
            </a:r>
          </a:p>
          <a:p>
            <a:pPr algn="ctr"/>
            <a:r>
              <a:rPr lang="en-US" sz="1313" i="1" dirty="0"/>
              <a:t>D</a:t>
            </a:r>
            <a:r>
              <a:rPr lang="en-US" sz="1313" b="1" i="1" dirty="0"/>
              <a:t>  </a:t>
            </a:r>
          </a:p>
          <a:p>
            <a:pPr algn="ctr"/>
            <a:r>
              <a:rPr lang="en-US" sz="1313" b="1" i="1" dirty="0" err="1"/>
              <a:t>Ee</a:t>
            </a:r>
            <a:r>
              <a:rPr lang="en-US" sz="1313" b="1" i="1" dirty="0"/>
              <a:t>  </a:t>
            </a:r>
          </a:p>
          <a:p>
            <a:pPr algn="ctr"/>
            <a:r>
              <a:rPr lang="en-US" sz="1313" b="1" i="1" dirty="0" err="1"/>
              <a:t>F</a:t>
            </a:r>
            <a:r>
              <a:rPr lang="en-US" sz="1313" b="1" i="1" baseline="-25000" dirty="0" err="1"/>
              <a:t>x</a:t>
            </a:r>
            <a:endParaRPr lang="en-US" sz="1313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20592" y="2129941"/>
            <a:ext cx="13008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a2) </a:t>
            </a:r>
            <a:r>
              <a:rPr lang="en-US" sz="700" dirty="0"/>
              <a:t>Process taxon names with </a:t>
            </a:r>
            <a:r>
              <a:rPr lang="en-US" sz="700" b="1" dirty="0"/>
              <a:t>TNRS</a:t>
            </a:r>
            <a:r>
              <a:rPr lang="en-US" sz="700" dirty="0"/>
              <a:t> and </a:t>
            </a:r>
            <a:r>
              <a:rPr lang="en-US" sz="700" b="1" dirty="0"/>
              <a:t>standardize</a:t>
            </a:r>
            <a:r>
              <a:rPr lang="en-US" sz="700" dirty="0"/>
              <a:t> to a taxonomy. In this example, 4 names are synonyms in the standardized taxonomy (bold):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2406985" y="2032758"/>
            <a:ext cx="1005511" cy="792956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24088" y="2876250"/>
            <a:ext cx="1329935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3" b="1" i="1" dirty="0"/>
              <a:t>A   </a:t>
            </a:r>
          </a:p>
          <a:p>
            <a:pPr algn="ctr"/>
            <a:r>
              <a:rPr lang="en-US" sz="1313" b="1" i="1" dirty="0"/>
              <a:t>B  </a:t>
            </a:r>
          </a:p>
          <a:p>
            <a:pPr algn="ctr"/>
            <a:r>
              <a:rPr lang="en-US" sz="1313" i="1" dirty="0"/>
              <a:t>C   </a:t>
            </a:r>
          </a:p>
          <a:p>
            <a:pPr algn="ctr"/>
            <a:r>
              <a:rPr lang="en-US" sz="1313" i="1" dirty="0"/>
              <a:t>D   </a:t>
            </a:r>
          </a:p>
          <a:p>
            <a:pPr algn="ctr"/>
            <a:r>
              <a:rPr lang="en-US" sz="1313" b="1" i="1" dirty="0"/>
              <a:t>E   </a:t>
            </a:r>
          </a:p>
          <a:p>
            <a:pPr algn="ctr"/>
            <a:r>
              <a:rPr lang="en-US" sz="1313" b="1" i="1" dirty="0"/>
              <a:t>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2529" y="487855"/>
            <a:ext cx="1387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a1) </a:t>
            </a:r>
            <a:r>
              <a:rPr lang="en-US" sz="700" dirty="0"/>
              <a:t>User provides a list of </a:t>
            </a:r>
            <a:r>
              <a:rPr lang="en-US" sz="700" b="1" dirty="0"/>
              <a:t>taxon names</a:t>
            </a:r>
            <a:r>
              <a:rPr lang="en-US" sz="700" dirty="0"/>
              <a:t>, as a character string or as a tree: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2441769" y="433913"/>
            <a:ext cx="1124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b2) </a:t>
            </a:r>
            <a:r>
              <a:rPr lang="en-US" sz="700" dirty="0"/>
              <a:t>Prune matching chronograms and save as </a:t>
            </a:r>
            <a:r>
              <a:rPr lang="en-US" sz="700" b="1" dirty="0"/>
              <a:t>source chronograms</a:t>
            </a:r>
            <a:r>
              <a:rPr lang="en-US" sz="700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" t="13022" r="46397" b="30463"/>
          <a:stretch/>
        </p:blipFill>
        <p:spPr>
          <a:xfrm>
            <a:off x="1506795" y="2879116"/>
            <a:ext cx="414177" cy="17712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1329817" y="411905"/>
            <a:ext cx="112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b1) </a:t>
            </a:r>
            <a:r>
              <a:rPr lang="en-US" sz="700" dirty="0"/>
              <a:t>Search </a:t>
            </a:r>
            <a:r>
              <a:rPr lang="en-US" sz="700" b="1" dirty="0"/>
              <a:t>processed taxon names</a:t>
            </a:r>
            <a:r>
              <a:rPr lang="en-US" sz="700" dirty="0"/>
              <a:t> in chronogram database and identify (</a:t>
            </a:r>
            <a:r>
              <a:rPr lang="en-US" sz="700" dirty="0">
                <a:solidFill>
                  <a:srgbClr val="FF0000"/>
                </a:solidFill>
              </a:rPr>
              <a:t>*</a:t>
            </a:r>
            <a:r>
              <a:rPr lang="en-US" sz="700" dirty="0"/>
              <a:t>).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1378591" y="32377"/>
            <a:ext cx="2177066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b) Searching </a:t>
            </a:r>
            <a:r>
              <a:rPr lang="en-US" sz="938" b="1" dirty="0" err="1"/>
              <a:t>DateLife’s</a:t>
            </a:r>
            <a:r>
              <a:rPr lang="en-US" sz="938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072" r="60585" b="17934"/>
          <a:stretch/>
        </p:blipFill>
        <p:spPr>
          <a:xfrm>
            <a:off x="1437389" y="1753521"/>
            <a:ext cx="242818" cy="54137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72" r="60585" b="17934"/>
          <a:stretch/>
        </p:blipFill>
        <p:spPr>
          <a:xfrm>
            <a:off x="1420319" y="1018383"/>
            <a:ext cx="284428" cy="6418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1798197" y="2125348"/>
            <a:ext cx="239603" cy="6672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1435754" y="3078917"/>
            <a:ext cx="284428" cy="7920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1349" t="16187" r="45578" b="27268"/>
          <a:stretch/>
        </p:blipFill>
        <p:spPr>
          <a:xfrm>
            <a:off x="1799738" y="1486464"/>
            <a:ext cx="208835" cy="2005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959" t="39310" r="60585" b="17934"/>
          <a:stretch/>
        </p:blipFill>
        <p:spPr>
          <a:xfrm>
            <a:off x="1448616" y="3975082"/>
            <a:ext cx="341987" cy="17472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9678" r="61676" b="16720"/>
          <a:stretch/>
        </p:blipFill>
        <p:spPr>
          <a:xfrm>
            <a:off x="1699622" y="3296365"/>
            <a:ext cx="341987" cy="63094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1781326" y="217613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1731470" y="153199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1349" t="16187" r="45578" b="27268"/>
          <a:stretch/>
        </p:blipFill>
        <p:spPr>
          <a:xfrm rot="10800000">
            <a:off x="1885583" y="4049534"/>
            <a:ext cx="208835" cy="2005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959" t="39310" r="60585" b="17934"/>
          <a:stretch/>
        </p:blipFill>
        <p:spPr>
          <a:xfrm>
            <a:off x="1741862" y="1858032"/>
            <a:ext cx="341987" cy="17472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118B387-ABA7-8BF7-AE2F-E23BFB4E48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395961" y="2413650"/>
            <a:ext cx="420342" cy="360293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2410830" y="2925572"/>
            <a:ext cx="997821" cy="792035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920247-C39D-D3E4-E5DE-6CD0B6A5750E}"/>
              </a:ext>
            </a:extLst>
          </p:cNvPr>
          <p:cNvSpPr txBox="1"/>
          <p:nvPr/>
        </p:nvSpPr>
        <p:spPr>
          <a:xfrm>
            <a:off x="3639075" y="69142"/>
            <a:ext cx="317551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c) Summarizing </a:t>
            </a:r>
            <a:r>
              <a:rPr lang="en-US" sz="938" b="1" dirty="0" err="1"/>
              <a:t>DateLife’s</a:t>
            </a:r>
            <a:r>
              <a:rPr lang="en-US" sz="938" b="1" dirty="0"/>
              <a:t> search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1D810-D970-5785-3537-2A4B3B138960}"/>
              </a:ext>
            </a:extLst>
          </p:cNvPr>
          <p:cNvSpPr txBox="1"/>
          <p:nvPr/>
        </p:nvSpPr>
        <p:spPr>
          <a:xfrm>
            <a:off x="-27384" y="33487"/>
            <a:ext cx="1307634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a) Creating a </a:t>
            </a:r>
            <a:r>
              <a:rPr lang="en-US" sz="938" b="1" dirty="0" err="1"/>
              <a:t>DateLife</a:t>
            </a:r>
            <a:r>
              <a:rPr lang="en-US" sz="938" b="1" dirty="0"/>
              <a:t> search query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39957E-D439-3160-7BFE-1D4235F11E5E}"/>
              </a:ext>
            </a:extLst>
          </p:cNvPr>
          <p:cNvSpPr/>
          <p:nvPr/>
        </p:nvSpPr>
        <p:spPr>
          <a:xfrm flipV="1">
            <a:off x="2268610" y="578004"/>
            <a:ext cx="190833" cy="1115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072039-AF35-5341-79F8-C0A18D698826}"/>
              </a:ext>
            </a:extLst>
          </p:cNvPr>
          <p:cNvSpPr/>
          <p:nvPr/>
        </p:nvSpPr>
        <p:spPr>
          <a:xfrm flipV="1">
            <a:off x="4995512" y="1702082"/>
            <a:ext cx="28346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8B429DF-A3A2-5B6F-5988-19355BD2C108}"/>
              </a:ext>
            </a:extLst>
          </p:cNvPr>
          <p:cNvSpPr/>
          <p:nvPr/>
        </p:nvSpPr>
        <p:spPr>
          <a:xfrm rot="5400000" flipV="1">
            <a:off x="5986444" y="2362660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41BD208-135E-7478-6979-39EDD3B85DE2}"/>
              </a:ext>
            </a:extLst>
          </p:cNvPr>
          <p:cNvGrpSpPr/>
          <p:nvPr/>
        </p:nvGrpSpPr>
        <p:grpSpPr>
          <a:xfrm>
            <a:off x="2410830" y="1235396"/>
            <a:ext cx="997821" cy="676165"/>
            <a:chOff x="3095159" y="6869139"/>
            <a:chExt cx="2128684" cy="1442486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75A271F4-0536-9520-8000-62F76A9F2D8A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720312D-F327-33D3-61B5-857DB938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6419ED5-71DD-6695-746A-29B13EE98DDD}"/>
              </a:ext>
            </a:extLst>
          </p:cNvPr>
          <p:cNvSpPr/>
          <p:nvPr/>
        </p:nvSpPr>
        <p:spPr>
          <a:xfrm rot="5400000" flipV="1">
            <a:off x="-311217" y="1431677"/>
            <a:ext cx="1015836" cy="1104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68FDDA-82A6-37AA-51CA-E997BA6D5EA5}"/>
              </a:ext>
            </a:extLst>
          </p:cNvPr>
          <p:cNvSpPr txBox="1"/>
          <p:nvPr/>
        </p:nvSpPr>
        <p:spPr>
          <a:xfrm>
            <a:off x="1910839" y="397764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D29F49-7B53-6196-4A1F-343D21C40654}"/>
              </a:ext>
            </a:extLst>
          </p:cNvPr>
          <p:cNvGrpSpPr/>
          <p:nvPr/>
        </p:nvGrpSpPr>
        <p:grpSpPr>
          <a:xfrm>
            <a:off x="4426784" y="593092"/>
            <a:ext cx="648928" cy="369332"/>
            <a:chOff x="3861652" y="1150967"/>
            <a:chExt cx="648928" cy="369332"/>
          </a:xfrm>
        </p:grpSpPr>
        <p:sp>
          <p:nvSpPr>
            <p:cNvPr id="33" name="Plaque 32">
              <a:extLst>
                <a:ext uri="{FF2B5EF4-FFF2-40B4-BE49-F238E27FC236}">
                  <a16:creationId xmlns:a16="http://schemas.microsoft.com/office/drawing/2014/main" id="{0791507B-F2BD-F1E0-33B9-2FC8255D00D1}"/>
                </a:ext>
              </a:extLst>
            </p:cNvPr>
            <p:cNvSpPr/>
            <p:nvPr/>
          </p:nvSpPr>
          <p:spPr>
            <a:xfrm>
              <a:off x="3948754" y="1163621"/>
              <a:ext cx="473931" cy="340059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092CC8-D655-A705-4D90-6C79DA7E727A}"/>
                </a:ext>
              </a:extLst>
            </p:cNvPr>
            <p:cNvSpPr txBox="1"/>
            <p:nvPr/>
          </p:nvSpPr>
          <p:spPr>
            <a:xfrm>
              <a:off x="3861652" y="1150967"/>
              <a:ext cx="648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A1116B-DA90-4DD8-10F6-236D02A636E3}"/>
              </a:ext>
            </a:extLst>
          </p:cNvPr>
          <p:cNvGrpSpPr/>
          <p:nvPr/>
        </p:nvGrpSpPr>
        <p:grpSpPr>
          <a:xfrm>
            <a:off x="3735336" y="1155069"/>
            <a:ext cx="674096" cy="369332"/>
            <a:chOff x="3859442" y="1099889"/>
            <a:chExt cx="674096" cy="369332"/>
          </a:xfrm>
        </p:grpSpPr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F9A5CB8E-ED9C-2718-6EAD-3B5A40C5A0DA}"/>
                </a:ext>
              </a:extLst>
            </p:cNvPr>
            <p:cNvSpPr/>
            <p:nvPr/>
          </p:nvSpPr>
          <p:spPr>
            <a:xfrm>
              <a:off x="3983925" y="1112177"/>
              <a:ext cx="440510" cy="347015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288730-CCB7-0D30-24EC-8ED23F6D2D4C}"/>
                </a:ext>
              </a:extLst>
            </p:cNvPr>
            <p:cNvSpPr txBox="1"/>
            <p:nvPr/>
          </p:nvSpPr>
          <p:spPr>
            <a:xfrm>
              <a:off x="3859442" y="1099889"/>
              <a:ext cx="674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1884DA-19E6-6BB4-53B4-3D64820B316F}"/>
              </a:ext>
            </a:extLst>
          </p:cNvPr>
          <p:cNvGrpSpPr/>
          <p:nvPr/>
        </p:nvGrpSpPr>
        <p:grpSpPr>
          <a:xfrm>
            <a:off x="3836095" y="614743"/>
            <a:ext cx="518056" cy="292212"/>
            <a:chOff x="5112258" y="655789"/>
            <a:chExt cx="596323" cy="33635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5655ADB-2B9D-A825-1A5C-263D64990D69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E8014CE-CBDA-16F3-E943-8510BC55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F72CDD-7C5F-5E57-A5D6-0B7F27026692}"/>
              </a:ext>
            </a:extLst>
          </p:cNvPr>
          <p:cNvGrpSpPr/>
          <p:nvPr/>
        </p:nvGrpSpPr>
        <p:grpSpPr>
          <a:xfrm>
            <a:off x="4173417" y="853750"/>
            <a:ext cx="511679" cy="338084"/>
            <a:chOff x="4264408" y="1044781"/>
            <a:chExt cx="511679" cy="338084"/>
          </a:xfrm>
        </p:grpSpPr>
        <p:sp>
          <p:nvSpPr>
            <p:cNvPr id="48" name="Regular Pentagon 47">
              <a:extLst>
                <a:ext uri="{FF2B5EF4-FFF2-40B4-BE49-F238E27FC236}">
                  <a16:creationId xmlns:a16="http://schemas.microsoft.com/office/drawing/2014/main" id="{5BA4D00C-FBDC-3B89-C32F-17739A9E79B7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B9EF52-D09F-EC2F-E253-90534F43DF92}"/>
                </a:ext>
              </a:extLst>
            </p:cNvPr>
            <p:cNvSpPr txBox="1"/>
            <p:nvPr/>
          </p:nvSpPr>
          <p:spPr>
            <a:xfrm>
              <a:off x="4264408" y="110502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6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2D053BC-0B81-766E-4C0E-3F92734E4A22}"/>
              </a:ext>
            </a:extLst>
          </p:cNvPr>
          <p:cNvSpPr/>
          <p:nvPr/>
        </p:nvSpPr>
        <p:spPr>
          <a:xfrm rot="5400000" flipV="1">
            <a:off x="3295513" y="1039102"/>
            <a:ext cx="932848" cy="1145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44E734-B3E6-FDDD-493F-2D22170A15CA}"/>
              </a:ext>
            </a:extLst>
          </p:cNvPr>
          <p:cNvSpPr txBox="1"/>
          <p:nvPr/>
        </p:nvSpPr>
        <p:spPr>
          <a:xfrm>
            <a:off x="5275108" y="1646357"/>
            <a:ext cx="1612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c3) Summarize </a:t>
            </a:r>
            <a:r>
              <a:rPr lang="en-US" sz="700" b="1" dirty="0" err="1"/>
              <a:t>congruified</a:t>
            </a:r>
            <a:r>
              <a:rPr lang="en-US" sz="700" b="1" dirty="0"/>
              <a:t> </a:t>
            </a:r>
            <a:r>
              <a:rPr lang="en-US" sz="700" dirty="0"/>
              <a:t>node ages.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E15DB3-A0FF-641D-206B-09AA4C4D3698}"/>
              </a:ext>
            </a:extLst>
          </p:cNvPr>
          <p:cNvSpPr txBox="1"/>
          <p:nvPr/>
        </p:nvSpPr>
        <p:spPr>
          <a:xfrm>
            <a:off x="3582924" y="3435588"/>
            <a:ext cx="883085" cy="53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Median summary chronogram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A67A6-2919-FFFB-6ED9-FD92B5B0088A}"/>
              </a:ext>
            </a:extLst>
          </p:cNvPr>
          <p:cNvSpPr txBox="1"/>
          <p:nvPr/>
        </p:nvSpPr>
        <p:spPr>
          <a:xfrm>
            <a:off x="4422196" y="3693735"/>
            <a:ext cx="80463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FF"/>
                </a:solidFill>
              </a:rPr>
              <a:t>X   </a:t>
            </a:r>
            <a:r>
              <a:rPr lang="en-US" sz="600" dirty="0"/>
              <a:t>Median pairwise </a:t>
            </a:r>
          </a:p>
          <a:p>
            <a:r>
              <a:rPr lang="en-US" sz="600" dirty="0"/>
              <a:t>      node ages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41F90C7-EE77-B88C-1E33-470A351CF46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49985" y="1767587"/>
            <a:ext cx="2032263" cy="5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25932</TotalTime>
  <Words>165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88</cp:revision>
  <cp:lastPrinted>2022-02-28T20:48:48Z</cp:lastPrinted>
  <dcterms:created xsi:type="dcterms:W3CDTF">2022-02-19T10:36:43Z</dcterms:created>
  <dcterms:modified xsi:type="dcterms:W3CDTF">2023-05-22T23:36:01Z</dcterms:modified>
</cp:coreProperties>
</file>