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6"/>
    <p:restoredTop sz="96327"/>
  </p:normalViewPr>
  <p:slideViewPr>
    <p:cSldViewPr snapToGrid="0" showGuides="1">
      <p:cViewPr varScale="1">
        <p:scale>
          <a:sx n="103" d="100"/>
          <a:sy n="103" d="100"/>
        </p:scale>
        <p:origin x="2664" y="184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2265576" y="4300151"/>
            <a:ext cx="4755966" cy="2800605"/>
            <a:chOff x="3992090" y="5418408"/>
            <a:chExt cx="3291840" cy="1938438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7417"/>
            <a:stretch/>
          </p:blipFill>
          <p:spPr>
            <a:xfrm>
              <a:off x="4332267" y="7049068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23570"/>
            <a:stretch/>
          </p:blipFill>
          <p:spPr>
            <a:xfrm>
              <a:off x="3992090" y="5418408"/>
              <a:ext cx="3291840" cy="1677313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361F9507-18DA-F452-C3BA-AF6C6077F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776" y="889853"/>
            <a:ext cx="3168656" cy="31686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0CB52B8-2382-C1AB-08E7-FFC35892CEDE}"/>
              </a:ext>
            </a:extLst>
          </p:cNvPr>
          <p:cNvGrpSpPr/>
          <p:nvPr/>
        </p:nvGrpSpPr>
        <p:grpSpPr>
          <a:xfrm>
            <a:off x="302992" y="6113918"/>
            <a:ext cx="1794036" cy="1424042"/>
            <a:chOff x="349831" y="5774256"/>
            <a:chExt cx="2128684" cy="168967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089EDE3-8643-D7D4-5211-B056987F8FA6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C05F69-013F-FD3E-0400-2EB097B7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937" y="5929434"/>
              <a:ext cx="2057399" cy="14287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EC1544-5956-BE13-AB5B-4B5896E13901}"/>
              </a:ext>
            </a:extLst>
          </p:cNvPr>
          <p:cNvSpPr txBox="1"/>
          <p:nvPr/>
        </p:nvSpPr>
        <p:spPr>
          <a:xfrm>
            <a:off x="-2557170" y="-118452"/>
            <a:ext cx="250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a) Creating a </a:t>
            </a:r>
            <a:r>
              <a:rPr lang="en-US" sz="1200" b="1" dirty="0" err="1"/>
              <a:t>DateLife</a:t>
            </a:r>
            <a:r>
              <a:rPr lang="en-US" sz="1200" b="1" dirty="0"/>
              <a:t> search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0B42A-47A3-5B41-AF53-FD696610B789}"/>
              </a:ext>
            </a:extLst>
          </p:cNvPr>
          <p:cNvSpPr txBox="1"/>
          <p:nvPr/>
        </p:nvSpPr>
        <p:spPr>
          <a:xfrm>
            <a:off x="-2812496" y="3690990"/>
            <a:ext cx="285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c) Summarizing </a:t>
            </a:r>
            <a:r>
              <a:rPr lang="en-US" sz="1200" b="1" dirty="0" err="1"/>
              <a:t>DateLife’s</a:t>
            </a:r>
            <a:r>
              <a:rPr lang="en-US" sz="1200" b="1" dirty="0"/>
              <a:t> search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408690" y="240157"/>
            <a:ext cx="163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a, B</a:t>
            </a:r>
            <a:r>
              <a:rPr lang="en-US" sz="1600" b="1" i="1" baseline="-25000" dirty="0"/>
              <a:t>1 </a:t>
            </a:r>
            <a:r>
              <a:rPr lang="en-US" sz="1600" i="1" dirty="0"/>
              <a:t>, C, D,</a:t>
            </a:r>
            <a:r>
              <a:rPr lang="en-US" sz="1600" b="1" i="1" dirty="0"/>
              <a:t> </a:t>
            </a:r>
            <a:r>
              <a:rPr lang="en-US" sz="1600" b="1" i="1" dirty="0" err="1"/>
              <a:t>Ee</a:t>
            </a:r>
            <a:r>
              <a:rPr lang="en-US" sz="1600" b="1" i="1" dirty="0"/>
              <a:t>, </a:t>
            </a:r>
            <a:r>
              <a:rPr lang="en-US" sz="1600" b="1" i="1" dirty="0" err="1"/>
              <a:t>F</a:t>
            </a:r>
            <a:r>
              <a:rPr lang="en-US" sz="1600" b="1" i="1" baseline="-25000" dirty="0" err="1"/>
              <a:t>x</a:t>
            </a:r>
            <a:endParaRPr lang="en-US" sz="1600" b="1" i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5291E-B0E2-79A1-5289-F75F09A1006D}"/>
              </a:ext>
            </a:extLst>
          </p:cNvPr>
          <p:cNvSpPr txBox="1"/>
          <p:nvPr/>
        </p:nvSpPr>
        <p:spPr>
          <a:xfrm>
            <a:off x="-2349075" y="1024852"/>
            <a:ext cx="236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a2) </a:t>
            </a:r>
            <a:r>
              <a:rPr lang="en-US" sz="1000" dirty="0"/>
              <a:t>Taxon names are processed  using the Taxonomic Name  Resolution Service (</a:t>
            </a:r>
            <a:r>
              <a:rPr lang="en-US" sz="1000" b="1" dirty="0"/>
              <a:t>TNRS)</a:t>
            </a:r>
            <a:r>
              <a:rPr lang="en-US" sz="1000" dirty="0"/>
              <a:t> and are </a:t>
            </a:r>
            <a:r>
              <a:rPr lang="en-US" sz="1000" b="1" dirty="0"/>
              <a:t>standardized</a:t>
            </a:r>
            <a:r>
              <a:rPr lang="en-US" sz="1000" dirty="0"/>
              <a:t> to a      taxonomy: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535042" y="1344164"/>
            <a:ext cx="132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A, B, </a:t>
            </a:r>
            <a:r>
              <a:rPr lang="en-US" sz="1600" i="1" dirty="0"/>
              <a:t>C, D, </a:t>
            </a:r>
            <a:r>
              <a:rPr lang="en-US" sz="1600" b="1" i="1" dirty="0"/>
              <a:t>E, 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28588-02BD-3ADC-5898-E8DCBE64F4B8}"/>
              </a:ext>
            </a:extLst>
          </p:cNvPr>
          <p:cNvSpPr txBox="1"/>
          <p:nvPr/>
        </p:nvSpPr>
        <p:spPr>
          <a:xfrm>
            <a:off x="-2440650" y="249928"/>
            <a:ext cx="2385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a1) </a:t>
            </a:r>
            <a:r>
              <a:rPr lang="en-US" sz="1000" dirty="0"/>
              <a:t>A list of </a:t>
            </a:r>
            <a:r>
              <a:rPr lang="en-US" sz="1000" b="1" dirty="0"/>
              <a:t>taxon names</a:t>
            </a:r>
            <a:r>
              <a:rPr lang="en-US" sz="1000" dirty="0"/>
              <a:t> provided by the user</a:t>
            </a:r>
            <a:r>
              <a:rPr lang="en-US" sz="1000" b="1" dirty="0"/>
              <a:t>.</a:t>
            </a:r>
            <a:r>
              <a:rPr lang="en-US" sz="1000" dirty="0"/>
              <a:t> It can contain synonyms and misspellings.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0988A-D64A-E4F9-1008-693F9640465C}"/>
              </a:ext>
            </a:extLst>
          </p:cNvPr>
          <p:cNvSpPr txBox="1"/>
          <p:nvPr/>
        </p:nvSpPr>
        <p:spPr>
          <a:xfrm flipH="1">
            <a:off x="-2249845" y="2579590"/>
            <a:ext cx="216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this mock example, 4 names (in bold) are synonyms in the standardized taxonomy.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AD63E0-0CD9-A26B-2D2D-8B38CD1A82CE}"/>
              </a:ext>
            </a:extLst>
          </p:cNvPr>
          <p:cNvGrpSpPr/>
          <p:nvPr/>
        </p:nvGrpSpPr>
        <p:grpSpPr>
          <a:xfrm>
            <a:off x="314829" y="4346199"/>
            <a:ext cx="1846039" cy="1443863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8C46BA-C30E-E3D5-1717-F6BBF468A4C0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22ADF5-6FAE-0676-6876-68E48C48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3680374" y="253278"/>
            <a:ext cx="614788" cy="605045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5575322" y="505175"/>
            <a:ext cx="1149832" cy="603635"/>
            <a:chOff x="3859442" y="1112177"/>
            <a:chExt cx="674096" cy="347015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3983925" y="1112177"/>
              <a:ext cx="440510" cy="347015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859442" y="1130303"/>
              <a:ext cx="674096" cy="318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The largest </a:t>
              </a:r>
            </a:p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source </a:t>
              </a:r>
            </a:p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4716105" y="227048"/>
            <a:ext cx="954476" cy="538377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3451307" y="968766"/>
            <a:ext cx="726483" cy="615513"/>
            <a:chOff x="4309969" y="1044781"/>
            <a:chExt cx="39903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309969" y="1142680"/>
              <a:ext cx="399037" cy="21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10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4286276" y="831095"/>
            <a:ext cx="1054892" cy="519858"/>
            <a:chOff x="3858522" y="1163620"/>
            <a:chExt cx="648928" cy="340059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48754" y="1163620"/>
              <a:ext cx="473931" cy="340059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6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10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18E117E-6B8D-1712-506B-2E70025DFDFF}"/>
              </a:ext>
            </a:extLst>
          </p:cNvPr>
          <p:cNvSpPr txBox="1"/>
          <p:nvPr/>
        </p:nvSpPr>
        <p:spPr>
          <a:xfrm>
            <a:off x="-4562641" y="5592388"/>
            <a:ext cx="451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c2) Nodes from </a:t>
            </a:r>
            <a:r>
              <a:rPr lang="en-US" sz="1000" dirty="0"/>
              <a:t>source chronogram are </a:t>
            </a:r>
            <a:r>
              <a:rPr lang="en-US" sz="1000" b="1" dirty="0" err="1"/>
              <a:t>congruified</a:t>
            </a:r>
            <a:r>
              <a:rPr lang="en-US" sz="1000" dirty="0"/>
              <a:t> to nodes in the tree topology: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C9D4C-0B0F-329E-7980-C4C3F4690AE6}"/>
              </a:ext>
            </a:extLst>
          </p:cNvPr>
          <p:cNvSpPr txBox="1"/>
          <p:nvPr/>
        </p:nvSpPr>
        <p:spPr>
          <a:xfrm>
            <a:off x="-2414767" y="1953665"/>
            <a:ext cx="23569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b) Searching </a:t>
            </a:r>
            <a:r>
              <a:rPr lang="en-US" sz="1200" b="1" dirty="0" err="1"/>
              <a:t>DateLife’s</a:t>
            </a:r>
            <a:r>
              <a:rPr lang="en-US" sz="1200" b="1" dirty="0"/>
              <a:t> chronogram database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5E2477-C135-38FD-15E4-6EBAB1081632}"/>
              </a:ext>
            </a:extLst>
          </p:cNvPr>
          <p:cNvGrpSpPr/>
          <p:nvPr/>
        </p:nvGrpSpPr>
        <p:grpSpPr>
          <a:xfrm>
            <a:off x="226629" y="2620672"/>
            <a:ext cx="2061807" cy="1398182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ED6FD85-396E-DC23-5F0E-D0E4F5049E54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278894-7257-F177-AF97-C985557C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042627" y="158547"/>
            <a:ext cx="3670165" cy="336476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0391" y="2289599"/>
            <a:ext cx="2478854" cy="555048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CC21A2-E59B-84AD-10B9-849E7B509196}"/>
              </a:ext>
            </a:extLst>
          </p:cNvPr>
          <p:cNvCxnSpPr>
            <a:cxnSpLocks/>
          </p:cNvCxnSpPr>
          <p:nvPr/>
        </p:nvCxnSpPr>
        <p:spPr>
          <a:xfrm>
            <a:off x="1257532" y="736397"/>
            <a:ext cx="0" cy="496634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DF0E69-A68E-D128-6539-C476B7F83AF4}"/>
              </a:ext>
            </a:extLst>
          </p:cNvPr>
          <p:cNvCxnSpPr>
            <a:cxnSpLocks/>
          </p:cNvCxnSpPr>
          <p:nvPr/>
        </p:nvCxnSpPr>
        <p:spPr>
          <a:xfrm>
            <a:off x="1259818" y="1792965"/>
            <a:ext cx="0" cy="496634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410692" y="170481"/>
            <a:ext cx="1698253" cy="5241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396998-8984-6D13-C81C-B23176BED589}"/>
              </a:ext>
            </a:extLst>
          </p:cNvPr>
          <p:cNvSpPr/>
          <p:nvPr/>
        </p:nvSpPr>
        <p:spPr>
          <a:xfrm>
            <a:off x="410692" y="1251523"/>
            <a:ext cx="1698253" cy="5241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02313A-11D7-627B-F218-5EE48BB3CC0A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108945" y="1513613"/>
            <a:ext cx="933682" cy="9023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2781845" y="4300151"/>
            <a:ext cx="4055763" cy="3146035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26A08F-06E2-4BEF-408B-439BE7F1F7AA}"/>
              </a:ext>
            </a:extLst>
          </p:cNvPr>
          <p:cNvCxnSpPr>
            <a:cxnSpLocks/>
          </p:cNvCxnSpPr>
          <p:nvPr/>
        </p:nvCxnSpPr>
        <p:spPr>
          <a:xfrm>
            <a:off x="4868528" y="3523310"/>
            <a:ext cx="0" cy="776841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3826DEA-2F64-F8CF-BA73-C73FA8608432}"/>
              </a:ext>
            </a:extLst>
          </p:cNvPr>
          <p:cNvCxnSpPr>
            <a:stCxn id="74" idx="2"/>
            <a:endCxn id="86" idx="2"/>
          </p:cNvCxnSpPr>
          <p:nvPr/>
        </p:nvCxnSpPr>
        <p:spPr>
          <a:xfrm rot="5400000" flipH="1" flipV="1">
            <a:off x="2837823" y="5868180"/>
            <a:ext cx="393898" cy="3549909"/>
          </a:xfrm>
          <a:prstGeom prst="bentConnector3">
            <a:avLst>
              <a:gd name="adj1" fmla="val -5803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38228</TotalTime>
  <Words>127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5</cp:revision>
  <dcterms:created xsi:type="dcterms:W3CDTF">2023-07-14T00:05:28Z</dcterms:created>
  <dcterms:modified xsi:type="dcterms:W3CDTF">2023-08-09T20:36:06Z</dcterms:modified>
</cp:coreProperties>
</file>