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3152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02"/>
    <p:restoredTop sz="96327"/>
  </p:normalViewPr>
  <p:slideViewPr>
    <p:cSldViewPr snapToGrid="0" showGuides="1">
      <p:cViewPr varScale="1">
        <p:scale>
          <a:sx n="103" d="100"/>
          <a:sy n="103" d="100"/>
        </p:scale>
        <p:origin x="1448" y="176"/>
      </p:cViewPr>
      <p:guideLst>
        <p:guide orient="horz" pos="2592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346836"/>
            <a:ext cx="6217920" cy="286512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322446"/>
            <a:ext cx="5486400" cy="1986914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9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9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38150"/>
            <a:ext cx="157734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38150"/>
            <a:ext cx="464058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8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9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051688"/>
            <a:ext cx="6309360" cy="3423284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5507358"/>
            <a:ext cx="6309360" cy="1800224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4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190750"/>
            <a:ext cx="310896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190750"/>
            <a:ext cx="310896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4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38152"/>
            <a:ext cx="630936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017396"/>
            <a:ext cx="3094672" cy="98869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006090"/>
            <a:ext cx="3094672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017396"/>
            <a:ext cx="3109913" cy="98869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006090"/>
            <a:ext cx="3109913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7/13/23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4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7/13/23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5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7/13/23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48640"/>
            <a:ext cx="2359342" cy="19202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184912"/>
            <a:ext cx="3703320" cy="584835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468880"/>
            <a:ext cx="2359342" cy="457390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1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48640"/>
            <a:ext cx="2359342" cy="19202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184912"/>
            <a:ext cx="3703320" cy="584835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468880"/>
            <a:ext cx="2359342" cy="457390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3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38152"/>
            <a:ext cx="630936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190750"/>
            <a:ext cx="630936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627622"/>
            <a:ext cx="16459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70447-8C83-B347-8B06-AB59AEB01EEB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7627622"/>
            <a:ext cx="24688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7627622"/>
            <a:ext cx="16459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7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2.emf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svg"/><Relationship Id="rId5" Type="http://schemas.openxmlformats.org/officeDocument/2006/relationships/image" Target="../media/image4.emf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3.emf"/><Relationship Id="rId9" Type="http://schemas.openxmlformats.org/officeDocument/2006/relationships/image" Target="../media/image7.emf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 descr="A picture containing sketch, drawing, circle, black and white&#10;&#10;Description automatically generated">
            <a:extLst>
              <a:ext uri="{FF2B5EF4-FFF2-40B4-BE49-F238E27FC236}">
                <a16:creationId xmlns:a16="http://schemas.microsoft.com/office/drawing/2014/main" id="{EF0F6C20-13A7-FACE-6DD9-D140B06CE3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16" b="32201"/>
          <a:stretch/>
        </p:blipFill>
        <p:spPr>
          <a:xfrm>
            <a:off x="2111548" y="1388567"/>
            <a:ext cx="2102418" cy="2050090"/>
          </a:xfrm>
          <a:prstGeom prst="rect">
            <a:avLst/>
          </a:prstGeom>
        </p:spPr>
      </p:pic>
      <p:pic>
        <p:nvPicPr>
          <p:cNvPr id="56" name="Picture 55" descr="A picture containing sketch, drawing, circle, black and white&#10;&#10;Description automatically generated">
            <a:extLst>
              <a:ext uri="{FF2B5EF4-FFF2-40B4-BE49-F238E27FC236}">
                <a16:creationId xmlns:a16="http://schemas.microsoft.com/office/drawing/2014/main" id="{47E70BB9-FF4C-03EA-47E0-DDB6D2BD6D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69" b="16818"/>
          <a:stretch/>
        </p:blipFill>
        <p:spPr>
          <a:xfrm>
            <a:off x="4235125" y="1388568"/>
            <a:ext cx="2102418" cy="2050091"/>
          </a:xfrm>
          <a:prstGeom prst="rect">
            <a:avLst/>
          </a:prstGeom>
        </p:spPr>
      </p:pic>
      <p:pic>
        <p:nvPicPr>
          <p:cNvPr id="57" name="Picture 56" descr="A picture containing sketch, drawing, circle, black and white&#10;&#10;Description automatically generated">
            <a:extLst>
              <a:ext uri="{FF2B5EF4-FFF2-40B4-BE49-F238E27FC236}">
                <a16:creationId xmlns:a16="http://schemas.microsoft.com/office/drawing/2014/main" id="{D69B787D-42CA-7307-77B1-9AF9CADF4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09" t="10897" r="35112" b="18090"/>
          <a:stretch/>
        </p:blipFill>
        <p:spPr>
          <a:xfrm>
            <a:off x="6405390" y="1341843"/>
            <a:ext cx="912003" cy="2140515"/>
          </a:xfrm>
          <a:prstGeom prst="rect">
            <a:avLst/>
          </a:prstGeom>
        </p:spPr>
      </p:pic>
      <p:pic>
        <p:nvPicPr>
          <p:cNvPr id="54" name="Picture 53" descr="A picture containing sketch, drawing, circle, black and white&#10;&#10;Description automatically generated">
            <a:extLst>
              <a:ext uri="{FF2B5EF4-FFF2-40B4-BE49-F238E27FC236}">
                <a16:creationId xmlns:a16="http://schemas.microsoft.com/office/drawing/2014/main" id="{CEC9F381-7D0C-1144-9EF8-CFB87084FB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143"/>
          <a:stretch/>
        </p:blipFill>
        <p:spPr>
          <a:xfrm>
            <a:off x="-4987" y="1390629"/>
            <a:ext cx="2102418" cy="2015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EC1544-5956-BE13-AB5B-4B5896E13901}"/>
              </a:ext>
            </a:extLst>
          </p:cNvPr>
          <p:cNvSpPr txBox="1"/>
          <p:nvPr/>
        </p:nvSpPr>
        <p:spPr>
          <a:xfrm>
            <a:off x="-27385" y="44241"/>
            <a:ext cx="2501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a) Creating a </a:t>
            </a:r>
            <a:r>
              <a:rPr lang="en-US" sz="1200" b="1" dirty="0" err="1"/>
              <a:t>DateLife</a:t>
            </a:r>
            <a:r>
              <a:rPr lang="en-US" sz="1200" b="1" dirty="0"/>
              <a:t> search 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70B42A-47A3-5B41-AF53-FD696610B789}"/>
              </a:ext>
            </a:extLst>
          </p:cNvPr>
          <p:cNvSpPr txBox="1"/>
          <p:nvPr/>
        </p:nvSpPr>
        <p:spPr>
          <a:xfrm>
            <a:off x="-27386" y="3543814"/>
            <a:ext cx="2858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c) Summarizing </a:t>
            </a:r>
            <a:r>
              <a:rPr lang="en-US" sz="1200" b="1" dirty="0" err="1"/>
              <a:t>DateLife’s</a:t>
            </a:r>
            <a:r>
              <a:rPr lang="en-US" sz="1200" b="1" dirty="0"/>
              <a:t> search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551D3-F427-6C58-0DA7-284C71FE2912}"/>
              </a:ext>
            </a:extLst>
          </p:cNvPr>
          <p:cNvSpPr txBox="1"/>
          <p:nvPr/>
        </p:nvSpPr>
        <p:spPr>
          <a:xfrm>
            <a:off x="1396355" y="427668"/>
            <a:ext cx="1504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a, B</a:t>
            </a:r>
            <a:r>
              <a:rPr lang="en-US" sz="1400" b="1" i="1" baseline="-25000" dirty="0"/>
              <a:t>1 </a:t>
            </a:r>
            <a:r>
              <a:rPr lang="en-US" sz="1400" i="1" dirty="0"/>
              <a:t>, C, D,</a:t>
            </a:r>
            <a:r>
              <a:rPr lang="en-US" sz="1400" b="1" i="1" dirty="0"/>
              <a:t> </a:t>
            </a:r>
            <a:r>
              <a:rPr lang="en-US" sz="1400" b="1" i="1" dirty="0" err="1"/>
              <a:t>Ee</a:t>
            </a:r>
            <a:r>
              <a:rPr lang="en-US" sz="1400" b="1" i="1" dirty="0"/>
              <a:t>, </a:t>
            </a:r>
            <a:r>
              <a:rPr lang="en-US" sz="1400" b="1" i="1" dirty="0" err="1"/>
              <a:t>F</a:t>
            </a:r>
            <a:r>
              <a:rPr lang="en-US" sz="1400" b="1" i="1" baseline="-25000" dirty="0" err="1"/>
              <a:t>x</a:t>
            </a:r>
            <a:endParaRPr lang="en-US" sz="1400" b="1" i="1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E5291E-B0E2-79A1-5289-F75F09A1006D}"/>
              </a:ext>
            </a:extLst>
          </p:cNvPr>
          <p:cNvSpPr txBox="1"/>
          <p:nvPr/>
        </p:nvSpPr>
        <p:spPr>
          <a:xfrm>
            <a:off x="5812052" y="343910"/>
            <a:ext cx="2367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a2) </a:t>
            </a:r>
            <a:r>
              <a:rPr lang="en-US" sz="1000" dirty="0"/>
              <a:t>Taxon names are processed  using the Taxonomic Name  Resolution Service (</a:t>
            </a:r>
            <a:r>
              <a:rPr lang="en-US" sz="1000" b="1" dirty="0"/>
              <a:t>TNRS)</a:t>
            </a:r>
            <a:r>
              <a:rPr lang="en-US" sz="1000" dirty="0"/>
              <a:t> and are </a:t>
            </a:r>
            <a:r>
              <a:rPr lang="en-US" sz="1000" b="1" dirty="0"/>
              <a:t>standardized</a:t>
            </a:r>
            <a:r>
              <a:rPr lang="en-US" sz="1000" dirty="0"/>
              <a:t> to a      taxonomy: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92637B-8D15-E7CF-A8CD-71FA869BB132}"/>
              </a:ext>
            </a:extLst>
          </p:cNvPr>
          <p:cNvSpPr txBox="1"/>
          <p:nvPr/>
        </p:nvSpPr>
        <p:spPr>
          <a:xfrm>
            <a:off x="4575431" y="434287"/>
            <a:ext cx="1329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A, B, </a:t>
            </a:r>
            <a:r>
              <a:rPr lang="en-US" sz="1400" i="1" dirty="0"/>
              <a:t>C, D, </a:t>
            </a:r>
            <a:r>
              <a:rPr lang="en-US" sz="1400" b="1" i="1" dirty="0"/>
              <a:t>E, 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828588-02BD-3ADC-5898-E8DCBE64F4B8}"/>
              </a:ext>
            </a:extLst>
          </p:cNvPr>
          <p:cNvSpPr txBox="1"/>
          <p:nvPr/>
        </p:nvSpPr>
        <p:spPr>
          <a:xfrm>
            <a:off x="-12642" y="717528"/>
            <a:ext cx="23850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a1) </a:t>
            </a:r>
            <a:r>
              <a:rPr lang="en-US" sz="1000" dirty="0"/>
              <a:t>A list of </a:t>
            </a:r>
            <a:r>
              <a:rPr lang="en-US" sz="1000" b="1" dirty="0"/>
              <a:t>taxon names</a:t>
            </a:r>
            <a:r>
              <a:rPr lang="en-US" sz="1000" dirty="0"/>
              <a:t> provided by the user</a:t>
            </a:r>
            <a:r>
              <a:rPr lang="en-US" sz="1000" b="1" dirty="0"/>
              <a:t>.</a:t>
            </a:r>
            <a:r>
              <a:rPr lang="en-US" sz="1000" dirty="0"/>
              <a:t> It can contain synonyms and misspellings.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B0988A-D64A-E4F9-1008-693F9640465C}"/>
              </a:ext>
            </a:extLst>
          </p:cNvPr>
          <p:cNvSpPr txBox="1"/>
          <p:nvPr/>
        </p:nvSpPr>
        <p:spPr>
          <a:xfrm flipH="1">
            <a:off x="7581766" y="893950"/>
            <a:ext cx="2169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 this mock example, 4 names (in bold) are synonyms in the standardized taxonomy.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D2C83A-67B0-2052-16C8-933ADE3D177F}"/>
              </a:ext>
            </a:extLst>
          </p:cNvPr>
          <p:cNvSpPr/>
          <p:nvPr/>
        </p:nvSpPr>
        <p:spPr>
          <a:xfrm>
            <a:off x="0" y="17640"/>
            <a:ext cx="7315200" cy="1272462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FEAFEB-240A-9C04-5AB4-E3E1B5FC795D}"/>
              </a:ext>
            </a:extLst>
          </p:cNvPr>
          <p:cNvSpPr/>
          <p:nvPr/>
        </p:nvSpPr>
        <p:spPr>
          <a:xfrm>
            <a:off x="-5352" y="1359166"/>
            <a:ext cx="7315200" cy="2084121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3744A3-F597-EB86-3474-29F743400F88}"/>
              </a:ext>
            </a:extLst>
          </p:cNvPr>
          <p:cNvSpPr/>
          <p:nvPr/>
        </p:nvSpPr>
        <p:spPr>
          <a:xfrm>
            <a:off x="0" y="3519741"/>
            <a:ext cx="7315200" cy="4690332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3CC327-46E3-E7F5-4E09-748DD27231BF}"/>
              </a:ext>
            </a:extLst>
          </p:cNvPr>
          <p:cNvSpPr txBox="1"/>
          <p:nvPr/>
        </p:nvSpPr>
        <p:spPr>
          <a:xfrm>
            <a:off x="3228640" y="167946"/>
            <a:ext cx="1022011" cy="954107"/>
          </a:xfrm>
          <a:prstGeom prst="rect">
            <a:avLst/>
          </a:prstGeom>
          <a:noFill/>
          <a:ln w="38100" cmpd="tri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Taxonomic </a:t>
            </a:r>
          </a:p>
          <a:p>
            <a:pPr algn="ctr"/>
            <a:r>
              <a:rPr lang="en-US" sz="1400" b="1" dirty="0"/>
              <a:t>Name </a:t>
            </a:r>
          </a:p>
          <a:p>
            <a:pPr algn="ctr"/>
            <a:r>
              <a:rPr lang="en-US" sz="1400" b="1" dirty="0"/>
              <a:t>Resolution </a:t>
            </a:r>
          </a:p>
          <a:p>
            <a:pPr algn="ctr"/>
            <a:r>
              <a:rPr lang="en-US" sz="1400" b="1" dirty="0"/>
              <a:t>Service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D19936-14EE-6F9A-DF86-FDC0CA4AA986}"/>
              </a:ext>
            </a:extLst>
          </p:cNvPr>
          <p:cNvGrpSpPr/>
          <p:nvPr/>
        </p:nvGrpSpPr>
        <p:grpSpPr>
          <a:xfrm>
            <a:off x="210576" y="1783863"/>
            <a:ext cx="2061807" cy="1398182"/>
            <a:chOff x="1338768" y="3030316"/>
            <a:chExt cx="997820" cy="676656"/>
          </a:xfrm>
          <a:effectLst>
            <a:glow rad="127000">
              <a:schemeClr val="bg1">
                <a:lumMod val="85000"/>
              </a:schemeClr>
            </a:glow>
            <a:outerShdw blurRad="50800" dist="50800" dir="5400000" algn="ctr" rotWithShape="0">
              <a:srgbClr val="000000">
                <a:alpha val="57000"/>
              </a:srgbClr>
            </a:outerShdw>
          </a:effectLst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DB086C24-8C4C-E45E-8452-328A2F53B462}"/>
                </a:ext>
              </a:extLst>
            </p:cNvPr>
            <p:cNvSpPr/>
            <p:nvPr/>
          </p:nvSpPr>
          <p:spPr>
            <a:xfrm>
              <a:off x="1338768" y="3030316"/>
              <a:ext cx="997820" cy="676656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6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755C419-E62B-FDB3-22FE-211A607B7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1118" y="3035341"/>
              <a:ext cx="964407" cy="669726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AD63E0-0CD9-A26B-2D2D-8B38CD1A82CE}"/>
              </a:ext>
            </a:extLst>
          </p:cNvPr>
          <p:cNvGrpSpPr/>
          <p:nvPr/>
        </p:nvGrpSpPr>
        <p:grpSpPr>
          <a:xfrm>
            <a:off x="2801663" y="1804001"/>
            <a:ext cx="1846039" cy="1443863"/>
            <a:chOff x="2410265" y="2667117"/>
            <a:chExt cx="1002640" cy="784206"/>
          </a:xfrm>
          <a:effectLst>
            <a:glow rad="127000">
              <a:schemeClr val="bg1">
                <a:lumMod val="85000"/>
              </a:schemeClr>
            </a:glow>
            <a:outerShdw blurRad="50800" dist="50800" dir="5400000" algn="ctr" rotWithShape="0">
              <a:srgbClr val="000000">
                <a:alpha val="59000"/>
              </a:srgbClr>
            </a:outerShdw>
          </a:effectLst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4F8C46BA-C30E-E3D5-1717-F6BBF468A4C0}"/>
                </a:ext>
              </a:extLst>
            </p:cNvPr>
            <p:cNvSpPr/>
            <p:nvPr/>
          </p:nvSpPr>
          <p:spPr>
            <a:xfrm>
              <a:off x="2410265" y="2667117"/>
              <a:ext cx="997821" cy="784206"/>
            </a:xfrm>
            <a:prstGeom prst="round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6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322ADF5-6FAE-0676-6876-68E48C48C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48499" y="2725357"/>
              <a:ext cx="964406" cy="669726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CB52B8-2382-C1AB-08E7-FFC35892CEDE}"/>
              </a:ext>
            </a:extLst>
          </p:cNvPr>
          <p:cNvGrpSpPr/>
          <p:nvPr/>
        </p:nvGrpSpPr>
        <p:grpSpPr>
          <a:xfrm>
            <a:off x="5176981" y="1726309"/>
            <a:ext cx="1794036" cy="1424042"/>
            <a:chOff x="349831" y="5774256"/>
            <a:chExt cx="2128684" cy="1689674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C089EDE3-8643-D7D4-5211-B056987F8FA6}"/>
                </a:ext>
              </a:extLst>
            </p:cNvPr>
            <p:cNvSpPr/>
            <p:nvPr/>
          </p:nvSpPr>
          <p:spPr>
            <a:xfrm>
              <a:off x="349831" y="5774256"/>
              <a:ext cx="2128684" cy="1689674"/>
            </a:xfrm>
            <a:prstGeom prst="roundRect">
              <a:avLst/>
            </a:prstGeom>
            <a:solidFill>
              <a:srgbClr val="FFFFFF"/>
            </a:solidFill>
            <a:effectLst>
              <a:glow rad="127000">
                <a:schemeClr val="bg1">
                  <a:lumMod val="85000"/>
                </a:schemeClr>
              </a:glow>
              <a:outerShdw blurRad="50800" dist="50800" dir="3480000" algn="ctr" rotWithShape="0">
                <a:srgbClr val="000000">
                  <a:alpha val="66458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6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3C05F69-013F-FD3E-0400-2EB097B7E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4937" y="5929435"/>
              <a:ext cx="2057400" cy="142875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3067D3-A849-D18A-3790-EE83E1D74771}"/>
              </a:ext>
            </a:extLst>
          </p:cNvPr>
          <p:cNvGrpSpPr/>
          <p:nvPr/>
        </p:nvGrpSpPr>
        <p:grpSpPr>
          <a:xfrm>
            <a:off x="1314054" y="4138266"/>
            <a:ext cx="614788" cy="605045"/>
            <a:chOff x="10386505" y="7974231"/>
            <a:chExt cx="1706127" cy="167908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14C46A-9786-2DB6-6A56-2FF7A2E0A566}"/>
                </a:ext>
              </a:extLst>
            </p:cNvPr>
            <p:cNvSpPr/>
            <p:nvPr/>
          </p:nvSpPr>
          <p:spPr>
            <a:xfrm>
              <a:off x="10386505" y="7974231"/>
              <a:ext cx="1706127" cy="1679086"/>
            </a:xfrm>
            <a:prstGeom prst="ellipse">
              <a:avLst/>
            </a:prstGeom>
            <a:solidFill>
              <a:srgbClr val="558997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6"/>
            </a:p>
          </p:txBody>
        </p:sp>
        <p:pic>
          <p:nvPicPr>
            <p:cNvPr id="29" name="Picture 2" descr="BOLD: Barcode of Life Data Systems | Centre for Biodiversity Genomics">
              <a:extLst>
                <a:ext uri="{FF2B5EF4-FFF2-40B4-BE49-F238E27FC236}">
                  <a16:creationId xmlns:a16="http://schemas.microsoft.com/office/drawing/2014/main" id="{A34D7430-6FB2-098F-0E20-AE6CD007A3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4348" y="8425714"/>
              <a:ext cx="1272973" cy="779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0A48FA-C6A6-FCF8-E16B-468B2D0E73B6}"/>
              </a:ext>
            </a:extLst>
          </p:cNvPr>
          <p:cNvGrpSpPr/>
          <p:nvPr/>
        </p:nvGrpSpPr>
        <p:grpSpPr>
          <a:xfrm>
            <a:off x="2633423" y="4099476"/>
            <a:ext cx="1149832" cy="603635"/>
            <a:chOff x="3859442" y="1112177"/>
            <a:chExt cx="674096" cy="347015"/>
          </a:xfrm>
        </p:grpSpPr>
        <p:sp>
          <p:nvSpPr>
            <p:cNvPr id="31" name="Snip Diagonal Corner Rectangle 30">
              <a:extLst>
                <a:ext uri="{FF2B5EF4-FFF2-40B4-BE49-F238E27FC236}">
                  <a16:creationId xmlns:a16="http://schemas.microsoft.com/office/drawing/2014/main" id="{41B4CBC3-C302-6530-AF2A-87E42EAA34F4}"/>
                </a:ext>
              </a:extLst>
            </p:cNvPr>
            <p:cNvSpPr/>
            <p:nvPr/>
          </p:nvSpPr>
          <p:spPr>
            <a:xfrm>
              <a:off x="3983925" y="1112177"/>
              <a:ext cx="440510" cy="347015"/>
            </a:xfrm>
            <a:prstGeom prst="snip2DiagRect">
              <a:avLst/>
            </a:prstGeom>
            <a:solidFill>
              <a:srgbClr val="E6A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800C8C-413F-BEC6-B191-920D28D233C7}"/>
                </a:ext>
              </a:extLst>
            </p:cNvPr>
            <p:cNvSpPr txBox="1"/>
            <p:nvPr/>
          </p:nvSpPr>
          <p:spPr>
            <a:xfrm>
              <a:off x="3859442" y="1130303"/>
              <a:ext cx="674096" cy="3184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accent6">
                      <a:lumMod val="75000"/>
                    </a:schemeClr>
                  </a:solidFill>
                </a:rPr>
                <a:t>The largest </a:t>
              </a:r>
            </a:p>
            <a:p>
              <a:pPr algn="ctr"/>
              <a:r>
                <a:rPr lang="en-US" sz="1000" b="1" dirty="0">
                  <a:solidFill>
                    <a:schemeClr val="accent6">
                      <a:lumMod val="75000"/>
                    </a:schemeClr>
                  </a:solidFill>
                </a:rPr>
                <a:t>source </a:t>
              </a:r>
            </a:p>
            <a:p>
              <a:pPr algn="ctr"/>
              <a:r>
                <a:rPr lang="en-US" sz="1000" b="1" dirty="0">
                  <a:solidFill>
                    <a:schemeClr val="accent6">
                      <a:lumMod val="75000"/>
                    </a:schemeClr>
                  </a:solidFill>
                </a:rPr>
                <a:t>chronogram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EFF6F9-A637-44A4-ED8E-C58057231DED}"/>
              </a:ext>
            </a:extLst>
          </p:cNvPr>
          <p:cNvGrpSpPr/>
          <p:nvPr/>
        </p:nvGrpSpPr>
        <p:grpSpPr>
          <a:xfrm>
            <a:off x="242823" y="4021921"/>
            <a:ext cx="954476" cy="538377"/>
            <a:chOff x="5112258" y="655789"/>
            <a:chExt cx="596323" cy="336359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77C0CAA7-74CA-A84B-A6D0-9E1DD0B899DF}"/>
                </a:ext>
              </a:extLst>
            </p:cNvPr>
            <p:cNvSpPr/>
            <p:nvPr/>
          </p:nvSpPr>
          <p:spPr>
            <a:xfrm>
              <a:off x="5112258" y="655789"/>
              <a:ext cx="596323" cy="336359"/>
            </a:xfrm>
            <a:prstGeom prst="roundRect">
              <a:avLst/>
            </a:prstGeom>
            <a:solidFill>
              <a:srgbClr val="4698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AF73795-E194-6250-C7A8-EF90F8079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48194" y="698937"/>
              <a:ext cx="475906" cy="22749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1244FD4-9766-83A4-6351-D683849BBF47}"/>
              </a:ext>
            </a:extLst>
          </p:cNvPr>
          <p:cNvGrpSpPr/>
          <p:nvPr/>
        </p:nvGrpSpPr>
        <p:grpSpPr>
          <a:xfrm>
            <a:off x="2016572" y="3944785"/>
            <a:ext cx="726483" cy="615513"/>
            <a:chOff x="4309969" y="1044781"/>
            <a:chExt cx="399037" cy="338084"/>
          </a:xfrm>
        </p:grpSpPr>
        <p:sp>
          <p:nvSpPr>
            <p:cNvPr id="37" name="Regular Pentagon 36">
              <a:extLst>
                <a:ext uri="{FF2B5EF4-FFF2-40B4-BE49-F238E27FC236}">
                  <a16:creationId xmlns:a16="http://schemas.microsoft.com/office/drawing/2014/main" id="{FC930AB2-BB92-60F6-F9FE-831EF080633E}"/>
                </a:ext>
              </a:extLst>
            </p:cNvPr>
            <p:cNvSpPr/>
            <p:nvPr/>
          </p:nvSpPr>
          <p:spPr>
            <a:xfrm>
              <a:off x="4312699" y="1044781"/>
              <a:ext cx="392547" cy="338084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D1AE61-E2D4-BD03-53B4-BEF23A39692D}"/>
                </a:ext>
              </a:extLst>
            </p:cNvPr>
            <p:cNvSpPr txBox="1"/>
            <p:nvPr/>
          </p:nvSpPr>
          <p:spPr>
            <a:xfrm>
              <a:off x="4309969" y="1142680"/>
              <a:ext cx="399037" cy="219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C00000"/>
                  </a:solidFill>
                </a:rPr>
                <a:t>Your own </a:t>
              </a:r>
            </a:p>
            <a:p>
              <a:pPr algn="ctr"/>
              <a:r>
                <a:rPr lang="en-US" sz="1000" b="1" dirty="0">
                  <a:solidFill>
                    <a:srgbClr val="C00000"/>
                  </a:solidFill>
                </a:rPr>
                <a:t>tree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22C28D4-99C8-4687-4F28-E271E414EF21}"/>
              </a:ext>
            </a:extLst>
          </p:cNvPr>
          <p:cNvGrpSpPr/>
          <p:nvPr/>
        </p:nvGrpSpPr>
        <p:grpSpPr>
          <a:xfrm>
            <a:off x="3616052" y="3999254"/>
            <a:ext cx="1054892" cy="519858"/>
            <a:chOff x="3858522" y="1163621"/>
            <a:chExt cx="648928" cy="340059"/>
          </a:xfrm>
        </p:grpSpPr>
        <p:sp>
          <p:nvSpPr>
            <p:cNvPr id="40" name="Plaque 39">
              <a:extLst>
                <a:ext uri="{FF2B5EF4-FFF2-40B4-BE49-F238E27FC236}">
                  <a16:creationId xmlns:a16="http://schemas.microsoft.com/office/drawing/2014/main" id="{4A9FA703-30B8-9853-4924-31763933D71F}"/>
                </a:ext>
              </a:extLst>
            </p:cNvPr>
            <p:cNvSpPr/>
            <p:nvPr/>
          </p:nvSpPr>
          <p:spPr>
            <a:xfrm>
              <a:off x="3948754" y="1163621"/>
              <a:ext cx="473931" cy="340059"/>
            </a:xfrm>
            <a:prstGeom prst="plaqu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BE7DFF2-C217-A27F-D032-AFDF8E893418}"/>
                </a:ext>
              </a:extLst>
            </p:cNvPr>
            <p:cNvSpPr txBox="1"/>
            <p:nvPr/>
          </p:nvSpPr>
          <p:spPr>
            <a:xfrm>
              <a:off x="3858522" y="1175349"/>
              <a:ext cx="648928" cy="2617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7030A0"/>
                  </a:solidFill>
                </a:rPr>
                <a:t>A tree from </a:t>
              </a:r>
            </a:p>
            <a:p>
              <a:pPr algn="ctr"/>
              <a:r>
                <a:rPr lang="en-US" sz="1000" b="1" dirty="0">
                  <a:solidFill>
                    <a:srgbClr val="7030A0"/>
                  </a:solidFill>
                </a:rPr>
                <a:t>the literature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9FC9044-E28F-7F5A-BF6A-656CEEFF950E}"/>
              </a:ext>
            </a:extLst>
          </p:cNvPr>
          <p:cNvSpPr txBox="1"/>
          <p:nvPr/>
        </p:nvSpPr>
        <p:spPr>
          <a:xfrm>
            <a:off x="-45568" y="3749501"/>
            <a:ext cx="3038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c1)  </a:t>
            </a:r>
            <a:r>
              <a:rPr lang="en-US" sz="1000" dirty="0"/>
              <a:t>A </a:t>
            </a:r>
            <a:r>
              <a:rPr lang="en-US" sz="1000" b="1" dirty="0"/>
              <a:t>tree topology </a:t>
            </a:r>
            <a:r>
              <a:rPr lang="en-US" sz="1000" dirty="0"/>
              <a:t>of the taxa of interest is chosen: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842E4E3-77B5-E410-0579-54287C97F3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44004" y="4861702"/>
            <a:ext cx="2474164" cy="197933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18E117E-6B8D-1712-506B-2E70025DFDFF}"/>
              </a:ext>
            </a:extLst>
          </p:cNvPr>
          <p:cNvSpPr txBox="1"/>
          <p:nvPr/>
        </p:nvSpPr>
        <p:spPr>
          <a:xfrm>
            <a:off x="-45568" y="4743311"/>
            <a:ext cx="4518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c2) Nodes from </a:t>
            </a:r>
            <a:r>
              <a:rPr lang="en-US" sz="1000" dirty="0"/>
              <a:t>source chronogram are </a:t>
            </a:r>
            <a:r>
              <a:rPr lang="en-US" sz="1000" b="1" dirty="0" err="1"/>
              <a:t>congruified</a:t>
            </a:r>
            <a:r>
              <a:rPr lang="en-US" sz="1000" dirty="0"/>
              <a:t> to nodes in the tree topology: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361F9507-18DA-F452-C3BA-AF6C6077F6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15194" y="3236829"/>
            <a:ext cx="2163592" cy="2163592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8A686EC1-1470-DEE2-0D56-5C80B319384A}"/>
              </a:ext>
            </a:extLst>
          </p:cNvPr>
          <p:cNvGrpSpPr/>
          <p:nvPr/>
        </p:nvGrpSpPr>
        <p:grpSpPr>
          <a:xfrm>
            <a:off x="3171408" y="5150921"/>
            <a:ext cx="4138440" cy="2415463"/>
            <a:chOff x="3992090" y="5418408"/>
            <a:chExt cx="3291840" cy="1921332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36620883-F643-DD40-B254-0A908DC112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t="87417"/>
            <a:stretch/>
          </p:blipFill>
          <p:spPr>
            <a:xfrm>
              <a:off x="4332267" y="7031962"/>
              <a:ext cx="2746518" cy="307778"/>
            </a:xfrm>
            <a:prstGeom prst="rect">
              <a:avLst/>
            </a:prstGeom>
          </p:spPr>
        </p:pic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30C067F8-CF1A-0039-3F55-66000008EF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b="23570"/>
            <a:stretch/>
          </p:blipFill>
          <p:spPr>
            <a:xfrm>
              <a:off x="3992090" y="5418408"/>
              <a:ext cx="3291840" cy="1677313"/>
            </a:xfrm>
            <a:prstGeom prst="rect">
              <a:avLst/>
            </a:prstGeom>
          </p:spPr>
        </p:pic>
      </p:grpSp>
      <p:sp>
        <p:nvSpPr>
          <p:cNvPr id="49" name="Right Arrow 48">
            <a:extLst>
              <a:ext uri="{FF2B5EF4-FFF2-40B4-BE49-F238E27FC236}">
                <a16:creationId xmlns:a16="http://schemas.microsoft.com/office/drawing/2014/main" id="{5E2957A8-8A09-BF10-E4AD-63CCAD7E2E2C}"/>
              </a:ext>
            </a:extLst>
          </p:cNvPr>
          <p:cNvSpPr/>
          <p:nvPr/>
        </p:nvSpPr>
        <p:spPr>
          <a:xfrm flipV="1">
            <a:off x="4319549" y="523549"/>
            <a:ext cx="328152" cy="1488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5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AA93A087-15E5-38D6-EF98-017CBDF9FEA4}"/>
              </a:ext>
            </a:extLst>
          </p:cNvPr>
          <p:cNvSpPr/>
          <p:nvPr/>
        </p:nvSpPr>
        <p:spPr>
          <a:xfrm flipV="1">
            <a:off x="2842792" y="522385"/>
            <a:ext cx="328152" cy="1488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5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7248BBDB-B51C-C61D-98AD-5497A87CAD73}"/>
              </a:ext>
            </a:extLst>
          </p:cNvPr>
          <p:cNvSpPr/>
          <p:nvPr/>
        </p:nvSpPr>
        <p:spPr>
          <a:xfrm flipV="1">
            <a:off x="4780156" y="4178126"/>
            <a:ext cx="328152" cy="14882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22" tIns="18261" rIns="36522" bIns="182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5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6496AED-196E-7E67-E7BD-13094C68A1C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308619" y="6784170"/>
            <a:ext cx="3395133" cy="97003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86C9D4C-0B0F-329E-7980-C4C3F4690AE6}"/>
              </a:ext>
            </a:extLst>
          </p:cNvPr>
          <p:cNvSpPr txBox="1"/>
          <p:nvPr/>
        </p:nvSpPr>
        <p:spPr>
          <a:xfrm>
            <a:off x="20410" y="1392253"/>
            <a:ext cx="302821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b) Searching </a:t>
            </a:r>
            <a:r>
              <a:rPr lang="en-US" sz="1200" b="1" dirty="0" err="1"/>
              <a:t>DateLife’s</a:t>
            </a:r>
            <a:r>
              <a:rPr lang="en-US" sz="1200" b="1" dirty="0"/>
              <a:t> chronogram database</a:t>
            </a:r>
          </a:p>
        </p:txBody>
      </p:sp>
    </p:spTree>
    <p:extLst>
      <p:ext uri="{BB962C8B-B14F-4D97-AF65-F5344CB8AC3E}">
        <p14:creationId xmlns:p14="http://schemas.microsoft.com/office/powerpoint/2010/main" val="13114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37368</TotalTime>
  <Words>144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 Luisa Sanchez Reyes</dc:creator>
  <cp:lastModifiedBy>Luna Luisa Sanchez Reyes</cp:lastModifiedBy>
  <cp:revision>3</cp:revision>
  <dcterms:created xsi:type="dcterms:W3CDTF">2023-07-14T00:05:28Z</dcterms:created>
  <dcterms:modified xsi:type="dcterms:W3CDTF">2023-08-08T22:54:24Z</dcterms:modified>
</cp:coreProperties>
</file>