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0" r:id="rId1"/>
  </p:sldMasterIdLst>
  <p:sldIdLst>
    <p:sldId id="261" r:id="rId2"/>
  </p:sldIdLst>
  <p:sldSz cx="6858000" cy="438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  <a:srgbClr val="4698AE"/>
    <a:srgbClr val="E6ADFF"/>
    <a:srgbClr val="D883FF"/>
    <a:srgbClr val="02819C"/>
    <a:srgbClr val="EDEDED"/>
    <a:srgbClr val="558997"/>
    <a:srgbClr val="498285"/>
    <a:srgbClr val="D0C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5"/>
    <p:restoredTop sz="96341"/>
  </p:normalViewPr>
  <p:slideViewPr>
    <p:cSldViewPr snapToGrid="0" snapToObjects="1">
      <p:cViewPr varScale="1">
        <p:scale>
          <a:sx n="189" d="100"/>
          <a:sy n="189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718364"/>
            <a:ext cx="5143500" cy="1528175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305472"/>
            <a:ext cx="5143500" cy="1059764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5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33697"/>
            <a:ext cx="1478756" cy="3719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33697"/>
            <a:ext cx="4350544" cy="3719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8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2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94312"/>
            <a:ext cx="5915025" cy="1825884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937470"/>
            <a:ext cx="5915025" cy="96018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2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168485"/>
            <a:ext cx="291465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168485"/>
            <a:ext cx="291465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6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33697"/>
            <a:ext cx="5915025" cy="848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076022"/>
            <a:ext cx="2901255" cy="5273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03364"/>
            <a:ext cx="2901255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076022"/>
            <a:ext cx="2915543" cy="5273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03364"/>
            <a:ext cx="2915543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6/5/23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4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5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6/5/23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9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2629"/>
            <a:ext cx="2211883" cy="1024202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31998"/>
            <a:ext cx="3471863" cy="3119346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16831"/>
            <a:ext cx="2211883" cy="243959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6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2629"/>
            <a:ext cx="2211883" cy="1024202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31998"/>
            <a:ext cx="3471863" cy="3119346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16831"/>
            <a:ext cx="2211883" cy="243959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3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33697"/>
            <a:ext cx="5915025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168485"/>
            <a:ext cx="5915025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068359"/>
            <a:ext cx="154305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068359"/>
            <a:ext cx="2314575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068359"/>
            <a:ext cx="154305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6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2.svg"/><Relationship Id="rId21" Type="http://schemas.openxmlformats.org/officeDocument/2006/relationships/image" Target="../media/image19.emf"/><Relationship Id="rId7" Type="http://schemas.openxmlformats.org/officeDocument/2006/relationships/image" Target="../media/image6.png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image" Target="../media/image1.png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5" Type="http://schemas.openxmlformats.org/officeDocument/2006/relationships/image" Target="../media/image4.svg"/><Relationship Id="rId15" Type="http://schemas.openxmlformats.org/officeDocument/2006/relationships/image" Target="../media/image13.emf"/><Relationship Id="rId23" Type="http://schemas.openxmlformats.org/officeDocument/2006/relationships/image" Target="../media/image21.png"/><Relationship Id="rId10" Type="http://schemas.microsoft.com/office/2007/relationships/hdphoto" Target="../media/hdphoto1.wdp"/><Relationship Id="rId19" Type="http://schemas.openxmlformats.org/officeDocument/2006/relationships/image" Target="../media/image17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emf"/><Relationship Id="rId22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6AE2FE4-015D-932D-E3B0-2990117E4907}"/>
              </a:ext>
            </a:extLst>
          </p:cNvPr>
          <p:cNvGrpSpPr/>
          <p:nvPr/>
        </p:nvGrpSpPr>
        <p:grpSpPr>
          <a:xfrm>
            <a:off x="3727941" y="2439695"/>
            <a:ext cx="3291840" cy="1954059"/>
            <a:chOff x="3727941" y="2399351"/>
            <a:chExt cx="3200400" cy="1954059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42851E63-D6B5-9C34-5EA8-0F91C2348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21711"/>
            <a:stretch/>
          </p:blipFill>
          <p:spPr>
            <a:xfrm>
              <a:off x="3727941" y="2399351"/>
              <a:ext cx="3200400" cy="1728980"/>
            </a:xfrm>
            <a:prstGeom prst="rect">
              <a:avLst/>
            </a:prstGeom>
          </p:spPr>
        </p:pic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32FAE6F8-EA79-E7A6-05E8-CE4F0C1EE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87417"/>
            <a:stretch/>
          </p:blipFill>
          <p:spPr>
            <a:xfrm>
              <a:off x="4044576" y="4045632"/>
              <a:ext cx="2670226" cy="307778"/>
            </a:xfrm>
            <a:prstGeom prst="rect">
              <a:avLst/>
            </a:prstGeom>
          </p:spPr>
        </p:pic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7E41B22A-7799-A438-5F15-053CBABEE426}"/>
              </a:ext>
            </a:extLst>
          </p:cNvPr>
          <p:cNvSpPr/>
          <p:nvPr/>
        </p:nvSpPr>
        <p:spPr>
          <a:xfrm>
            <a:off x="4302017" y="2429939"/>
            <a:ext cx="1174578" cy="654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E17467-744E-D44D-1A1E-242DEB88D0AB}"/>
              </a:ext>
            </a:extLst>
          </p:cNvPr>
          <p:cNvGrpSpPr/>
          <p:nvPr/>
        </p:nvGrpSpPr>
        <p:grpSpPr>
          <a:xfrm>
            <a:off x="3495007" y="19677"/>
            <a:ext cx="3344564" cy="4370252"/>
            <a:chOff x="412729" y="5797035"/>
            <a:chExt cx="2538828" cy="151099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FEBDCEC-3C34-6219-6B6D-FF785A2F7303}"/>
                </a:ext>
              </a:extLst>
            </p:cNvPr>
            <p:cNvSpPr/>
            <p:nvPr/>
          </p:nvSpPr>
          <p:spPr>
            <a:xfrm>
              <a:off x="419109" y="5800722"/>
              <a:ext cx="2532448" cy="150730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B8949F3-53DD-A767-A633-AC255FC28B0E}"/>
                </a:ext>
              </a:extLst>
            </p:cNvPr>
            <p:cNvSpPr/>
            <p:nvPr/>
          </p:nvSpPr>
          <p:spPr>
            <a:xfrm>
              <a:off x="412729" y="5797035"/>
              <a:ext cx="2527112" cy="128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9EB36B-7213-DF4A-D972-707E5607D107}"/>
              </a:ext>
            </a:extLst>
          </p:cNvPr>
          <p:cNvGrpSpPr/>
          <p:nvPr/>
        </p:nvGrpSpPr>
        <p:grpSpPr>
          <a:xfrm>
            <a:off x="1318759" y="19677"/>
            <a:ext cx="2144065" cy="4370252"/>
            <a:chOff x="412729" y="5797035"/>
            <a:chExt cx="2538828" cy="151099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AC5B7E9-3B03-775B-3647-6F7839A63722}"/>
                </a:ext>
              </a:extLst>
            </p:cNvPr>
            <p:cNvSpPr/>
            <p:nvPr/>
          </p:nvSpPr>
          <p:spPr>
            <a:xfrm>
              <a:off x="419109" y="5800722"/>
              <a:ext cx="2532448" cy="150730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D2D20126-8F46-5CF5-5F9E-07E6CCF9772C}"/>
                </a:ext>
              </a:extLst>
            </p:cNvPr>
            <p:cNvSpPr/>
            <p:nvPr/>
          </p:nvSpPr>
          <p:spPr>
            <a:xfrm>
              <a:off x="412729" y="5797035"/>
              <a:ext cx="2527112" cy="128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4FD472-34EF-AD47-AD8E-216588BF2527}"/>
              </a:ext>
            </a:extLst>
          </p:cNvPr>
          <p:cNvGrpSpPr/>
          <p:nvPr/>
        </p:nvGrpSpPr>
        <p:grpSpPr>
          <a:xfrm>
            <a:off x="35158" y="19677"/>
            <a:ext cx="1250865" cy="4359588"/>
            <a:chOff x="412729" y="5797035"/>
            <a:chExt cx="2538828" cy="151099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3637C5D-E6A3-E85F-6A0C-5938A9DF2838}"/>
                </a:ext>
              </a:extLst>
            </p:cNvPr>
            <p:cNvSpPr/>
            <p:nvPr/>
          </p:nvSpPr>
          <p:spPr>
            <a:xfrm>
              <a:off x="419109" y="5800722"/>
              <a:ext cx="2532448" cy="150730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DEC5307-5D4A-F316-F499-F22403B8C27A}"/>
                </a:ext>
              </a:extLst>
            </p:cNvPr>
            <p:cNvSpPr/>
            <p:nvPr/>
          </p:nvSpPr>
          <p:spPr>
            <a:xfrm>
              <a:off x="412729" y="5797035"/>
              <a:ext cx="2527111" cy="13150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AE1BBB-7378-124F-9B85-2CD136B555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380" t="19406" r="13693" b="19021"/>
          <a:stretch/>
        </p:blipFill>
        <p:spPr>
          <a:xfrm>
            <a:off x="3464148" y="1898070"/>
            <a:ext cx="1787149" cy="1573638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79BA94DE-7262-0748-8C22-AEDF266E034A}"/>
              </a:ext>
            </a:extLst>
          </p:cNvPr>
          <p:cNvSpPr txBox="1"/>
          <p:nvPr/>
        </p:nvSpPr>
        <p:spPr>
          <a:xfrm>
            <a:off x="3461906" y="1581058"/>
            <a:ext cx="15442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c2) Nodes from s</a:t>
            </a:r>
            <a:r>
              <a:rPr lang="en-US" sz="700" dirty="0"/>
              <a:t>ource chronogram      </a:t>
            </a:r>
          </a:p>
          <a:p>
            <a:r>
              <a:rPr lang="en-US" sz="700" dirty="0"/>
              <a:t>       are </a:t>
            </a:r>
            <a:r>
              <a:rPr lang="en-US" sz="700" b="1" dirty="0" err="1"/>
              <a:t>congruified</a:t>
            </a:r>
            <a:r>
              <a:rPr lang="en-US" sz="700" dirty="0"/>
              <a:t> to nodes in the    </a:t>
            </a:r>
          </a:p>
          <a:p>
            <a:r>
              <a:rPr lang="en-US" sz="700" dirty="0"/>
              <a:t>       tree topology: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B7E5FA8-FC3F-A841-A7A5-691B0FBFB1AF}"/>
              </a:ext>
            </a:extLst>
          </p:cNvPr>
          <p:cNvSpPr txBox="1"/>
          <p:nvPr/>
        </p:nvSpPr>
        <p:spPr>
          <a:xfrm>
            <a:off x="3471627" y="411635"/>
            <a:ext cx="22299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c1) </a:t>
            </a:r>
            <a:r>
              <a:rPr lang="en-US" sz="700" dirty="0"/>
              <a:t>A </a:t>
            </a:r>
            <a:r>
              <a:rPr lang="en-US" sz="700" b="1" dirty="0"/>
              <a:t>tree topology </a:t>
            </a:r>
            <a:r>
              <a:rPr lang="en-US" sz="700" dirty="0"/>
              <a:t>of the taxa of interest is chosen: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041B43-3B0C-AD4C-BC5E-3486F0A0EABA}"/>
              </a:ext>
            </a:extLst>
          </p:cNvPr>
          <p:cNvSpPr txBox="1"/>
          <p:nvPr/>
        </p:nvSpPr>
        <p:spPr>
          <a:xfrm>
            <a:off x="5141548" y="2436796"/>
            <a:ext cx="17307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c4) S</a:t>
            </a:r>
            <a:r>
              <a:rPr lang="en-US" sz="700" dirty="0"/>
              <a:t>ummary ages of congruent nodes are used as secondary calibrations to </a:t>
            </a:r>
            <a:r>
              <a:rPr lang="en-US" sz="700" b="1" dirty="0"/>
              <a:t>date a tree topology: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8EDAF532-7168-9AE9-062F-1DF26DAF95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93146" y="106049"/>
            <a:ext cx="1891262" cy="189126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C1C9DBF-BD1D-C545-B352-FA0901555B94}"/>
              </a:ext>
            </a:extLst>
          </p:cNvPr>
          <p:cNvGrpSpPr/>
          <p:nvPr/>
        </p:nvGrpSpPr>
        <p:grpSpPr>
          <a:xfrm>
            <a:off x="4424299" y="1198868"/>
            <a:ext cx="435765" cy="428859"/>
            <a:chOff x="10386505" y="7974231"/>
            <a:chExt cx="1706127" cy="167908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36CEC5-3584-7F4C-BE47-0C85E5C1408C}"/>
                </a:ext>
              </a:extLst>
            </p:cNvPr>
            <p:cNvSpPr/>
            <p:nvPr/>
          </p:nvSpPr>
          <p:spPr>
            <a:xfrm>
              <a:off x="10386505" y="7974231"/>
              <a:ext cx="1706127" cy="1679086"/>
            </a:xfrm>
            <a:prstGeom prst="ellipse">
              <a:avLst/>
            </a:prstGeom>
            <a:solidFill>
              <a:srgbClr val="558997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6"/>
            </a:p>
          </p:txBody>
        </p:sp>
        <p:pic>
          <p:nvPicPr>
            <p:cNvPr id="1026" name="Picture 2" descr="BOLD: Barcode of Life Data Systems | Centre for Biodiversity Genomics">
              <a:extLst>
                <a:ext uri="{FF2B5EF4-FFF2-40B4-BE49-F238E27FC236}">
                  <a16:creationId xmlns:a16="http://schemas.microsoft.com/office/drawing/2014/main" id="{D950FC1E-FA59-844B-9413-CCF31982C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348" y="8425714"/>
              <a:ext cx="1272973" cy="779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29413002-8637-6B49-9BC9-E20CAE816881}"/>
              </a:ext>
            </a:extLst>
          </p:cNvPr>
          <p:cNvSpPr txBox="1"/>
          <p:nvPr/>
        </p:nvSpPr>
        <p:spPr>
          <a:xfrm>
            <a:off x="17720" y="846977"/>
            <a:ext cx="1273817" cy="1304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3" b="1" i="1" dirty="0"/>
              <a:t>a </a:t>
            </a:r>
          </a:p>
          <a:p>
            <a:pPr algn="ctr"/>
            <a:r>
              <a:rPr lang="en-US" sz="1313" b="1" i="1" dirty="0"/>
              <a:t>B</a:t>
            </a:r>
            <a:r>
              <a:rPr lang="en-US" sz="1313" b="1" i="1" baseline="-25000" dirty="0"/>
              <a:t>1 </a:t>
            </a:r>
            <a:r>
              <a:rPr lang="en-US" sz="1313" b="1" i="1" dirty="0"/>
              <a:t> </a:t>
            </a:r>
          </a:p>
          <a:p>
            <a:pPr algn="ctr"/>
            <a:r>
              <a:rPr lang="en-US" sz="1313" i="1" dirty="0"/>
              <a:t>C </a:t>
            </a:r>
          </a:p>
          <a:p>
            <a:pPr algn="ctr"/>
            <a:r>
              <a:rPr lang="en-US" sz="1313" i="1" dirty="0"/>
              <a:t>D</a:t>
            </a:r>
            <a:r>
              <a:rPr lang="en-US" sz="1313" b="1" i="1" dirty="0"/>
              <a:t>  </a:t>
            </a:r>
          </a:p>
          <a:p>
            <a:pPr algn="ctr"/>
            <a:r>
              <a:rPr lang="en-US" sz="1313" b="1" i="1" dirty="0" err="1"/>
              <a:t>Ee</a:t>
            </a:r>
            <a:r>
              <a:rPr lang="en-US" sz="1313" b="1" i="1" dirty="0"/>
              <a:t>  </a:t>
            </a:r>
          </a:p>
          <a:p>
            <a:pPr algn="ctr"/>
            <a:r>
              <a:rPr lang="en-US" sz="1313" b="1" i="1" dirty="0" err="1"/>
              <a:t>F</a:t>
            </a:r>
            <a:r>
              <a:rPr lang="en-US" sz="1313" b="1" i="1" baseline="-25000" dirty="0" err="1"/>
              <a:t>x</a:t>
            </a:r>
            <a:endParaRPr lang="en-US" sz="1313" b="1" i="1" baseline="-25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C43384F-D18F-8948-8D26-D0FDB4A6F9F5}"/>
              </a:ext>
            </a:extLst>
          </p:cNvPr>
          <p:cNvSpPr txBox="1"/>
          <p:nvPr/>
        </p:nvSpPr>
        <p:spPr>
          <a:xfrm>
            <a:off x="-29059" y="2147376"/>
            <a:ext cx="13789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a2) </a:t>
            </a:r>
            <a:r>
              <a:rPr lang="en-US" sz="700" dirty="0"/>
              <a:t>Taxon names are processed </a:t>
            </a:r>
          </a:p>
          <a:p>
            <a:r>
              <a:rPr lang="en-US" sz="700" dirty="0"/>
              <a:t>       using the Taxonomic Name </a:t>
            </a:r>
          </a:p>
          <a:p>
            <a:r>
              <a:rPr lang="en-US" sz="700" dirty="0"/>
              <a:t>       Resolution Service (</a:t>
            </a:r>
            <a:r>
              <a:rPr lang="en-US" sz="700" b="1" dirty="0"/>
              <a:t>TNRS)</a:t>
            </a:r>
            <a:r>
              <a:rPr lang="en-US" sz="700" dirty="0"/>
              <a:t> </a:t>
            </a:r>
          </a:p>
          <a:p>
            <a:r>
              <a:rPr lang="en-US" sz="700" dirty="0"/>
              <a:t>       and are </a:t>
            </a:r>
            <a:r>
              <a:rPr lang="en-US" sz="700" b="1" dirty="0"/>
              <a:t>standardized</a:t>
            </a:r>
            <a:r>
              <a:rPr lang="en-US" sz="700" dirty="0"/>
              <a:t> to a    </a:t>
            </a:r>
          </a:p>
          <a:p>
            <a:r>
              <a:rPr lang="en-US" sz="700" dirty="0"/>
              <a:t>       taxonomy: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E991D17-9BFF-1D35-8369-85E41F2B9FD8}"/>
              </a:ext>
            </a:extLst>
          </p:cNvPr>
          <p:cNvGrpSpPr/>
          <p:nvPr/>
        </p:nvGrpSpPr>
        <p:grpSpPr>
          <a:xfrm>
            <a:off x="2407424" y="2674338"/>
            <a:ext cx="1002640" cy="784206"/>
            <a:chOff x="2410265" y="2667117"/>
            <a:chExt cx="1002640" cy="784206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28515ED7-9434-F570-658D-0CC615116B95}"/>
                </a:ext>
              </a:extLst>
            </p:cNvPr>
            <p:cNvSpPr/>
            <p:nvPr/>
          </p:nvSpPr>
          <p:spPr>
            <a:xfrm>
              <a:off x="2410265" y="2667117"/>
              <a:ext cx="997821" cy="784206"/>
            </a:xfrm>
            <a:prstGeom prst="roundRect">
              <a:avLst/>
            </a:prstGeom>
            <a:solidFill>
              <a:srgbClr val="D23004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83F8F78E-7FBF-4547-94EE-B9D2766E2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48499" y="2725357"/>
              <a:ext cx="964406" cy="669726"/>
            </a:xfrm>
            <a:prstGeom prst="rect">
              <a:avLst/>
            </a:prstGeom>
          </p:spPr>
        </p:pic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1F9AEA3-5120-D64B-9A13-430AA9AAD530}"/>
              </a:ext>
            </a:extLst>
          </p:cNvPr>
          <p:cNvSpPr txBox="1"/>
          <p:nvPr/>
        </p:nvSpPr>
        <p:spPr>
          <a:xfrm>
            <a:off x="-22980" y="2721359"/>
            <a:ext cx="1329935" cy="1304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3" b="1" i="1" dirty="0"/>
              <a:t>A   </a:t>
            </a:r>
          </a:p>
          <a:p>
            <a:pPr algn="ctr"/>
            <a:r>
              <a:rPr lang="en-US" sz="1313" b="1" i="1" dirty="0"/>
              <a:t>B  </a:t>
            </a:r>
          </a:p>
          <a:p>
            <a:pPr algn="ctr"/>
            <a:r>
              <a:rPr lang="en-US" sz="1313" i="1" dirty="0"/>
              <a:t>C   </a:t>
            </a:r>
          </a:p>
          <a:p>
            <a:pPr algn="ctr"/>
            <a:r>
              <a:rPr lang="en-US" sz="1313" i="1" dirty="0"/>
              <a:t>D   </a:t>
            </a:r>
          </a:p>
          <a:p>
            <a:pPr algn="ctr"/>
            <a:r>
              <a:rPr lang="en-US" sz="1313" b="1" i="1" dirty="0"/>
              <a:t>E   </a:t>
            </a:r>
          </a:p>
          <a:p>
            <a:pPr algn="ctr"/>
            <a:r>
              <a:rPr lang="en-US" sz="1313" b="1" i="1" dirty="0"/>
              <a:t>F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9803FA4-C060-3640-AE0A-B5EB185D5CB9}"/>
              </a:ext>
            </a:extLst>
          </p:cNvPr>
          <p:cNvSpPr txBox="1"/>
          <p:nvPr/>
        </p:nvSpPr>
        <p:spPr>
          <a:xfrm>
            <a:off x="2529" y="420620"/>
            <a:ext cx="1504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a1) </a:t>
            </a:r>
            <a:r>
              <a:rPr lang="en-US" sz="700" dirty="0"/>
              <a:t>A list of </a:t>
            </a:r>
            <a:r>
              <a:rPr lang="en-US" sz="700" b="1" dirty="0"/>
              <a:t>taxon names</a:t>
            </a:r>
            <a:r>
              <a:rPr lang="en-US" sz="700" dirty="0"/>
              <a:t> is </a:t>
            </a:r>
          </a:p>
          <a:p>
            <a:r>
              <a:rPr lang="en-US" sz="700" dirty="0"/>
              <a:t>      provided by the user</a:t>
            </a:r>
            <a:r>
              <a:rPr lang="en-US" sz="700" b="1" dirty="0"/>
              <a:t>.</a:t>
            </a:r>
            <a:r>
              <a:rPr lang="en-US" sz="700" dirty="0"/>
              <a:t> It can </a:t>
            </a:r>
          </a:p>
          <a:p>
            <a:r>
              <a:rPr lang="en-US" sz="700" dirty="0"/>
              <a:t>      contain synonyms and </a:t>
            </a:r>
          </a:p>
          <a:p>
            <a:r>
              <a:rPr lang="en-US" sz="700" dirty="0"/>
              <a:t>      misspellings: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1426A1-0692-484A-9BA0-880D455CEDDD}"/>
              </a:ext>
            </a:extLst>
          </p:cNvPr>
          <p:cNvSpPr txBox="1"/>
          <p:nvPr/>
        </p:nvSpPr>
        <p:spPr>
          <a:xfrm>
            <a:off x="1271365" y="2594438"/>
            <a:ext cx="12470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b2) </a:t>
            </a:r>
            <a:r>
              <a:rPr lang="en-US" sz="700" dirty="0"/>
              <a:t>Matching chronograms are pruned and saved as </a:t>
            </a:r>
            <a:r>
              <a:rPr lang="en-US" sz="700" b="1" dirty="0"/>
              <a:t>source chronograms:</a:t>
            </a:r>
            <a:endParaRPr lang="en-US" sz="7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A3AED99-0AD2-2949-AE68-4A3B88EE411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20" t="13022" r="46397" b="30463"/>
          <a:stretch/>
        </p:blipFill>
        <p:spPr>
          <a:xfrm>
            <a:off x="2508751" y="1723252"/>
            <a:ext cx="414177" cy="17712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CABD093-2009-19AA-1BE0-F4CD72DEE50D}"/>
              </a:ext>
            </a:extLst>
          </p:cNvPr>
          <p:cNvSpPr txBox="1"/>
          <p:nvPr/>
        </p:nvSpPr>
        <p:spPr>
          <a:xfrm>
            <a:off x="1292991" y="413013"/>
            <a:ext cx="224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b1) Processed taxon names</a:t>
            </a:r>
            <a:r>
              <a:rPr lang="en-US" sz="700" dirty="0"/>
              <a:t> are searched in </a:t>
            </a:r>
          </a:p>
          <a:p>
            <a:r>
              <a:rPr lang="en-US" sz="700" dirty="0"/>
              <a:t>       </a:t>
            </a:r>
            <a:r>
              <a:rPr lang="en-US" sz="700" dirty="0" err="1"/>
              <a:t>DateLife’s</a:t>
            </a:r>
            <a:r>
              <a:rPr lang="en-US" sz="700" dirty="0"/>
              <a:t> chronogram database and identified (</a:t>
            </a:r>
            <a:r>
              <a:rPr lang="en-US" sz="700" dirty="0">
                <a:solidFill>
                  <a:srgbClr val="FF0000"/>
                </a:solidFill>
              </a:rPr>
              <a:t>*</a:t>
            </a:r>
            <a:r>
              <a:rPr lang="en-US" sz="700" dirty="0"/>
              <a:t>):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37E132-1F26-97D7-8C31-0439C9B09E76}"/>
              </a:ext>
            </a:extLst>
          </p:cNvPr>
          <p:cNvSpPr txBox="1"/>
          <p:nvPr/>
        </p:nvSpPr>
        <p:spPr>
          <a:xfrm>
            <a:off x="1378591" y="32377"/>
            <a:ext cx="2177066" cy="38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8" b="1" dirty="0"/>
              <a:t>b) Searching </a:t>
            </a:r>
            <a:r>
              <a:rPr lang="en-US" sz="938" b="1" dirty="0" err="1"/>
              <a:t>DateLife’s</a:t>
            </a:r>
            <a:r>
              <a:rPr lang="en-US" sz="938" b="1" dirty="0"/>
              <a:t> chronogram database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E65764B-3A92-04D9-88D6-6CDB28261A1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8072" r="60585" b="17934"/>
          <a:stretch/>
        </p:blipFill>
        <p:spPr>
          <a:xfrm>
            <a:off x="1437389" y="1753521"/>
            <a:ext cx="242818" cy="54137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5047B8F-C24A-8127-D5D8-605F0036E7B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8072" r="60585" b="17934"/>
          <a:stretch/>
        </p:blipFill>
        <p:spPr>
          <a:xfrm>
            <a:off x="1420319" y="1018383"/>
            <a:ext cx="284428" cy="6418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80BCD32-B1AD-D45E-3BF6-EBEE34110E4B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8072" r="60585" b="17934"/>
          <a:stretch/>
        </p:blipFill>
        <p:spPr>
          <a:xfrm>
            <a:off x="2261100" y="1473350"/>
            <a:ext cx="239603" cy="66721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2D62842-B3A3-3D3F-D5EC-299F2B83CB9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8072" r="60585" b="17934"/>
          <a:stretch/>
        </p:blipFill>
        <p:spPr>
          <a:xfrm>
            <a:off x="2591949" y="936744"/>
            <a:ext cx="284428" cy="79203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7858447-BADC-D4BE-07DF-C7A7BC1E0097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1349" t="16187" r="45578" b="27268"/>
          <a:stretch/>
        </p:blipFill>
        <p:spPr>
          <a:xfrm>
            <a:off x="1799738" y="1486464"/>
            <a:ext cx="208835" cy="20055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FF2BD69-0ADF-4073-BBA0-7EA7BD95007A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5959" t="39310" r="60585" b="17934"/>
          <a:stretch/>
        </p:blipFill>
        <p:spPr>
          <a:xfrm>
            <a:off x="2189052" y="1165809"/>
            <a:ext cx="341987" cy="174726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CA95960-8078-20E6-3530-BB7F4B8DB4BB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9678" r="61676" b="16720"/>
          <a:stretch/>
        </p:blipFill>
        <p:spPr>
          <a:xfrm>
            <a:off x="2828845" y="868325"/>
            <a:ext cx="341987" cy="630946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6CE40B3B-E293-77BF-A437-A39800DA8A19}"/>
              </a:ext>
            </a:extLst>
          </p:cNvPr>
          <p:cNvSpPr txBox="1"/>
          <p:nvPr/>
        </p:nvSpPr>
        <p:spPr>
          <a:xfrm>
            <a:off x="1756254" y="2210135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961957-C6D4-8AD3-D54A-A8409340AE36}"/>
              </a:ext>
            </a:extLst>
          </p:cNvPr>
          <p:cNvSpPr txBox="1"/>
          <p:nvPr/>
        </p:nvSpPr>
        <p:spPr>
          <a:xfrm>
            <a:off x="1731470" y="153199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*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CA716A2-E1CE-CC53-F33E-9E9AAE6B259D}"/>
              </a:ext>
            </a:extLst>
          </p:cNvPr>
          <p:cNvGrpSpPr/>
          <p:nvPr/>
        </p:nvGrpSpPr>
        <p:grpSpPr>
          <a:xfrm>
            <a:off x="1364466" y="3032122"/>
            <a:ext cx="997820" cy="676656"/>
            <a:chOff x="1338768" y="3030316"/>
            <a:chExt cx="997820" cy="676656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265A40A3-4981-7D22-3BD2-FD53601693B0}"/>
                </a:ext>
              </a:extLst>
            </p:cNvPr>
            <p:cNvSpPr/>
            <p:nvPr/>
          </p:nvSpPr>
          <p:spPr>
            <a:xfrm>
              <a:off x="1338768" y="3030316"/>
              <a:ext cx="997820" cy="676656"/>
            </a:xfrm>
            <a:prstGeom prst="roundRect">
              <a:avLst/>
            </a:prstGeom>
            <a:solidFill>
              <a:srgbClr val="456CE3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F720312D-F327-33D3-61B5-857DB938F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361118" y="3035341"/>
              <a:ext cx="964407" cy="669726"/>
            </a:xfrm>
            <a:prstGeom prst="rect">
              <a:avLst/>
            </a:prstGeom>
          </p:spPr>
        </p:pic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19F81ABF-40A7-4C60-C4F9-8270F116076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1349" t="16187" r="45578" b="27268"/>
          <a:stretch/>
        </p:blipFill>
        <p:spPr>
          <a:xfrm rot="10800000">
            <a:off x="2906214" y="1993745"/>
            <a:ext cx="208835" cy="20055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7B8D9995-E2A1-1EAB-B5A6-1F43BCA3F84A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5959" t="39310" r="60585" b="17934"/>
          <a:stretch/>
        </p:blipFill>
        <p:spPr>
          <a:xfrm>
            <a:off x="1741862" y="1858032"/>
            <a:ext cx="341987" cy="174726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37CE8B6-FF88-A54D-9058-1A544CD55E4E}"/>
              </a:ext>
            </a:extLst>
          </p:cNvPr>
          <p:cNvGrpSpPr/>
          <p:nvPr/>
        </p:nvGrpSpPr>
        <p:grpSpPr>
          <a:xfrm>
            <a:off x="2412243" y="3500313"/>
            <a:ext cx="997821" cy="792035"/>
            <a:chOff x="349831" y="5774256"/>
            <a:chExt cx="2128684" cy="1689674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78450D60-342C-774D-889C-C19A33B394BE}"/>
                </a:ext>
              </a:extLst>
            </p:cNvPr>
            <p:cNvSpPr/>
            <p:nvPr/>
          </p:nvSpPr>
          <p:spPr>
            <a:xfrm>
              <a:off x="349831" y="5774256"/>
              <a:ext cx="2128684" cy="1689674"/>
            </a:xfrm>
            <a:prstGeom prst="roundRect">
              <a:avLst/>
            </a:prstGeom>
            <a:solidFill>
              <a:srgbClr val="A2FD3B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094FA13-8AF7-1A40-8183-C2AFE2C7E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74937" y="5929435"/>
              <a:ext cx="2057400" cy="1428750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1920247-C39D-D3E4-E5DE-6CD0B6A5750E}"/>
              </a:ext>
            </a:extLst>
          </p:cNvPr>
          <p:cNvSpPr txBox="1"/>
          <p:nvPr/>
        </p:nvSpPr>
        <p:spPr>
          <a:xfrm>
            <a:off x="3639075" y="69142"/>
            <a:ext cx="3175516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8" b="1" dirty="0"/>
              <a:t>c) Summarizing </a:t>
            </a:r>
            <a:r>
              <a:rPr lang="en-US" sz="938" b="1" dirty="0" err="1"/>
              <a:t>DateLife’s</a:t>
            </a:r>
            <a:r>
              <a:rPr lang="en-US" sz="938" b="1" dirty="0"/>
              <a:t> search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1D810-D970-5785-3537-2A4B3B138960}"/>
              </a:ext>
            </a:extLst>
          </p:cNvPr>
          <p:cNvSpPr txBox="1"/>
          <p:nvPr/>
        </p:nvSpPr>
        <p:spPr>
          <a:xfrm>
            <a:off x="-27384" y="33487"/>
            <a:ext cx="1307634" cy="38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8" b="1" dirty="0"/>
              <a:t>a) Creating a </a:t>
            </a:r>
            <a:r>
              <a:rPr lang="en-US" sz="938" b="1" dirty="0" err="1"/>
              <a:t>DateLife</a:t>
            </a:r>
            <a:r>
              <a:rPr lang="en-US" sz="938" b="1" dirty="0"/>
              <a:t> search query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9072039-AF35-5341-79F8-C0A18D698826}"/>
              </a:ext>
            </a:extLst>
          </p:cNvPr>
          <p:cNvSpPr/>
          <p:nvPr/>
        </p:nvSpPr>
        <p:spPr>
          <a:xfrm flipV="1">
            <a:off x="4890378" y="1687014"/>
            <a:ext cx="251170" cy="13424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38B429DF-A3A2-5B6F-5988-19355BD2C108}"/>
              </a:ext>
            </a:extLst>
          </p:cNvPr>
          <p:cNvSpPr/>
          <p:nvPr/>
        </p:nvSpPr>
        <p:spPr>
          <a:xfrm rot="5400000" flipV="1">
            <a:off x="5030162" y="2150555"/>
            <a:ext cx="477255" cy="9522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68FDDA-82A6-37AA-51CA-E997BA6D5EA5}"/>
              </a:ext>
            </a:extLst>
          </p:cNvPr>
          <p:cNvSpPr txBox="1"/>
          <p:nvPr/>
        </p:nvSpPr>
        <p:spPr>
          <a:xfrm>
            <a:off x="3092861" y="1660183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*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ED29F49-7B53-6196-4A1F-343D21C40654}"/>
              </a:ext>
            </a:extLst>
          </p:cNvPr>
          <p:cNvGrpSpPr/>
          <p:nvPr/>
        </p:nvGrpSpPr>
        <p:grpSpPr>
          <a:xfrm>
            <a:off x="4385707" y="586849"/>
            <a:ext cx="648928" cy="369332"/>
            <a:chOff x="3861652" y="1150967"/>
            <a:chExt cx="648928" cy="369332"/>
          </a:xfrm>
        </p:grpSpPr>
        <p:sp>
          <p:nvSpPr>
            <p:cNvPr id="33" name="Plaque 32">
              <a:extLst>
                <a:ext uri="{FF2B5EF4-FFF2-40B4-BE49-F238E27FC236}">
                  <a16:creationId xmlns:a16="http://schemas.microsoft.com/office/drawing/2014/main" id="{0791507B-F2BD-F1E0-33B9-2FC8255D00D1}"/>
                </a:ext>
              </a:extLst>
            </p:cNvPr>
            <p:cNvSpPr/>
            <p:nvPr/>
          </p:nvSpPr>
          <p:spPr>
            <a:xfrm>
              <a:off x="3948754" y="1163621"/>
              <a:ext cx="473931" cy="340059"/>
            </a:xfrm>
            <a:prstGeom prst="plaqu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092CC8-D655-A705-4D90-6C79DA7E727A}"/>
                </a:ext>
              </a:extLst>
            </p:cNvPr>
            <p:cNvSpPr txBox="1"/>
            <p:nvPr/>
          </p:nvSpPr>
          <p:spPr>
            <a:xfrm>
              <a:off x="3861652" y="1150967"/>
              <a:ext cx="6489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7030A0"/>
                  </a:solidFill>
                </a:rPr>
                <a:t>A tree from the</a:t>
              </a:r>
            </a:p>
            <a:p>
              <a:pPr algn="ctr"/>
              <a:r>
                <a:rPr lang="en-US" sz="600" b="1" dirty="0">
                  <a:solidFill>
                    <a:srgbClr val="7030A0"/>
                  </a:solidFill>
                </a:rPr>
                <a:t>literature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A47607F-6EA7-B33A-001A-AE08491416A6}"/>
              </a:ext>
            </a:extLst>
          </p:cNvPr>
          <p:cNvSpPr txBox="1"/>
          <p:nvPr/>
        </p:nvSpPr>
        <p:spPr>
          <a:xfrm flipH="1">
            <a:off x="18008" y="3963070"/>
            <a:ext cx="13673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 this example, 4 names are synonyms in the standardized taxonomy, shown in bold.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841F90C7-EE77-B88C-1E33-470A351CF468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4981"/>
          <a:stretch/>
        </p:blipFill>
        <p:spPr>
          <a:xfrm>
            <a:off x="5316402" y="1841713"/>
            <a:ext cx="1853564" cy="580647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42A1116B-DA90-4DD8-10F6-236D02A636E3}"/>
              </a:ext>
            </a:extLst>
          </p:cNvPr>
          <p:cNvGrpSpPr/>
          <p:nvPr/>
        </p:nvGrpSpPr>
        <p:grpSpPr>
          <a:xfrm>
            <a:off x="3621573" y="1234797"/>
            <a:ext cx="674096" cy="369332"/>
            <a:chOff x="3859442" y="1099889"/>
            <a:chExt cx="674096" cy="369332"/>
          </a:xfrm>
        </p:grpSpPr>
        <p:sp>
          <p:nvSpPr>
            <p:cNvPr id="37" name="Snip Diagonal Corner Rectangle 36">
              <a:extLst>
                <a:ext uri="{FF2B5EF4-FFF2-40B4-BE49-F238E27FC236}">
                  <a16:creationId xmlns:a16="http://schemas.microsoft.com/office/drawing/2014/main" id="{F9A5CB8E-ED9C-2718-6EAD-3B5A40C5A0DA}"/>
                </a:ext>
              </a:extLst>
            </p:cNvPr>
            <p:cNvSpPr/>
            <p:nvPr/>
          </p:nvSpPr>
          <p:spPr>
            <a:xfrm>
              <a:off x="3983925" y="1112177"/>
              <a:ext cx="440510" cy="347015"/>
            </a:xfrm>
            <a:prstGeom prst="snip2DiagRect">
              <a:avLst/>
            </a:prstGeom>
            <a:solidFill>
              <a:srgbClr val="E6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C288730-CCB7-0D30-24EC-8ED23F6D2D4C}"/>
                </a:ext>
              </a:extLst>
            </p:cNvPr>
            <p:cNvSpPr txBox="1"/>
            <p:nvPr/>
          </p:nvSpPr>
          <p:spPr>
            <a:xfrm>
              <a:off x="3859442" y="1099889"/>
              <a:ext cx="6740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accent6">
                      <a:lumMod val="75000"/>
                    </a:schemeClr>
                  </a:solidFill>
                </a:rPr>
                <a:t>The largest source chronogram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AE15DB3-A0FF-641D-206B-09AA4C4D3698}"/>
              </a:ext>
            </a:extLst>
          </p:cNvPr>
          <p:cNvSpPr txBox="1"/>
          <p:nvPr/>
        </p:nvSpPr>
        <p:spPr>
          <a:xfrm>
            <a:off x="3446445" y="3564282"/>
            <a:ext cx="85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Median summary chronogram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1884DA-19E6-6BB4-53B4-3D64820B316F}"/>
              </a:ext>
            </a:extLst>
          </p:cNvPr>
          <p:cNvGrpSpPr/>
          <p:nvPr/>
        </p:nvGrpSpPr>
        <p:grpSpPr>
          <a:xfrm>
            <a:off x="3708342" y="614743"/>
            <a:ext cx="518056" cy="292212"/>
            <a:chOff x="5112258" y="655789"/>
            <a:chExt cx="596323" cy="33635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5655ADB-2B9D-A825-1A5C-263D64990D69}"/>
                </a:ext>
              </a:extLst>
            </p:cNvPr>
            <p:cNvSpPr/>
            <p:nvPr/>
          </p:nvSpPr>
          <p:spPr>
            <a:xfrm>
              <a:off x="5112258" y="655789"/>
              <a:ext cx="596323" cy="336359"/>
            </a:xfrm>
            <a:prstGeom prst="roundRect">
              <a:avLst/>
            </a:prstGeom>
            <a:solidFill>
              <a:srgbClr val="469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E8014CE-CBDA-16F3-E943-8510BC550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148194" y="698937"/>
              <a:ext cx="475906" cy="227494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0F72CDD-7C5F-5E57-A5D6-0B7F27026692}"/>
              </a:ext>
            </a:extLst>
          </p:cNvPr>
          <p:cNvGrpSpPr/>
          <p:nvPr/>
        </p:nvGrpSpPr>
        <p:grpSpPr>
          <a:xfrm>
            <a:off x="4058003" y="880799"/>
            <a:ext cx="540818" cy="357337"/>
            <a:chOff x="4264408" y="1044781"/>
            <a:chExt cx="511679" cy="338084"/>
          </a:xfrm>
        </p:grpSpPr>
        <p:sp>
          <p:nvSpPr>
            <p:cNvPr id="48" name="Regular Pentagon 47">
              <a:extLst>
                <a:ext uri="{FF2B5EF4-FFF2-40B4-BE49-F238E27FC236}">
                  <a16:creationId xmlns:a16="http://schemas.microsoft.com/office/drawing/2014/main" id="{5BA4D00C-FBDC-3B89-C32F-17739A9E79B7}"/>
                </a:ext>
              </a:extLst>
            </p:cNvPr>
            <p:cNvSpPr/>
            <p:nvPr/>
          </p:nvSpPr>
          <p:spPr>
            <a:xfrm>
              <a:off x="4312699" y="1044781"/>
              <a:ext cx="392547" cy="338084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B9EF52-D09F-EC2F-E253-90534F43DF92}"/>
                </a:ext>
              </a:extLst>
            </p:cNvPr>
            <p:cNvSpPr txBox="1"/>
            <p:nvPr/>
          </p:nvSpPr>
          <p:spPr>
            <a:xfrm>
              <a:off x="4264408" y="1105020"/>
              <a:ext cx="511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C00000"/>
                  </a:solidFill>
                </a:rPr>
                <a:t>Your own </a:t>
              </a:r>
            </a:p>
            <a:p>
              <a:pPr algn="ctr"/>
              <a:r>
                <a:rPr lang="en-US" sz="600" b="1" dirty="0">
                  <a:solidFill>
                    <a:srgbClr val="C00000"/>
                  </a:solidFill>
                </a:rPr>
                <a:t>tree</a:t>
              </a:r>
            </a:p>
          </p:txBody>
        </p: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B051DBE3-ACEE-6524-AF7C-59429033EC6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flipH="1">
            <a:off x="2478299" y="2083833"/>
            <a:ext cx="420342" cy="360293"/>
          </a:xfrm>
          <a:prstGeom prst="rect">
            <a:avLst/>
          </a:prstGeom>
        </p:spPr>
      </p:pic>
      <p:sp>
        <p:nvSpPr>
          <p:cNvPr id="53" name="Right Arrow 52">
            <a:extLst>
              <a:ext uri="{FF2B5EF4-FFF2-40B4-BE49-F238E27FC236}">
                <a16:creationId xmlns:a16="http://schemas.microsoft.com/office/drawing/2014/main" id="{D2D053BC-0B81-766E-4C0E-3F92734E4A22}"/>
              </a:ext>
            </a:extLst>
          </p:cNvPr>
          <p:cNvSpPr/>
          <p:nvPr/>
        </p:nvSpPr>
        <p:spPr>
          <a:xfrm rot="5400000" flipV="1">
            <a:off x="3142375" y="1064490"/>
            <a:ext cx="974152" cy="10513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44E734-B3E6-FDDD-493F-2D22170A15CA}"/>
              </a:ext>
            </a:extLst>
          </p:cNvPr>
          <p:cNvSpPr txBox="1"/>
          <p:nvPr/>
        </p:nvSpPr>
        <p:spPr>
          <a:xfrm>
            <a:off x="5087154" y="1653069"/>
            <a:ext cx="175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c3) </a:t>
            </a:r>
            <a:r>
              <a:rPr lang="en-US" sz="700" dirty="0" err="1"/>
              <a:t>Congruified</a:t>
            </a:r>
            <a:r>
              <a:rPr lang="en-US" sz="700" b="1" dirty="0"/>
              <a:t> node ages </a:t>
            </a:r>
            <a:r>
              <a:rPr lang="en-US" sz="700" dirty="0"/>
              <a:t>are </a:t>
            </a:r>
            <a:r>
              <a:rPr lang="en-US" sz="700" b="1" dirty="0"/>
              <a:t>summarized</a:t>
            </a:r>
            <a:r>
              <a:rPr lang="en-US" sz="700" dirty="0"/>
              <a:t> </a:t>
            </a:r>
          </a:p>
          <a:p>
            <a:r>
              <a:rPr lang="en-US" sz="700" dirty="0"/>
              <a:t>       by node:</a:t>
            </a:r>
          </a:p>
        </p:txBody>
      </p:sp>
    </p:spTree>
    <p:extLst>
      <p:ext uri="{BB962C8B-B14F-4D97-AF65-F5344CB8AC3E}">
        <p14:creationId xmlns:p14="http://schemas.microsoft.com/office/powerpoint/2010/main" val="382792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40622</TotalTime>
  <Words>201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92</cp:revision>
  <cp:lastPrinted>2022-02-28T20:48:48Z</cp:lastPrinted>
  <dcterms:created xsi:type="dcterms:W3CDTF">2022-02-19T10:36:43Z</dcterms:created>
  <dcterms:modified xsi:type="dcterms:W3CDTF">2023-06-06T07:43:08Z</dcterms:modified>
</cp:coreProperties>
</file>