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2" r:id="rId2"/>
  </p:sldIdLst>
  <p:sldSz cx="15179675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71" d="100"/>
          <a:sy n="71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945429"/>
            <a:ext cx="12902724" cy="4138507"/>
          </a:xfrm>
        </p:spPr>
        <p:txBody>
          <a:bodyPr anchor="b"/>
          <a:lstStyle>
            <a:lvl1pPr algn="ctr"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6243533"/>
            <a:ext cx="11384756" cy="2869987"/>
          </a:xfrm>
        </p:spPr>
        <p:txBody>
          <a:bodyPr/>
          <a:lstStyle>
            <a:lvl1pPr marL="0" indent="0" algn="ctr">
              <a:buNone/>
              <a:defRPr sz="3984"/>
            </a:lvl1pPr>
            <a:lvl2pPr marL="758998" indent="0" algn="ctr">
              <a:buNone/>
              <a:defRPr sz="3320"/>
            </a:lvl2pPr>
            <a:lvl3pPr marL="1517995" indent="0" algn="ctr">
              <a:buNone/>
              <a:defRPr sz="2988"/>
            </a:lvl3pPr>
            <a:lvl4pPr marL="2276993" indent="0" algn="ctr">
              <a:buNone/>
              <a:defRPr sz="2656"/>
            </a:lvl4pPr>
            <a:lvl5pPr marL="3035991" indent="0" algn="ctr">
              <a:buNone/>
              <a:defRPr sz="2656"/>
            </a:lvl5pPr>
            <a:lvl6pPr marL="3794989" indent="0" algn="ctr">
              <a:buNone/>
              <a:defRPr sz="2656"/>
            </a:lvl6pPr>
            <a:lvl7pPr marL="4553986" indent="0" algn="ctr">
              <a:buNone/>
              <a:defRPr sz="2656"/>
            </a:lvl7pPr>
            <a:lvl8pPr marL="5312984" indent="0" algn="ctr">
              <a:buNone/>
              <a:defRPr sz="2656"/>
            </a:lvl8pPr>
            <a:lvl9pPr marL="6071982" indent="0" algn="ctr">
              <a:buNone/>
              <a:defRPr sz="2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632883"/>
            <a:ext cx="3273117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632883"/>
            <a:ext cx="9629606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963549"/>
            <a:ext cx="13092470" cy="4944744"/>
          </a:xfrm>
        </p:spPr>
        <p:txBody>
          <a:bodyPr anchor="b"/>
          <a:lstStyle>
            <a:lvl1pPr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955072"/>
            <a:ext cx="13092470" cy="2600324"/>
          </a:xfrm>
        </p:spPr>
        <p:txBody>
          <a:bodyPr/>
          <a:lstStyle>
            <a:lvl1pPr marL="0" indent="0">
              <a:buNone/>
              <a:defRPr sz="3984">
                <a:solidFill>
                  <a:schemeClr val="tx1"/>
                </a:solidFill>
              </a:defRPr>
            </a:lvl1pPr>
            <a:lvl2pPr marL="758998" indent="0">
              <a:buNone/>
              <a:defRPr sz="3320">
                <a:solidFill>
                  <a:schemeClr val="tx1">
                    <a:tint val="75000"/>
                  </a:schemeClr>
                </a:solidFill>
              </a:defRPr>
            </a:lvl2pPr>
            <a:lvl3pPr marL="1517995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3pPr>
            <a:lvl4pPr marL="2276993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4pPr>
            <a:lvl5pPr marL="3035991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5pPr>
            <a:lvl6pPr marL="3794989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6pPr>
            <a:lvl7pPr marL="4553986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7pPr>
            <a:lvl8pPr marL="5312984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8pPr>
            <a:lvl9pPr marL="6071982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32886"/>
            <a:ext cx="1309247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914016"/>
            <a:ext cx="6421713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4342130"/>
            <a:ext cx="642171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914016"/>
            <a:ext cx="6453339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4342130"/>
            <a:ext cx="645333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711539"/>
            <a:ext cx="7684710" cy="8447617"/>
          </a:xfrm>
        </p:spPr>
        <p:txBody>
          <a:bodyPr/>
          <a:lstStyle>
            <a:lvl1pPr>
              <a:defRPr sz="5312"/>
            </a:lvl1pPr>
            <a:lvl2pPr>
              <a:defRPr sz="4648"/>
            </a:lvl2pPr>
            <a:lvl3pPr>
              <a:defRPr sz="3984"/>
            </a:lvl3pPr>
            <a:lvl4pPr>
              <a:defRPr sz="3320"/>
            </a:lvl4pPr>
            <a:lvl5pPr>
              <a:defRPr sz="3320"/>
            </a:lvl5pPr>
            <a:lvl6pPr>
              <a:defRPr sz="3320"/>
            </a:lvl6pPr>
            <a:lvl7pPr>
              <a:defRPr sz="3320"/>
            </a:lvl7pPr>
            <a:lvl8pPr>
              <a:defRPr sz="3320"/>
            </a:lvl8pPr>
            <a:lvl9pPr>
              <a:defRPr sz="3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711539"/>
            <a:ext cx="7684710" cy="8447617"/>
          </a:xfrm>
        </p:spPr>
        <p:txBody>
          <a:bodyPr anchor="t"/>
          <a:lstStyle>
            <a:lvl1pPr marL="0" indent="0">
              <a:buNone/>
              <a:defRPr sz="5312"/>
            </a:lvl1pPr>
            <a:lvl2pPr marL="758998" indent="0">
              <a:buNone/>
              <a:defRPr sz="4648"/>
            </a:lvl2pPr>
            <a:lvl3pPr marL="1517995" indent="0">
              <a:buNone/>
              <a:defRPr sz="3984"/>
            </a:lvl3pPr>
            <a:lvl4pPr marL="2276993" indent="0">
              <a:buNone/>
              <a:defRPr sz="3320"/>
            </a:lvl4pPr>
            <a:lvl5pPr marL="3035991" indent="0">
              <a:buNone/>
              <a:defRPr sz="3320"/>
            </a:lvl5pPr>
            <a:lvl6pPr marL="3794989" indent="0">
              <a:buNone/>
              <a:defRPr sz="3320"/>
            </a:lvl6pPr>
            <a:lvl7pPr marL="4553986" indent="0">
              <a:buNone/>
              <a:defRPr sz="3320"/>
            </a:lvl7pPr>
            <a:lvl8pPr marL="5312984" indent="0">
              <a:buNone/>
              <a:defRPr sz="3320"/>
            </a:lvl8pPr>
            <a:lvl9pPr marL="6071982" indent="0">
              <a:buNone/>
              <a:defRPr sz="3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632886"/>
            <a:ext cx="1309247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3164417"/>
            <a:ext cx="1309247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11017676"/>
            <a:ext cx="512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517995" rtl="0" eaLnBrk="1" latinLnBrk="0" hangingPunct="1">
        <a:lnSpc>
          <a:spcPct val="90000"/>
        </a:lnSpc>
        <a:spcBef>
          <a:spcPct val="0"/>
        </a:spcBef>
        <a:buNone/>
        <a:defRPr sz="73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499" indent="-379499" algn="l" defTabSz="1517995" rtl="0" eaLnBrk="1" latinLnBrk="0" hangingPunct="1">
        <a:lnSpc>
          <a:spcPct val="90000"/>
        </a:lnSpc>
        <a:spcBef>
          <a:spcPts val="1660"/>
        </a:spcBef>
        <a:buFont typeface="Arial" panose="020B0604020202020204" pitchFamily="34" charset="0"/>
        <a:buChar char="•"/>
        <a:defRPr sz="4648" kern="1200">
          <a:solidFill>
            <a:schemeClr val="tx1"/>
          </a:solidFill>
          <a:latin typeface="+mn-lt"/>
          <a:ea typeface="+mn-ea"/>
          <a:cs typeface="+mn-cs"/>
        </a:defRPr>
      </a:lvl1pPr>
      <a:lvl2pPr marL="113849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2pPr>
      <a:lvl3pPr marL="1897494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320" kern="1200">
          <a:solidFill>
            <a:schemeClr val="tx1"/>
          </a:solidFill>
          <a:latin typeface="+mn-lt"/>
          <a:ea typeface="+mn-ea"/>
          <a:cs typeface="+mn-cs"/>
        </a:defRPr>
      </a:lvl3pPr>
      <a:lvl4pPr marL="2656492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415490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417448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933485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692483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451481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1pPr>
      <a:lvl2pPr marL="758998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517995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3pPr>
      <a:lvl4pPr marL="2276993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035991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3794989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553986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312984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071982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sv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6E8E42E-DA91-91AC-EAE6-EAD74A5F31DE}"/>
              </a:ext>
            </a:extLst>
          </p:cNvPr>
          <p:cNvSpPr/>
          <p:nvPr/>
        </p:nvSpPr>
        <p:spPr>
          <a:xfrm>
            <a:off x="46818" y="71956"/>
            <a:ext cx="6340499" cy="377383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04CE25D-EE9B-2C60-4FC6-7441F365F6B2}"/>
              </a:ext>
            </a:extLst>
          </p:cNvPr>
          <p:cNvSpPr/>
          <p:nvPr/>
        </p:nvSpPr>
        <p:spPr>
          <a:xfrm>
            <a:off x="38891" y="7167798"/>
            <a:ext cx="15087600" cy="45025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7445049-E56B-8DCE-941A-207640DCC71B}"/>
              </a:ext>
            </a:extLst>
          </p:cNvPr>
          <p:cNvSpPr/>
          <p:nvPr/>
        </p:nvSpPr>
        <p:spPr>
          <a:xfrm>
            <a:off x="7366837" y="52059"/>
            <a:ext cx="7735824" cy="615541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BCE27A7-6062-21F7-D698-CBCFAF76301B}"/>
              </a:ext>
            </a:extLst>
          </p:cNvPr>
          <p:cNvSpPr/>
          <p:nvPr/>
        </p:nvSpPr>
        <p:spPr>
          <a:xfrm>
            <a:off x="7371606" y="4587560"/>
            <a:ext cx="7735824" cy="20682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1AA9C46-98DB-611F-8460-B50D41DFF36B}"/>
              </a:ext>
            </a:extLst>
          </p:cNvPr>
          <p:cNvSpPr/>
          <p:nvPr/>
        </p:nvSpPr>
        <p:spPr>
          <a:xfrm>
            <a:off x="37505" y="4393656"/>
            <a:ext cx="7133309" cy="40937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DFD65B-D72F-7BDD-A62B-3E5E5113EEBA}"/>
              </a:ext>
            </a:extLst>
          </p:cNvPr>
          <p:cNvGrpSpPr/>
          <p:nvPr/>
        </p:nvGrpSpPr>
        <p:grpSpPr>
          <a:xfrm>
            <a:off x="63404" y="4315100"/>
            <a:ext cx="15013496" cy="4237670"/>
            <a:chOff x="63404" y="3795147"/>
            <a:chExt cx="15013496" cy="423767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C53A8FF-43D0-C9B7-CAB5-6977F1C85026}"/>
                </a:ext>
              </a:extLst>
            </p:cNvPr>
            <p:cNvSpPr/>
            <p:nvPr/>
          </p:nvSpPr>
          <p:spPr>
            <a:xfrm>
              <a:off x="6777317" y="6707636"/>
              <a:ext cx="1240773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AB69AFC-7BAD-F1DA-8A74-D41AFB031A83}"/>
                </a:ext>
              </a:extLst>
            </p:cNvPr>
            <p:cNvSpPr/>
            <p:nvPr/>
          </p:nvSpPr>
          <p:spPr>
            <a:xfrm>
              <a:off x="63404" y="6773049"/>
              <a:ext cx="6864624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A820A9-13F6-2DD2-7456-6E26CE2ADE4A}"/>
                </a:ext>
              </a:extLst>
            </p:cNvPr>
            <p:cNvSpPr/>
            <p:nvPr/>
          </p:nvSpPr>
          <p:spPr>
            <a:xfrm>
              <a:off x="7395940" y="3795147"/>
              <a:ext cx="7680960" cy="955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/>
          <a:stretch/>
        </p:blipFill>
        <p:spPr>
          <a:xfrm>
            <a:off x="9752853" y="8745235"/>
            <a:ext cx="5303199" cy="36379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9702059" y="3356986"/>
            <a:ext cx="2790238" cy="1691640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7117666" y="1611958"/>
            <a:ext cx="2789175" cy="1691640"/>
            <a:chOff x="-630085" y="31680"/>
            <a:chExt cx="3889341" cy="235889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00" y="40565"/>
              <a:ext cx="3204556" cy="235000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7019261" y="3226837"/>
            <a:ext cx="3024375" cy="1691640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7039380" y="4952198"/>
            <a:ext cx="3046169" cy="1670423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8383249" y="5067615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9687106" y="5069049"/>
            <a:ext cx="2748123" cy="1536338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900817" y="5137134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1992948" y="1669406"/>
            <a:ext cx="2961997" cy="1656564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3347557" y="169000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12227433" y="5079733"/>
            <a:ext cx="2729378" cy="1517910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3413502" y="5158582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9620876" y="1647008"/>
            <a:ext cx="2722964" cy="1523273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867094" y="172689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DF659-9251-36EB-7CB5-E280B7188152}"/>
              </a:ext>
            </a:extLst>
          </p:cNvPr>
          <p:cNvGrpSpPr/>
          <p:nvPr/>
        </p:nvGrpSpPr>
        <p:grpSpPr>
          <a:xfrm>
            <a:off x="7225552" y="50790"/>
            <a:ext cx="8183618" cy="533955"/>
            <a:chOff x="4920419" y="35931"/>
            <a:chExt cx="5106887" cy="533955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3A9F3E2-68CF-2436-2BF2-E48B5A8A3912}"/>
                </a:ext>
              </a:extLst>
            </p:cNvPr>
            <p:cNvSpPr/>
            <p:nvPr/>
          </p:nvSpPr>
          <p:spPr>
            <a:xfrm>
              <a:off x="5030963" y="35931"/>
              <a:ext cx="4816746" cy="5339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FA9D4E-0FED-E5F6-C60F-44786A1047B5}"/>
                </a:ext>
              </a:extLst>
            </p:cNvPr>
            <p:cNvSpPr txBox="1"/>
            <p:nvPr/>
          </p:nvSpPr>
          <p:spPr>
            <a:xfrm>
              <a:off x="4920419" y="66627"/>
              <a:ext cx="51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b) Searching </a:t>
              </a:r>
              <a:r>
                <a:rPr lang="en-US" sz="2400" b="1" dirty="0" err="1"/>
                <a:t>DateLife’s</a:t>
              </a:r>
              <a:r>
                <a:rPr lang="en-US" sz="2400" b="1" dirty="0"/>
                <a:t> chronogram database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12157852" y="3464713"/>
            <a:ext cx="2733084" cy="1536459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3463385" y="3460643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C246031-57A4-194B-8F91-38A6AC139216}"/>
              </a:ext>
            </a:extLst>
          </p:cNvPr>
          <p:cNvSpPr/>
          <p:nvPr/>
        </p:nvSpPr>
        <p:spPr>
          <a:xfrm>
            <a:off x="60179" y="62727"/>
            <a:ext cx="6327138" cy="557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27B84-BF31-14DE-A7FD-B20EAD7C5647}"/>
              </a:ext>
            </a:extLst>
          </p:cNvPr>
          <p:cNvSpPr txBox="1"/>
          <p:nvPr/>
        </p:nvSpPr>
        <p:spPr>
          <a:xfrm>
            <a:off x="81274" y="117130"/>
            <a:ext cx="63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a) Creating a </a:t>
            </a:r>
            <a:r>
              <a:rPr lang="en-US" sz="2400" b="1" dirty="0" err="1"/>
              <a:t>DateLife</a:t>
            </a:r>
            <a:r>
              <a:rPr lang="en-US" sz="2400" b="1" dirty="0"/>
              <a:t> search query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6E13C7-0530-E0F7-38CD-4D514775F105}"/>
              </a:ext>
            </a:extLst>
          </p:cNvPr>
          <p:cNvSpPr/>
          <p:nvPr/>
        </p:nvSpPr>
        <p:spPr>
          <a:xfrm>
            <a:off x="7170814" y="7164825"/>
            <a:ext cx="7962687" cy="6217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B756A60-FC83-6283-11B8-7290F6B1744B}"/>
              </a:ext>
            </a:extLst>
          </p:cNvPr>
          <p:cNvSpPr/>
          <p:nvPr/>
        </p:nvSpPr>
        <p:spPr>
          <a:xfrm rot="5400000" flipV="1">
            <a:off x="11192462" y="6578023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8664876" y="7236959"/>
            <a:ext cx="5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c) Summarizing </a:t>
            </a:r>
            <a:r>
              <a:rPr lang="en-US" sz="2400" b="1" dirty="0" err="1"/>
              <a:t>DateLife’s</a:t>
            </a:r>
            <a:r>
              <a:rPr lang="en-US" sz="2400" b="1" dirty="0"/>
              <a:t> search results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900AB4A-4C1F-9C1C-2A97-3ECE18E9AE4E}"/>
              </a:ext>
            </a:extLst>
          </p:cNvPr>
          <p:cNvSpPr/>
          <p:nvPr/>
        </p:nvSpPr>
        <p:spPr>
          <a:xfrm>
            <a:off x="6602186" y="27902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105385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a1) Chose a list of bird </a:t>
            </a:r>
          </a:p>
          <a:p>
            <a:r>
              <a:rPr lang="en-US" dirty="0"/>
              <a:t>species names.</a:t>
            </a:r>
          </a:p>
          <a:p>
            <a:pPr marL="122238"/>
            <a:endParaRPr lang="en-US" i="1" dirty="0"/>
          </a:p>
          <a:p>
            <a:pPr marL="122238"/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Emberiza</a:t>
            </a:r>
            <a:r>
              <a:rPr lang="en-US" b="1" i="1" dirty="0"/>
              <a:t> elegans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3177138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a2) Processed species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standardized</a:t>
            </a:r>
            <a:r>
              <a:rPr lang="en-US" dirty="0"/>
              <a:t> to the </a:t>
            </a:r>
            <a:r>
              <a:rPr lang="en-US" dirty="0" err="1"/>
              <a:t>OpenTree</a:t>
            </a:r>
            <a:r>
              <a:rPr lang="en-US" dirty="0"/>
              <a:t> taxonomy.</a:t>
            </a:r>
          </a:p>
          <a:p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Schoeniclus</a:t>
            </a:r>
            <a:r>
              <a:rPr lang="en-US" b="1" i="1" dirty="0"/>
              <a:t> elegans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flipV="1">
            <a:off x="2647895" y="699049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7096349" y="7855221"/>
            <a:ext cx="74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c1) Chose a </a:t>
            </a:r>
            <a:r>
              <a:rPr lang="en-US" b="1" dirty="0"/>
              <a:t>tree topology </a:t>
            </a:r>
            <a:r>
              <a:rPr lang="en-US" dirty="0"/>
              <a:t>from </a:t>
            </a:r>
            <a:r>
              <a:rPr lang="en-US" dirty="0" err="1"/>
              <a:t>OpenTree’s</a:t>
            </a:r>
            <a:r>
              <a:rPr lang="en-US" dirty="0"/>
              <a:t> synthetic phylogeny.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7096349" y="8903193"/>
            <a:ext cx="287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</a:t>
            </a:r>
          </a:p>
          <a:p>
            <a:r>
              <a:rPr lang="en-US" dirty="0"/>
              <a:t> See Table 1.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FB6FA79F-8BB6-50BE-3557-B56EEEDD9A2B}"/>
              </a:ext>
            </a:extLst>
          </p:cNvPr>
          <p:cNvSpPr/>
          <p:nvPr/>
        </p:nvSpPr>
        <p:spPr>
          <a:xfrm rot="5400000" flipV="1">
            <a:off x="7601615" y="8346991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435DAFFA-6FFF-6502-19FC-3A1020010978}"/>
              </a:ext>
            </a:extLst>
          </p:cNvPr>
          <p:cNvSpPr/>
          <p:nvPr/>
        </p:nvSpPr>
        <p:spPr>
          <a:xfrm rot="5400000" flipV="1">
            <a:off x="7592769" y="10172749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7411166" y="603605"/>
            <a:ext cx="354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b1) Searched processed names across 253 chronogram in </a:t>
            </a:r>
          </a:p>
          <a:p>
            <a:pPr algn="ctr"/>
            <a:r>
              <a:rPr lang="en-US" dirty="0" err="1"/>
              <a:t>DateLife’s</a:t>
            </a:r>
            <a:r>
              <a:rPr lang="en-US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9871703" y="8379304"/>
            <a:ext cx="1300551" cy="77658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11590335" y="612822"/>
            <a:ext cx="348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b2) Search resulted in 9 source chronograms from 6 independent, published studies.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6A8EB4A-BAB6-E2F6-6130-7DDCA31F658B}"/>
              </a:ext>
            </a:extLst>
          </p:cNvPr>
          <p:cNvSpPr/>
          <p:nvPr/>
        </p:nvSpPr>
        <p:spPr>
          <a:xfrm flipV="1">
            <a:off x="10850357" y="725783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6ACC12CA-6D7B-D698-744F-12AFBA5B722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t="5403" b="4995"/>
          <a:stretch/>
        </p:blipFill>
        <p:spPr>
          <a:xfrm>
            <a:off x="99141" y="4880166"/>
            <a:ext cx="7040816" cy="561442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688968" y="10715142"/>
            <a:ext cx="39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c4) Use summarized ages of congruent nodes to </a:t>
            </a:r>
            <a:r>
              <a:rPr lang="en-US" b="1" dirty="0"/>
              <a:t>date the chosen tree topology.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7096349" y="10715584"/>
            <a:ext cx="240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c3) </a:t>
            </a:r>
            <a:r>
              <a:rPr lang="en-US" b="1" dirty="0"/>
              <a:t>Summarize</a:t>
            </a:r>
            <a:r>
              <a:rPr lang="en-US" dirty="0"/>
              <a:t> ages. See Table 2.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7815980-8E00-489E-7984-FB911590F787}"/>
              </a:ext>
            </a:extLst>
          </p:cNvPr>
          <p:cNvSpPr/>
          <p:nvPr/>
        </p:nvSpPr>
        <p:spPr>
          <a:xfrm rot="10800000" flipV="1">
            <a:off x="4745972" y="10819771"/>
            <a:ext cx="2182055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CBE47-7B0B-ADE3-0BAC-D3E559496B9E}"/>
              </a:ext>
            </a:extLst>
          </p:cNvPr>
          <p:cNvSpPr txBox="1"/>
          <p:nvPr/>
        </p:nvSpPr>
        <p:spPr>
          <a:xfrm>
            <a:off x="102775" y="4433378"/>
            <a:ext cx="69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summary chronogram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9E3D-2152-6AB7-432E-EB0D7029710B}"/>
              </a:ext>
            </a:extLst>
          </p:cNvPr>
          <p:cNvSpPr txBox="1"/>
          <p:nvPr/>
        </p:nvSpPr>
        <p:spPr>
          <a:xfrm>
            <a:off x="10018307" y="8265243"/>
            <a:ext cx="50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OpenTree</a:t>
            </a:r>
            <a:r>
              <a:rPr lang="en-US" sz="2400" b="1" dirty="0"/>
              <a:t> topology</a:t>
            </a: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23758</TotalTime>
  <Words>163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85</cp:revision>
  <cp:lastPrinted>2022-02-28T20:48:48Z</cp:lastPrinted>
  <dcterms:created xsi:type="dcterms:W3CDTF">2022-02-19T10:36:43Z</dcterms:created>
  <dcterms:modified xsi:type="dcterms:W3CDTF">2023-05-19T18:44:39Z</dcterms:modified>
</cp:coreProperties>
</file>