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61" r:id="rId2"/>
  </p:sldIdLst>
  <p:sldSz cx="15179675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02819C"/>
    <a:srgbClr val="EDEDED"/>
    <a:srgbClr val="558997"/>
    <a:srgbClr val="498285"/>
    <a:srgbClr val="D0CECD"/>
    <a:srgbClr val="FF7D18"/>
    <a:srgbClr val="ED8517"/>
    <a:srgbClr val="301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341"/>
  </p:normalViewPr>
  <p:slideViewPr>
    <p:cSldViewPr snapToGrid="0" snapToObjects="1">
      <p:cViewPr varScale="1">
        <p:scale>
          <a:sx n="85" d="100"/>
          <a:sy n="85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460" y="1496484"/>
            <a:ext cx="11384756" cy="3183467"/>
          </a:xfrm>
        </p:spPr>
        <p:txBody>
          <a:bodyPr anchor="b"/>
          <a:lstStyle>
            <a:lvl1pPr algn="ctr"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460" y="4802717"/>
            <a:ext cx="11384756" cy="2207683"/>
          </a:xfrm>
        </p:spPr>
        <p:txBody>
          <a:bodyPr/>
          <a:lstStyle>
            <a:lvl1pPr marL="0" indent="0" algn="ctr">
              <a:buNone/>
              <a:defRPr sz="2988"/>
            </a:lvl1pPr>
            <a:lvl2pPr marL="569260" indent="0" algn="ctr">
              <a:buNone/>
              <a:defRPr sz="2490"/>
            </a:lvl2pPr>
            <a:lvl3pPr marL="1138519" indent="0" algn="ctr">
              <a:buNone/>
              <a:defRPr sz="2241"/>
            </a:lvl3pPr>
            <a:lvl4pPr marL="1707779" indent="0" algn="ctr">
              <a:buNone/>
              <a:defRPr sz="1992"/>
            </a:lvl4pPr>
            <a:lvl5pPr marL="2277039" indent="0" algn="ctr">
              <a:buNone/>
              <a:defRPr sz="1992"/>
            </a:lvl5pPr>
            <a:lvl6pPr marL="2846299" indent="0" algn="ctr">
              <a:buNone/>
              <a:defRPr sz="1992"/>
            </a:lvl6pPr>
            <a:lvl7pPr marL="3415558" indent="0" algn="ctr">
              <a:buNone/>
              <a:defRPr sz="1992"/>
            </a:lvl7pPr>
            <a:lvl8pPr marL="3984818" indent="0" algn="ctr">
              <a:buNone/>
              <a:defRPr sz="1992"/>
            </a:lvl8pPr>
            <a:lvl9pPr marL="4554078" indent="0" algn="ctr">
              <a:buNone/>
              <a:defRPr sz="1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62955" y="486834"/>
            <a:ext cx="327311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3" y="486834"/>
            <a:ext cx="962960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96" y="2279652"/>
            <a:ext cx="13092470" cy="3803649"/>
          </a:xfrm>
        </p:spPr>
        <p:txBody>
          <a:bodyPr anchor="b"/>
          <a:lstStyle>
            <a:lvl1pPr>
              <a:defRPr sz="74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696" y="6119285"/>
            <a:ext cx="13092470" cy="2000249"/>
          </a:xfrm>
        </p:spPr>
        <p:txBody>
          <a:bodyPr/>
          <a:lstStyle>
            <a:lvl1pPr marL="0" indent="0">
              <a:buNone/>
              <a:defRPr sz="2988">
                <a:solidFill>
                  <a:schemeClr val="tx1">
                    <a:tint val="75000"/>
                  </a:schemeClr>
                </a:solidFill>
              </a:defRPr>
            </a:lvl1pPr>
            <a:lvl2pPr marL="5692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8519" indent="0">
              <a:buNone/>
              <a:defRPr sz="2241">
                <a:solidFill>
                  <a:schemeClr val="tx1">
                    <a:tint val="75000"/>
                  </a:schemeClr>
                </a:solidFill>
              </a:defRPr>
            </a:lvl3pPr>
            <a:lvl4pPr marL="170777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4pPr>
            <a:lvl5pPr marL="227703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5pPr>
            <a:lvl6pPr marL="2846299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6pPr>
            <a:lvl7pPr marL="341555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7pPr>
            <a:lvl8pPr marL="398481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8pPr>
            <a:lvl9pPr marL="4554078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3603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4710" y="2434167"/>
            <a:ext cx="6451362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486834"/>
            <a:ext cx="1309247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581" y="2241551"/>
            <a:ext cx="6421713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5581" y="3340100"/>
            <a:ext cx="642171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710" y="2241551"/>
            <a:ext cx="6453339" cy="1098549"/>
          </a:xfrm>
        </p:spPr>
        <p:txBody>
          <a:bodyPr anchor="b"/>
          <a:lstStyle>
            <a:lvl1pPr marL="0" indent="0">
              <a:buNone/>
              <a:defRPr sz="2988" b="1"/>
            </a:lvl1pPr>
            <a:lvl2pPr marL="569260" indent="0">
              <a:buNone/>
              <a:defRPr sz="2490" b="1"/>
            </a:lvl2pPr>
            <a:lvl3pPr marL="1138519" indent="0">
              <a:buNone/>
              <a:defRPr sz="2241" b="1"/>
            </a:lvl3pPr>
            <a:lvl4pPr marL="1707779" indent="0">
              <a:buNone/>
              <a:defRPr sz="1992" b="1"/>
            </a:lvl4pPr>
            <a:lvl5pPr marL="2277039" indent="0">
              <a:buNone/>
              <a:defRPr sz="1992" b="1"/>
            </a:lvl5pPr>
            <a:lvl6pPr marL="2846299" indent="0">
              <a:buNone/>
              <a:defRPr sz="1992" b="1"/>
            </a:lvl6pPr>
            <a:lvl7pPr marL="3415558" indent="0">
              <a:buNone/>
              <a:defRPr sz="1992" b="1"/>
            </a:lvl7pPr>
            <a:lvl8pPr marL="3984818" indent="0">
              <a:buNone/>
              <a:defRPr sz="1992" b="1"/>
            </a:lvl8pPr>
            <a:lvl9pPr marL="4554078" indent="0">
              <a:buNone/>
              <a:defRPr sz="19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710" y="3340100"/>
            <a:ext cx="645333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339" y="1316567"/>
            <a:ext cx="7684710" cy="6498167"/>
          </a:xfrm>
        </p:spPr>
        <p:txBody>
          <a:bodyPr/>
          <a:lstStyle>
            <a:lvl1pPr>
              <a:defRPr sz="3984"/>
            </a:lvl1pPr>
            <a:lvl2pPr>
              <a:defRPr sz="3486"/>
            </a:lvl2pPr>
            <a:lvl3pPr>
              <a:defRPr sz="2988"/>
            </a:lvl3pPr>
            <a:lvl4pPr>
              <a:defRPr sz="2490"/>
            </a:lvl4pPr>
            <a:lvl5pPr>
              <a:defRPr sz="2490"/>
            </a:lvl5pPr>
            <a:lvl6pPr>
              <a:defRPr sz="2490"/>
            </a:lvl6pPr>
            <a:lvl7pPr>
              <a:defRPr sz="2490"/>
            </a:lvl7pPr>
            <a:lvl8pPr>
              <a:defRPr sz="2490"/>
            </a:lvl8pPr>
            <a:lvl9pPr>
              <a:defRPr sz="24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580" y="609600"/>
            <a:ext cx="4895840" cy="2133600"/>
          </a:xfrm>
        </p:spPr>
        <p:txBody>
          <a:bodyPr anchor="b"/>
          <a:lstStyle>
            <a:lvl1pPr>
              <a:defRPr sz="3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3339" y="1316567"/>
            <a:ext cx="7684710" cy="6498167"/>
          </a:xfrm>
        </p:spPr>
        <p:txBody>
          <a:bodyPr anchor="t"/>
          <a:lstStyle>
            <a:lvl1pPr marL="0" indent="0">
              <a:buNone/>
              <a:defRPr sz="3984"/>
            </a:lvl1pPr>
            <a:lvl2pPr marL="569260" indent="0">
              <a:buNone/>
              <a:defRPr sz="3486"/>
            </a:lvl2pPr>
            <a:lvl3pPr marL="1138519" indent="0">
              <a:buNone/>
              <a:defRPr sz="2988"/>
            </a:lvl3pPr>
            <a:lvl4pPr marL="1707779" indent="0">
              <a:buNone/>
              <a:defRPr sz="2490"/>
            </a:lvl4pPr>
            <a:lvl5pPr marL="2277039" indent="0">
              <a:buNone/>
              <a:defRPr sz="2490"/>
            </a:lvl5pPr>
            <a:lvl6pPr marL="2846299" indent="0">
              <a:buNone/>
              <a:defRPr sz="2490"/>
            </a:lvl6pPr>
            <a:lvl7pPr marL="3415558" indent="0">
              <a:buNone/>
              <a:defRPr sz="2490"/>
            </a:lvl7pPr>
            <a:lvl8pPr marL="3984818" indent="0">
              <a:buNone/>
              <a:defRPr sz="2490"/>
            </a:lvl8pPr>
            <a:lvl9pPr marL="4554078" indent="0">
              <a:buNone/>
              <a:defRPr sz="24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580" y="2743200"/>
            <a:ext cx="4895840" cy="5082117"/>
          </a:xfrm>
        </p:spPr>
        <p:txBody>
          <a:bodyPr/>
          <a:lstStyle>
            <a:lvl1pPr marL="0" indent="0">
              <a:buNone/>
              <a:defRPr sz="1992"/>
            </a:lvl1pPr>
            <a:lvl2pPr marL="569260" indent="0">
              <a:buNone/>
              <a:defRPr sz="1743"/>
            </a:lvl2pPr>
            <a:lvl3pPr marL="1138519" indent="0">
              <a:buNone/>
              <a:defRPr sz="1494"/>
            </a:lvl3pPr>
            <a:lvl4pPr marL="1707779" indent="0">
              <a:buNone/>
              <a:defRPr sz="1245"/>
            </a:lvl4pPr>
            <a:lvl5pPr marL="2277039" indent="0">
              <a:buNone/>
              <a:defRPr sz="1245"/>
            </a:lvl5pPr>
            <a:lvl6pPr marL="2846299" indent="0">
              <a:buNone/>
              <a:defRPr sz="1245"/>
            </a:lvl6pPr>
            <a:lvl7pPr marL="3415558" indent="0">
              <a:buNone/>
              <a:defRPr sz="1245"/>
            </a:lvl7pPr>
            <a:lvl8pPr marL="3984818" indent="0">
              <a:buNone/>
              <a:defRPr sz="1245"/>
            </a:lvl8pPr>
            <a:lvl9pPr marL="4554078" indent="0">
              <a:buNone/>
              <a:defRPr sz="12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603" y="486834"/>
            <a:ext cx="130924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3" y="2434167"/>
            <a:ext cx="130924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3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8268" y="8475134"/>
            <a:ext cx="512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0645" y="8475134"/>
            <a:ext cx="341542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138519" rtl="0" eaLnBrk="1" latinLnBrk="0" hangingPunct="1">
        <a:lnSpc>
          <a:spcPct val="90000"/>
        </a:lnSpc>
        <a:spcBef>
          <a:spcPct val="0"/>
        </a:spcBef>
        <a:buNone/>
        <a:defRPr sz="5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630" indent="-284630" algn="l" defTabSz="1138519" rtl="0" eaLnBrk="1" latinLnBrk="0" hangingPunct="1">
        <a:lnSpc>
          <a:spcPct val="90000"/>
        </a:lnSpc>
        <a:spcBef>
          <a:spcPts val="1245"/>
        </a:spcBef>
        <a:buFont typeface="Arial" panose="020B0604020202020204" pitchFamily="34" charset="0"/>
        <a:buChar char="•"/>
        <a:defRPr sz="3486" kern="1200">
          <a:solidFill>
            <a:schemeClr val="tx1"/>
          </a:solidFill>
          <a:latin typeface="+mn-lt"/>
          <a:ea typeface="+mn-ea"/>
          <a:cs typeface="+mn-cs"/>
        </a:defRPr>
      </a:lvl1pPr>
      <a:lvl2pPr marL="853890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988" kern="1200">
          <a:solidFill>
            <a:schemeClr val="tx1"/>
          </a:solidFill>
          <a:latin typeface="+mn-lt"/>
          <a:ea typeface="+mn-ea"/>
          <a:cs typeface="+mn-cs"/>
        </a:defRPr>
      </a:lvl2pPr>
      <a:lvl3pPr marL="142314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240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561669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313092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70018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426944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838708" indent="-284630" algn="l" defTabSz="1138519" rtl="0" eaLnBrk="1" latinLnBrk="0" hangingPunct="1">
        <a:lnSpc>
          <a:spcPct val="90000"/>
        </a:lnSpc>
        <a:spcBef>
          <a:spcPts val="623"/>
        </a:spcBef>
        <a:buFont typeface="Arial" panose="020B0604020202020204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69260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2pPr>
      <a:lvl3pPr marL="113851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3pPr>
      <a:lvl4pPr marL="170777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4pPr>
      <a:lvl5pPr marL="227703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5pPr>
      <a:lvl6pPr marL="2846299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6pPr>
      <a:lvl7pPr marL="341555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7pPr>
      <a:lvl8pPr marL="398481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8pPr>
      <a:lvl9pPr marL="4554078" algn="l" defTabSz="1138519" rtl="0" eaLnBrk="1" latinLnBrk="0" hangingPunct="1">
        <a:defRPr sz="2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0.svg"/><Relationship Id="rId17" Type="http://schemas.openxmlformats.org/officeDocument/2006/relationships/image" Target="../media/image15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emf"/><Relationship Id="rId10" Type="http://schemas.microsoft.com/office/2007/relationships/hdphoto" Target="../media/hdphoto1.wdp"/><Relationship Id="rId19" Type="http://schemas.openxmlformats.org/officeDocument/2006/relationships/image" Target="../media/image17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CA575-E1C5-8C4D-B1D6-2FFBC24C5AB6}"/>
              </a:ext>
            </a:extLst>
          </p:cNvPr>
          <p:cNvGrpSpPr/>
          <p:nvPr/>
        </p:nvGrpSpPr>
        <p:grpSpPr>
          <a:xfrm>
            <a:off x="10523917" y="5876683"/>
            <a:ext cx="1737083" cy="1037251"/>
            <a:chOff x="8180912" y="11275546"/>
            <a:chExt cx="2375842" cy="141866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733C3A-6073-074C-855E-12BAA4E4B6F0}"/>
                </a:ext>
              </a:extLst>
            </p:cNvPr>
            <p:cNvSpPr/>
            <p:nvPr/>
          </p:nvSpPr>
          <p:spPr>
            <a:xfrm>
              <a:off x="8180912" y="11275546"/>
              <a:ext cx="2375842" cy="1418668"/>
            </a:xfrm>
            <a:prstGeom prst="ellipse">
              <a:avLst/>
            </a:prstGeom>
            <a:solidFill>
              <a:srgbClr val="02819C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168BD8B-D308-A64A-BC8A-C8331892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315" y="11563610"/>
              <a:ext cx="1705767" cy="81539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AE1BBB-7378-124F-9B85-2CD136B5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80" t="19406" r="13693" b="19021"/>
          <a:stretch/>
        </p:blipFill>
        <p:spPr>
          <a:xfrm>
            <a:off x="5564394" y="4104472"/>
            <a:ext cx="3860910" cy="339964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261CEDD-11B7-6E41-891F-2C0CFD11E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64" y="4203424"/>
            <a:ext cx="3944253" cy="3585684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9413002-8637-6B49-9BC9-E20CAE816881}"/>
              </a:ext>
            </a:extLst>
          </p:cNvPr>
          <p:cNvSpPr txBox="1"/>
          <p:nvPr/>
        </p:nvSpPr>
        <p:spPr>
          <a:xfrm>
            <a:off x="7605" y="726730"/>
            <a:ext cx="38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A, B</a:t>
            </a:r>
            <a:r>
              <a:rPr lang="en-US" sz="2800" b="1" i="1" baseline="-25000" dirty="0"/>
              <a:t>1 </a:t>
            </a:r>
            <a:r>
              <a:rPr lang="en-US" sz="2800" b="1" i="1" dirty="0"/>
              <a:t>, C, D,  E,  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x</a:t>
            </a:r>
            <a:endParaRPr lang="en-US" sz="2800" b="1" i="1" baseline="-25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43384F-D18F-8948-8D26-D0FDB4A6F9F5}"/>
              </a:ext>
            </a:extLst>
          </p:cNvPr>
          <p:cNvSpPr txBox="1"/>
          <p:nvPr/>
        </p:nvSpPr>
        <p:spPr>
          <a:xfrm>
            <a:off x="-5345" y="1941050"/>
            <a:ext cx="385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1b) Processing taxon names with </a:t>
            </a:r>
            <a:r>
              <a:rPr lang="en-US" b="1" dirty="0"/>
              <a:t>TNRS</a:t>
            </a:r>
            <a:r>
              <a:rPr lang="en-US" dirty="0"/>
              <a:t> and </a:t>
            </a:r>
            <a:r>
              <a:rPr lang="en-US" b="1" dirty="0"/>
              <a:t>standardizing</a:t>
            </a:r>
            <a:r>
              <a:rPr lang="en-US" dirty="0"/>
              <a:t> them to a taxonomy.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7CE8B6-FF88-A54D-9058-1A544CD55E4E}"/>
              </a:ext>
            </a:extLst>
          </p:cNvPr>
          <p:cNvGrpSpPr/>
          <p:nvPr/>
        </p:nvGrpSpPr>
        <p:grpSpPr>
          <a:xfrm>
            <a:off x="12090877" y="54202"/>
            <a:ext cx="2128684" cy="1689674"/>
            <a:chOff x="349831" y="5774256"/>
            <a:chExt cx="2128684" cy="1689674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8450D60-342C-774D-889C-C19A33B394BE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A2FD3B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094FA13-8AF7-1A40-8183-C2AFE2C7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E709E57-87A7-8746-BDED-FE896E621DEC}"/>
              </a:ext>
            </a:extLst>
          </p:cNvPr>
          <p:cNvGrpSpPr/>
          <p:nvPr/>
        </p:nvGrpSpPr>
        <p:grpSpPr>
          <a:xfrm>
            <a:off x="9811175" y="251718"/>
            <a:ext cx="2145091" cy="1691640"/>
            <a:chOff x="347050" y="4140009"/>
            <a:chExt cx="2145091" cy="1691640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D8549988-4248-B648-80CE-CD62D9C40C3E}"/>
                </a:ext>
              </a:extLst>
            </p:cNvPr>
            <p:cNvSpPr/>
            <p:nvPr/>
          </p:nvSpPr>
          <p:spPr>
            <a:xfrm>
              <a:off x="347050" y="4140009"/>
              <a:ext cx="2128684" cy="1691640"/>
            </a:xfrm>
            <a:prstGeom prst="roundRect">
              <a:avLst/>
            </a:prstGeom>
            <a:solidFill>
              <a:srgbClr val="456CE3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83F8F78E-7FBF-4547-94EE-B9D2766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741" y="4269374"/>
              <a:ext cx="2057400" cy="1428750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7ECA3AB-4175-7A4B-98A2-3E0A1938CB40}"/>
              </a:ext>
            </a:extLst>
          </p:cNvPr>
          <p:cNvGrpSpPr/>
          <p:nvPr/>
        </p:nvGrpSpPr>
        <p:grpSpPr>
          <a:xfrm>
            <a:off x="12799274" y="1839571"/>
            <a:ext cx="2128684" cy="1442486"/>
            <a:chOff x="3095159" y="6869139"/>
            <a:chExt cx="2128684" cy="1442486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6DEEC078-29E2-AB4C-AA8E-79FB6365CAEC}"/>
                </a:ext>
              </a:extLst>
            </p:cNvPr>
            <p:cNvSpPr/>
            <p:nvPr/>
          </p:nvSpPr>
          <p:spPr>
            <a:xfrm>
              <a:off x="3095159" y="6869139"/>
              <a:ext cx="2128684" cy="1442486"/>
            </a:xfrm>
            <a:prstGeom prst="roundRect">
              <a:avLst/>
            </a:prstGeom>
            <a:solidFill>
              <a:srgbClr val="D23004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A3DB4E6-6898-2A42-9EFC-2EAACE0F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4106" y="6876007"/>
              <a:ext cx="2057400" cy="1428750"/>
            </a:xfrm>
            <a:prstGeom prst="rect">
              <a:avLst/>
            </a:prstGeom>
          </p:spPr>
        </p:pic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9AEA3-5120-D64B-9A13-430AA9AAD530}"/>
              </a:ext>
            </a:extLst>
          </p:cNvPr>
          <p:cNvSpPr txBox="1"/>
          <p:nvPr/>
        </p:nvSpPr>
        <p:spPr>
          <a:xfrm>
            <a:off x="20961" y="2873702"/>
            <a:ext cx="389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A   B  C  D   E   F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9803FA4-C060-3640-AE0A-B5EB185D5CB9}"/>
              </a:ext>
            </a:extLst>
          </p:cNvPr>
          <p:cNvSpPr txBox="1"/>
          <p:nvPr/>
        </p:nvSpPr>
        <p:spPr>
          <a:xfrm>
            <a:off x="119744" y="91736"/>
            <a:ext cx="37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1a) A list of </a:t>
            </a:r>
            <a:r>
              <a:rPr lang="en-US" b="1" dirty="0"/>
              <a:t>taxon names </a:t>
            </a:r>
            <a:r>
              <a:rPr lang="en-US" dirty="0"/>
              <a:t>provided by the user.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9BA94DE-7262-0748-8C22-AEDF266E034A}"/>
              </a:ext>
            </a:extLst>
          </p:cNvPr>
          <p:cNvSpPr txBox="1"/>
          <p:nvPr/>
        </p:nvSpPr>
        <p:spPr>
          <a:xfrm>
            <a:off x="5904454" y="7985328"/>
            <a:ext cx="327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</a:t>
            </a:r>
            <a:r>
              <a:rPr lang="en-US" b="1" dirty="0" err="1"/>
              <a:t>Congruify</a:t>
            </a:r>
            <a:r>
              <a:rPr lang="en-US" dirty="0"/>
              <a:t> source chronogram nodes to nodes of tree topology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B7E5FA8-FC3F-A841-A7A5-691B0FBFB1AF}"/>
              </a:ext>
            </a:extLst>
          </p:cNvPr>
          <p:cNvSpPr txBox="1"/>
          <p:nvPr/>
        </p:nvSpPr>
        <p:spPr>
          <a:xfrm>
            <a:off x="10243036" y="4150739"/>
            <a:ext cx="298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3) Choose </a:t>
            </a:r>
            <a:r>
              <a:rPr lang="en-US" b="1" dirty="0"/>
              <a:t>tree topology 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FCDBECB-F7D8-C74D-AE89-8D7C4EDD78BC}"/>
              </a:ext>
            </a:extLst>
          </p:cNvPr>
          <p:cNvSpPr/>
          <p:nvPr/>
        </p:nvSpPr>
        <p:spPr>
          <a:xfrm>
            <a:off x="3944688" y="2314558"/>
            <a:ext cx="610913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4DE3F3-9297-EA41-A318-75D27C90CE93}"/>
              </a:ext>
            </a:extLst>
          </p:cNvPr>
          <p:cNvSpPr/>
          <p:nvPr/>
        </p:nvSpPr>
        <p:spPr>
          <a:xfrm rot="10800000" flipV="1">
            <a:off x="4800474" y="5511158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41B43-3B0C-AD4C-BC5E-3486F0A0EABA}"/>
              </a:ext>
            </a:extLst>
          </p:cNvPr>
          <p:cNvSpPr txBox="1"/>
          <p:nvPr/>
        </p:nvSpPr>
        <p:spPr>
          <a:xfrm>
            <a:off x="159294" y="8055261"/>
            <a:ext cx="434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5) Use ages of congruent nodes to </a:t>
            </a:r>
            <a:r>
              <a:rPr lang="en-US" b="1" dirty="0"/>
              <a:t>date a tree topology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35E882-84C9-6D44-A54C-7F063C054409}"/>
              </a:ext>
            </a:extLst>
          </p:cNvPr>
          <p:cNvSpPr/>
          <p:nvPr/>
        </p:nvSpPr>
        <p:spPr>
          <a:xfrm>
            <a:off x="10231494" y="4023148"/>
            <a:ext cx="4902007" cy="51208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F4C36AE-6208-E241-994B-9CB06B47231B}"/>
              </a:ext>
            </a:extLst>
          </p:cNvPr>
          <p:cNvSpPr/>
          <p:nvPr/>
        </p:nvSpPr>
        <p:spPr>
          <a:xfrm>
            <a:off x="38630" y="4023148"/>
            <a:ext cx="4719774" cy="509171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5C0793-409C-F546-BDAB-F28196CE4460}"/>
              </a:ext>
            </a:extLst>
          </p:cNvPr>
          <p:cNvSpPr txBox="1"/>
          <p:nvPr/>
        </p:nvSpPr>
        <p:spPr>
          <a:xfrm>
            <a:off x="4606129" y="2691844"/>
            <a:ext cx="426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2a) Match </a:t>
            </a:r>
            <a:r>
              <a:rPr lang="en-US" b="1" dirty="0"/>
              <a:t>processed taxon names</a:t>
            </a:r>
            <a:r>
              <a:rPr lang="en-US" dirty="0"/>
              <a:t> to chronogram database and identify (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). 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6623323-5AFA-0840-A232-8400F1FBBC9D}"/>
              </a:ext>
            </a:extLst>
          </p:cNvPr>
          <p:cNvSpPr/>
          <p:nvPr/>
        </p:nvSpPr>
        <p:spPr>
          <a:xfrm>
            <a:off x="8761" y="-8906"/>
            <a:ext cx="3898621" cy="340582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1426A1-0692-484A-9BA0-880D455CEDDD}"/>
              </a:ext>
            </a:extLst>
          </p:cNvPr>
          <p:cNvSpPr txBox="1"/>
          <p:nvPr/>
        </p:nvSpPr>
        <p:spPr>
          <a:xfrm>
            <a:off x="9467893" y="2467444"/>
            <a:ext cx="283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2b) Prune matching chronograms (</a:t>
            </a:r>
            <a:r>
              <a:rPr lang="en-US" b="1" dirty="0"/>
              <a:t>source chronograms</a:t>
            </a:r>
            <a:r>
              <a:rPr lang="en-US" dirty="0"/>
              <a:t>).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C50EA97-6647-2143-B29D-D0F836D6D119}"/>
              </a:ext>
            </a:extLst>
          </p:cNvPr>
          <p:cNvSpPr/>
          <p:nvPr/>
        </p:nvSpPr>
        <p:spPr>
          <a:xfrm>
            <a:off x="5579870" y="4025907"/>
            <a:ext cx="3888023" cy="509172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C9DBF-BD1D-C545-B352-FA0901555B94}"/>
              </a:ext>
            </a:extLst>
          </p:cNvPr>
          <p:cNvGrpSpPr/>
          <p:nvPr/>
        </p:nvGrpSpPr>
        <p:grpSpPr>
          <a:xfrm>
            <a:off x="10338698" y="4541133"/>
            <a:ext cx="1240513" cy="1220852"/>
            <a:chOff x="10386505" y="7974231"/>
            <a:chExt cx="1706127" cy="167908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36CEC5-3584-7F4C-BE47-0C85E5C1408C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D950FC1E-FA59-844B-9413-CCF31982C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E526C97-AC6D-4D4F-9BEC-3E2905BFDAB4}"/>
              </a:ext>
            </a:extLst>
          </p:cNvPr>
          <p:cNvSpPr/>
          <p:nvPr/>
        </p:nvSpPr>
        <p:spPr>
          <a:xfrm rot="10800000" flipV="1">
            <a:off x="9483368" y="7917923"/>
            <a:ext cx="688359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FAA0A27-5D81-2A4B-8E4E-EB71A5ED4E14}"/>
              </a:ext>
            </a:extLst>
          </p:cNvPr>
          <p:cNvSpPr/>
          <p:nvPr/>
        </p:nvSpPr>
        <p:spPr>
          <a:xfrm rot="5400000" flipV="1">
            <a:off x="11912377" y="3341237"/>
            <a:ext cx="617547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95A62-866B-C24C-B4E0-50FC4FECBC1D}"/>
              </a:ext>
            </a:extLst>
          </p:cNvPr>
          <p:cNvGrpSpPr/>
          <p:nvPr/>
        </p:nvGrpSpPr>
        <p:grpSpPr>
          <a:xfrm>
            <a:off x="11744800" y="4579729"/>
            <a:ext cx="1362974" cy="1227483"/>
            <a:chOff x="11668312" y="9142886"/>
            <a:chExt cx="1481924" cy="133460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F7930CD-1F57-0947-9365-138AFB477A79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4F41CD-F392-D049-AD0A-CB2D4915B896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A tree from the</a:t>
              </a:r>
            </a:p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literature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B327606-7CB4-0446-A67D-583D602C64AD}"/>
              </a:ext>
            </a:extLst>
          </p:cNvPr>
          <p:cNvSpPr/>
          <p:nvPr/>
        </p:nvSpPr>
        <p:spPr>
          <a:xfrm>
            <a:off x="4618329" y="-8873"/>
            <a:ext cx="10515171" cy="339964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BB174BA-B130-0645-A6ED-903B7CE3CF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43628" y="5858333"/>
            <a:ext cx="3925438" cy="39254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2A34E4B-B77C-5C42-BAAE-DB44B2B6FC0A}"/>
              </a:ext>
            </a:extLst>
          </p:cNvPr>
          <p:cNvGrpSpPr/>
          <p:nvPr/>
        </p:nvGrpSpPr>
        <p:grpSpPr>
          <a:xfrm>
            <a:off x="13890079" y="5612115"/>
            <a:ext cx="1148104" cy="898320"/>
            <a:chOff x="12975475" y="4116437"/>
            <a:chExt cx="1148104" cy="89832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7AD2B0-1874-EB46-9A2C-3CF79F37C782}"/>
                </a:ext>
              </a:extLst>
            </p:cNvPr>
            <p:cNvSpPr/>
            <p:nvPr/>
          </p:nvSpPr>
          <p:spPr>
            <a:xfrm>
              <a:off x="12975475" y="4116437"/>
              <a:ext cx="1138645" cy="898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6D0ADA-387F-C74B-A526-5A6296395A2D}"/>
                </a:ext>
              </a:extLst>
            </p:cNvPr>
            <p:cNvSpPr txBox="1"/>
            <p:nvPr/>
          </p:nvSpPr>
          <p:spPr>
            <a:xfrm>
              <a:off x="12984934" y="4260972"/>
              <a:ext cx="11386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sp>
        <p:nvSpPr>
          <p:cNvPr id="71" name="Right Arrow 70">
            <a:extLst>
              <a:ext uri="{FF2B5EF4-FFF2-40B4-BE49-F238E27FC236}">
                <a16:creationId xmlns:a16="http://schemas.microsoft.com/office/drawing/2014/main" id="{75F9A897-D5B7-9F46-8110-C668075F1FBE}"/>
              </a:ext>
            </a:extLst>
          </p:cNvPr>
          <p:cNvSpPr/>
          <p:nvPr/>
        </p:nvSpPr>
        <p:spPr>
          <a:xfrm rot="5400000" flipV="1">
            <a:off x="1597334" y="1253648"/>
            <a:ext cx="443057" cy="71662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B72784-9867-F741-8D87-519E6AF1F296}"/>
              </a:ext>
            </a:extLst>
          </p:cNvPr>
          <p:cNvGrpSpPr/>
          <p:nvPr/>
        </p:nvGrpSpPr>
        <p:grpSpPr>
          <a:xfrm>
            <a:off x="13247596" y="4305610"/>
            <a:ext cx="1362974" cy="1227483"/>
            <a:chOff x="11668312" y="9142886"/>
            <a:chExt cx="1481924" cy="133460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9EAC04-6D04-5845-8FCB-20593C4CDDE0}"/>
                </a:ext>
              </a:extLst>
            </p:cNvPr>
            <p:cNvSpPr/>
            <p:nvPr/>
          </p:nvSpPr>
          <p:spPr>
            <a:xfrm>
              <a:off x="11668312" y="9142886"/>
              <a:ext cx="1481924" cy="1334609"/>
            </a:xfrm>
            <a:prstGeom prst="ellipse">
              <a:avLst/>
            </a:prstGeom>
            <a:solidFill>
              <a:srgbClr val="D883FF">
                <a:alpha val="6619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B33C0-D9A9-5248-9F87-0D0B4DFF5C8F}"/>
                </a:ext>
              </a:extLst>
            </p:cNvPr>
            <p:cNvSpPr txBox="1"/>
            <p:nvPr/>
          </p:nvSpPr>
          <p:spPr>
            <a:xfrm>
              <a:off x="11676482" y="9319770"/>
              <a:ext cx="1450785" cy="100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The largest source chronogram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E7652B-857E-0542-B1EB-49A6AAAB82A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072" r="60585" b="17934"/>
          <a:stretch/>
        </p:blipFill>
        <p:spPr>
          <a:xfrm>
            <a:off x="4820317" y="988340"/>
            <a:ext cx="518012" cy="1154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2CE78E-0925-D74C-9D4F-90AC72E2CED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072" r="60585" b="17934"/>
          <a:stretch/>
        </p:blipFill>
        <p:spPr>
          <a:xfrm>
            <a:off x="5486856" y="-737"/>
            <a:ext cx="606779" cy="13691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4283E9-F427-A440-BD3E-1AC69D2413D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072" r="60585" b="17934"/>
          <a:stretch/>
        </p:blipFill>
        <p:spPr>
          <a:xfrm>
            <a:off x="6194561" y="26373"/>
            <a:ext cx="511153" cy="14233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1CCEDF-3CA1-AE4E-80C5-7B79D7B6018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8072" r="60585" b="17934"/>
          <a:stretch/>
        </p:blipFill>
        <p:spPr>
          <a:xfrm>
            <a:off x="6930262" y="746051"/>
            <a:ext cx="606780" cy="16896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3AED99-0AD2-2949-AE68-4A3B88EE411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20" t="13022" r="46397" b="30463"/>
          <a:stretch/>
        </p:blipFill>
        <p:spPr>
          <a:xfrm>
            <a:off x="5458090" y="2121178"/>
            <a:ext cx="883578" cy="3778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E89ED8-DE92-F64A-BE15-6BC6D1E4E7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1349" t="16187" r="45578" b="27268"/>
          <a:stretch/>
        </p:blipFill>
        <p:spPr>
          <a:xfrm>
            <a:off x="4754472" y="428904"/>
            <a:ext cx="445514" cy="42784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67AE5-58D7-A04E-90CE-F7ADA3649C3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5959" t="39310" r="60585" b="17934"/>
          <a:stretch/>
        </p:blipFill>
        <p:spPr>
          <a:xfrm>
            <a:off x="7532851" y="109810"/>
            <a:ext cx="729573" cy="372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BDE60B-C306-0E44-B897-AB9BF8E70EF7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9678" r="61676" b="16720"/>
          <a:stretch/>
        </p:blipFill>
        <p:spPr>
          <a:xfrm>
            <a:off x="7751041" y="950150"/>
            <a:ext cx="729572" cy="1346019"/>
          </a:xfrm>
          <a:prstGeom prst="rect">
            <a:avLst/>
          </a:prstGeom>
        </p:spPr>
      </p:pic>
      <p:sp>
        <p:nvSpPr>
          <p:cNvPr id="101" name="Right Arrow 100">
            <a:extLst>
              <a:ext uri="{FF2B5EF4-FFF2-40B4-BE49-F238E27FC236}">
                <a16:creationId xmlns:a16="http://schemas.microsoft.com/office/drawing/2014/main" id="{2F544E0E-EF4C-2D49-AAB5-5AA064FCE799}"/>
              </a:ext>
            </a:extLst>
          </p:cNvPr>
          <p:cNvSpPr/>
          <p:nvPr/>
        </p:nvSpPr>
        <p:spPr>
          <a:xfrm>
            <a:off x="8832374" y="2562056"/>
            <a:ext cx="558267" cy="72264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DBC98-8C65-834B-9C35-46F8D1AE37FE}"/>
              </a:ext>
            </a:extLst>
          </p:cNvPr>
          <p:cNvSpPr txBox="1"/>
          <p:nvPr/>
        </p:nvSpPr>
        <p:spPr>
          <a:xfrm>
            <a:off x="6630180" y="3573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2B6965-4473-654F-A2C9-E5E627472495}"/>
              </a:ext>
            </a:extLst>
          </p:cNvPr>
          <p:cNvSpPr txBox="1"/>
          <p:nvPr/>
        </p:nvSpPr>
        <p:spPr>
          <a:xfrm>
            <a:off x="4941918" y="2302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23E8B4-5380-1347-ABD9-CDAF5BCE6856}"/>
              </a:ext>
            </a:extLst>
          </p:cNvPr>
          <p:cNvSpPr txBox="1"/>
          <p:nvPr/>
        </p:nvSpPr>
        <p:spPr>
          <a:xfrm>
            <a:off x="7871245" y="1464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279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22827</TotalTime>
  <Words>107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71</cp:revision>
  <cp:lastPrinted>2022-02-28T20:48:48Z</cp:lastPrinted>
  <dcterms:created xsi:type="dcterms:W3CDTF">2022-02-19T10:36:43Z</dcterms:created>
  <dcterms:modified xsi:type="dcterms:W3CDTF">2022-05-08T15:45:56Z</dcterms:modified>
</cp:coreProperties>
</file>