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8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928" y="344"/>
      </p:cViewPr>
      <p:guideLst>
        <p:guide orient="horz" pos="9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3.png"/><Relationship Id="rId10" Type="http://schemas.openxmlformats.org/officeDocument/2006/relationships/image" Target="../media/image8.svg"/><Relationship Id="rId19" Type="http://schemas.openxmlformats.org/officeDocument/2006/relationships/image" Target="../media/image17.emf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png"/><Relationship Id="rId35" Type="http://schemas.openxmlformats.org/officeDocument/2006/relationships/image" Target="../media/image32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icture 4">
            <a:extLst>
              <a:ext uri="{FF2B5EF4-FFF2-40B4-BE49-F238E27FC236}">
                <a16:creationId xmlns:a16="http://schemas.microsoft.com/office/drawing/2014/main" id="{E4115944-4AB1-E85F-4FBE-6D087AF0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85" y="271271"/>
            <a:ext cx="53118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09D00B64-E5DA-55BD-4F2D-2DBAB8A54B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5822" r="-1705" b="212"/>
          <a:stretch/>
        </p:blipFill>
        <p:spPr>
          <a:xfrm>
            <a:off x="3086930" y="1369507"/>
            <a:ext cx="3150143" cy="4117532"/>
          </a:xfrm>
          <a:prstGeom prst="rect">
            <a:avLst/>
          </a:prstGeom>
        </p:spPr>
      </p:pic>
      <p:pic>
        <p:nvPicPr>
          <p:cNvPr id="29" name="Picture 28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98C77EBE-981F-54AB-5D1D-637440B0E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alphaModFix amt="40000"/>
          </a:blip>
          <a:srcRect t="-1" b="8835"/>
          <a:stretch/>
        </p:blipFill>
        <p:spPr>
          <a:xfrm>
            <a:off x="36231" y="1366533"/>
            <a:ext cx="3142105" cy="4106963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6486827-C229-4A04-72D3-0879986C2C07}"/>
              </a:ext>
            </a:extLst>
          </p:cNvPr>
          <p:cNvGrpSpPr/>
          <p:nvPr/>
        </p:nvGrpSpPr>
        <p:grpSpPr>
          <a:xfrm>
            <a:off x="423194" y="5196743"/>
            <a:ext cx="1395645" cy="384337"/>
            <a:chOff x="458363" y="5173297"/>
            <a:chExt cx="1395645" cy="3843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2D3F3-9B95-80A8-AB2D-278ADA8F8303}"/>
                </a:ext>
              </a:extLst>
            </p:cNvPr>
            <p:cNvCxnSpPr>
              <a:cxnSpLocks/>
            </p:cNvCxnSpPr>
            <p:nvPr/>
          </p:nvCxnSpPr>
          <p:spPr>
            <a:xfrm>
              <a:off x="458363" y="5220202"/>
              <a:ext cx="829183" cy="1672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BA0578-2B75-82B7-7949-D98DA0F9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821" y="5173297"/>
              <a:ext cx="556187" cy="2108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470099-B714-94E3-2725-A9174782BAF6}"/>
                </a:ext>
              </a:extLst>
            </p:cNvPr>
            <p:cNvSpPr txBox="1"/>
            <p:nvPr/>
          </p:nvSpPr>
          <p:spPr>
            <a:xfrm rot="16200000">
              <a:off x="1216279" y="5222927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Light" panose="020B0403020202020204" pitchFamily="34" charset="0"/>
                </a:rPr>
                <a:t>*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ED2FD8-0630-3597-642F-32BEBDD00055}"/>
              </a:ext>
            </a:extLst>
          </p:cNvPr>
          <p:cNvGrpSpPr/>
          <p:nvPr/>
        </p:nvGrpSpPr>
        <p:grpSpPr>
          <a:xfrm>
            <a:off x="4352325" y="5230799"/>
            <a:ext cx="1410468" cy="443478"/>
            <a:chOff x="383376" y="3341658"/>
            <a:chExt cx="1410468" cy="44347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987D44-351C-C406-B342-FFF511F2F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76" y="3341658"/>
              <a:ext cx="435331" cy="1622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32EE10-09B6-FFCA-62C7-FA9525C7E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2" y="3341658"/>
              <a:ext cx="964862" cy="1539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E31D79-B161-5467-A036-AF7FBC74C724}"/>
                </a:ext>
              </a:extLst>
            </p:cNvPr>
            <p:cNvSpPr txBox="1"/>
            <p:nvPr/>
          </p:nvSpPr>
          <p:spPr>
            <a:xfrm>
              <a:off x="688346" y="3415804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Light" panose="020B0403020202020204" pitchFamily="34" charset="0"/>
                </a:rPr>
                <a:t>*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8CD4BF-5F4C-4F09-A507-3E5294983F72}"/>
              </a:ext>
            </a:extLst>
          </p:cNvPr>
          <p:cNvGrpSpPr/>
          <p:nvPr/>
        </p:nvGrpSpPr>
        <p:grpSpPr>
          <a:xfrm>
            <a:off x="2417057" y="5155995"/>
            <a:ext cx="1427855" cy="528731"/>
            <a:chOff x="-355601" y="3304030"/>
            <a:chExt cx="1427855" cy="52873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59E6F8-BAEC-B7D4-854C-12F19B9B3F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55601" y="3394365"/>
              <a:ext cx="1180832" cy="146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8A45DF-9B0F-3A41-4FDA-C85CF41EB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36" y="3304030"/>
              <a:ext cx="241718" cy="2435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9D9923-615D-2D86-F77D-270693BDFEE7}"/>
                </a:ext>
              </a:extLst>
            </p:cNvPr>
            <p:cNvSpPr txBox="1"/>
            <p:nvPr/>
          </p:nvSpPr>
          <p:spPr>
            <a:xfrm>
              <a:off x="701046" y="346342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Light" panose="020B0403020202020204" pitchFamily="34" charset="0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EC1DE6-AFA2-3483-25AB-CA3E323C2CBD}"/>
              </a:ext>
            </a:extLst>
          </p:cNvPr>
          <p:cNvGrpSpPr/>
          <p:nvPr/>
        </p:nvGrpSpPr>
        <p:grpSpPr>
          <a:xfrm>
            <a:off x="5769525" y="1566518"/>
            <a:ext cx="444687" cy="995450"/>
            <a:chOff x="-338382" y="5539024"/>
            <a:chExt cx="444687" cy="99545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E18944-E605-2016-BCBC-583A93E40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38382" y="5539024"/>
              <a:ext cx="312303" cy="34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8752F0D-002C-C826-CB2A-F943A30E4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38828" y="5905598"/>
              <a:ext cx="215753" cy="6288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316F95-38EC-A98E-FC7D-E6F0CC7773DA}"/>
                </a:ext>
              </a:extLst>
            </p:cNvPr>
            <p:cNvSpPr txBox="1"/>
            <p:nvPr/>
          </p:nvSpPr>
          <p:spPr>
            <a:xfrm>
              <a:off x="-168129" y="5770814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Light" panose="020B0403020202020204" pitchFamily="34" charset="0"/>
                </a:rPr>
                <a:t>*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189521-95C0-24F1-A4FB-09A1CCCB735B}"/>
              </a:ext>
            </a:extLst>
          </p:cNvPr>
          <p:cNvGrpSpPr/>
          <p:nvPr/>
        </p:nvGrpSpPr>
        <p:grpSpPr>
          <a:xfrm>
            <a:off x="3351692" y="1691608"/>
            <a:ext cx="880098" cy="1429969"/>
            <a:chOff x="-679314" y="5430753"/>
            <a:chExt cx="880098" cy="142996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E46286E-5744-BADE-77C0-025650EA6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30080" y="5430753"/>
              <a:ext cx="187122" cy="11825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5878E0-FE44-DA9A-37D5-298B54BFED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79314" y="6482713"/>
              <a:ext cx="716038" cy="1192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535999-526F-6138-2C66-C7285C6B5309}"/>
                </a:ext>
              </a:extLst>
            </p:cNvPr>
            <p:cNvSpPr txBox="1"/>
            <p:nvPr/>
          </p:nvSpPr>
          <p:spPr>
            <a:xfrm>
              <a:off x="-73650" y="649139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Light" panose="020B0403020202020204" pitchFamily="34" charset="0"/>
                </a:rPr>
                <a:t>*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23434B-0440-28F4-5D7C-3A8D3D05C1B5}"/>
              </a:ext>
            </a:extLst>
          </p:cNvPr>
          <p:cNvGrpSpPr/>
          <p:nvPr/>
        </p:nvGrpSpPr>
        <p:grpSpPr>
          <a:xfrm>
            <a:off x="12113" y="2072989"/>
            <a:ext cx="449744" cy="875469"/>
            <a:chOff x="1137937" y="4640646"/>
            <a:chExt cx="449744" cy="87546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DCA73-B0D0-BF58-A6DE-9306A16A5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042" y="4640646"/>
              <a:ext cx="66464" cy="7270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638243-469F-F9BD-11D4-31AAA13AA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236" y="5319217"/>
              <a:ext cx="315445" cy="484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30E780-3556-F9A6-BC8F-00A4F54048B6}"/>
                </a:ext>
              </a:extLst>
            </p:cNvPr>
            <p:cNvSpPr txBox="1"/>
            <p:nvPr/>
          </p:nvSpPr>
          <p:spPr>
            <a:xfrm rot="16200000">
              <a:off x="1172562" y="518140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Light" panose="020B0403020202020204" pitchFamily="34" charset="0"/>
                </a:rPr>
                <a:t>*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DF98A-FABE-557A-6265-CA5E6A3E926E}"/>
              </a:ext>
            </a:extLst>
          </p:cNvPr>
          <p:cNvGrpSpPr/>
          <p:nvPr/>
        </p:nvGrpSpPr>
        <p:grpSpPr>
          <a:xfrm>
            <a:off x="1934484" y="5615670"/>
            <a:ext cx="3656108" cy="2125193"/>
            <a:chOff x="1864146" y="5568778"/>
            <a:chExt cx="3656108" cy="212519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D124394-2332-E5EB-E8F1-F645935DD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5103" t="4047" b="17202"/>
            <a:stretch/>
          </p:blipFill>
          <p:spPr>
            <a:xfrm>
              <a:off x="2077010" y="5568778"/>
              <a:ext cx="3443244" cy="197918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F03BB33-7CB3-47DA-0F9A-9C32716E8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1113" t="85883" r="22652" b="2690"/>
            <a:stretch/>
          </p:blipFill>
          <p:spPr>
            <a:xfrm>
              <a:off x="1864146" y="7406792"/>
              <a:ext cx="2453105" cy="2871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F3F411-AE7E-26ED-060C-950F93235BD3}"/>
                </a:ext>
              </a:extLst>
            </p:cNvPr>
            <p:cNvSpPr txBox="1"/>
            <p:nvPr/>
          </p:nvSpPr>
          <p:spPr>
            <a:xfrm>
              <a:off x="4263510" y="7437862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7"/>
            <a:ext cx="2455597" cy="1178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57825"/>
            <a:ext cx="6147120" cy="41220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287585" y="5654667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g)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207033"/>
            <a:ext cx="0" cy="4746515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</p:cNvCxnSpPr>
          <p:nvPr/>
        </p:nvCxnSpPr>
        <p:spPr>
          <a:xfrm>
            <a:off x="1803433" y="481408"/>
            <a:ext cx="60350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369188" y="-26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33223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12838" y="-691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d)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275779" y="-1980"/>
            <a:ext cx="1609715" cy="955846"/>
            <a:chOff x="-111080" y="-1980"/>
            <a:chExt cx="1609715" cy="9558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-62051" y="33086"/>
              <a:ext cx="1470850" cy="9207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 Light Oblique" panose="020B0403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-111080" y="-198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53340" y="89355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b="1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b="1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72180" y="4023342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DEF1F2-224E-2636-B1DE-32298E9ADC2C}"/>
              </a:ext>
            </a:extLst>
          </p:cNvPr>
          <p:cNvSpPr txBox="1"/>
          <p:nvPr/>
        </p:nvSpPr>
        <p:spPr>
          <a:xfrm>
            <a:off x="2555162" y="83069"/>
            <a:ext cx="134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tibialis 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celaeno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citrinella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</a:t>
            </a:r>
            <a:r>
              <a:rPr lang="en-US" sz="800" b="1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Schoeniclus</a:t>
            </a:r>
            <a:r>
              <a:rPr lang="en-US" sz="800" b="1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elegans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7682" r="61387"/>
          <a:stretch/>
        </p:blipFill>
        <p:spPr>
          <a:xfrm>
            <a:off x="4875342" y="9927"/>
            <a:ext cx="850103" cy="151029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079322" y="979706"/>
            <a:ext cx="0" cy="38404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56399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f) Table 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406710" y="31228"/>
            <a:ext cx="1367313" cy="920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3774023" y="491618"/>
            <a:ext cx="60350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06648" y="4023342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9439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175310" y="3418836"/>
            <a:ext cx="233073" cy="2511266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224741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180628" y="4023342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542605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5283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533692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628" y="2946788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2180" y="2954395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86572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Burns et al.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83766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Barker et al.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90116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Hedges et al.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95489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Helvetica Light" panose="020B0403020202020204" pitchFamily="34" charset="0"/>
              </a:rPr>
              <a:t>Jetz</a:t>
            </a:r>
            <a:r>
              <a:rPr lang="en-US" sz="1000" dirty="0">
                <a:latin typeface="Helvetica Light" panose="020B0403020202020204" pitchFamily="34" charset="0"/>
              </a:rPr>
              <a:t> et al.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86572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Barker et al.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114732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86572"/>
            <a:ext cx="1701894" cy="1239522"/>
            <a:chOff x="2164564" y="1439680"/>
            <a:chExt cx="1701894" cy="1239522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39680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panose="020B0403020202020204" pitchFamily="34" charset="0"/>
                </a:rPr>
                <a:t>Hooper et al.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643093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13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209014" y="2985169"/>
            <a:ext cx="1710904" cy="1113239"/>
            <a:chOff x="224889" y="2938277"/>
            <a:chExt cx="1710904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249144" y="30000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81236" y="2976991"/>
            <a:ext cx="1719345" cy="1103681"/>
            <a:chOff x="4163567" y="4042462"/>
            <a:chExt cx="171934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28891"/>
            <a:stretch/>
          </p:blipFill>
          <p:spPr>
            <a:xfrm>
              <a:off x="4163567" y="4042462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73753" b="8457"/>
            <a:stretch/>
          </p:blipFill>
          <p:spPr>
            <a:xfrm>
              <a:off x="4163840" y="4921881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314" y="4588949"/>
              <a:ext cx="69455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9009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186433" y="41156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76805" y="4119084"/>
            <a:ext cx="1720658" cy="1135161"/>
            <a:chOff x="2211730" y="4056317"/>
            <a:chExt cx="1720658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b="28672"/>
            <a:stretch/>
          </p:blipFill>
          <p:spPr>
            <a:xfrm>
              <a:off x="2213316" y="4056317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77111" r="36938"/>
            <a:stretch/>
          </p:blipFill>
          <p:spPr>
            <a:xfrm>
              <a:off x="2211730" y="4902926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8455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9035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248559" y="408802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</p:grpSp>
      <p:pic>
        <p:nvPicPr>
          <p:cNvPr id="349" name="Picture 348">
            <a:extLst>
              <a:ext uri="{FF2B5EF4-FFF2-40B4-BE49-F238E27FC236}">
                <a16:creationId xmlns:a16="http://schemas.microsoft.com/office/drawing/2014/main" id="{3D8DF49E-7E84-EFD3-D70E-D6F15534398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70537" r="36696" b="-1734"/>
          <a:stretch/>
        </p:blipFill>
        <p:spPr>
          <a:xfrm>
            <a:off x="2176589" y="3841135"/>
            <a:ext cx="1088235" cy="393293"/>
          </a:xfrm>
          <a:prstGeom prst="rect">
            <a:avLst/>
          </a:prstGeom>
        </p:spPr>
      </p:pic>
      <p:sp>
        <p:nvSpPr>
          <p:cNvPr id="415" name="TextBox 414">
            <a:extLst>
              <a:ext uri="{FF2B5EF4-FFF2-40B4-BE49-F238E27FC236}">
                <a16:creationId xmlns:a16="http://schemas.microsoft.com/office/drawing/2014/main" id="{DE353DA3-EB4C-38B2-D959-B64EAD95CA7D}"/>
              </a:ext>
            </a:extLst>
          </p:cNvPr>
          <p:cNvSpPr txBox="1"/>
          <p:nvPr/>
        </p:nvSpPr>
        <p:spPr>
          <a:xfrm>
            <a:off x="3032960" y="3865820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Helvetica Light" panose="020B0403020202020204" pitchFamily="34" charset="0"/>
              </a:rPr>
              <a:t>Ma</a:t>
            </a:r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B17FDC8F-3C4C-E7F5-3FC7-5B6521EC25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b="29699"/>
          <a:stretch/>
        </p:blipFill>
        <p:spPr>
          <a:xfrm>
            <a:off x="2177050" y="3018508"/>
            <a:ext cx="1719072" cy="886242"/>
          </a:xfrm>
          <a:prstGeom prst="rect">
            <a:avLst/>
          </a:prstGeom>
        </p:spPr>
      </p:pic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87EACA-A26B-5B64-FDDA-F2B706AC369F}"/>
              </a:ext>
            </a:extLst>
          </p:cNvPr>
          <p:cNvCxnSpPr>
            <a:cxnSpLocks/>
          </p:cNvCxnSpPr>
          <p:nvPr/>
        </p:nvCxnSpPr>
        <p:spPr>
          <a:xfrm flipH="1">
            <a:off x="2171891" y="3592774"/>
            <a:ext cx="467055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88D2BAB-6744-933D-B4D8-A20412858F86}"/>
              </a:ext>
            </a:extLst>
          </p:cNvPr>
          <p:cNvSpPr txBox="1"/>
          <p:nvPr/>
        </p:nvSpPr>
        <p:spPr>
          <a:xfrm>
            <a:off x="2203518" y="3051968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chronogram 1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69644" y="4111224"/>
            <a:ext cx="1719072" cy="1081255"/>
            <a:chOff x="4185519" y="2956993"/>
            <a:chExt cx="1719072" cy="1081255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3564" b="9191"/>
            <a:stretch/>
          </p:blipFill>
          <p:spPr>
            <a:xfrm>
              <a:off x="4185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198107" y="2999703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5212E244-8D1F-187C-5575-30D620B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25316"/>
            <a:stretch/>
          </p:blipFill>
          <p:spPr>
            <a:xfrm>
              <a:off x="4185519" y="2956993"/>
              <a:ext cx="1719072" cy="941495"/>
            </a:xfrm>
            <a:prstGeom prst="rect">
              <a:avLst/>
            </a:prstGeom>
          </p:spPr>
        </p:pic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5052963" y="379994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97505F0-0E1D-99C6-4159-167348D00F67}"/>
              </a:ext>
            </a:extLst>
          </p:cNvPr>
          <p:cNvGrpSpPr/>
          <p:nvPr/>
        </p:nvGrpSpPr>
        <p:grpSpPr>
          <a:xfrm>
            <a:off x="208252" y="4081028"/>
            <a:ext cx="1710094" cy="1103216"/>
            <a:chOff x="233652" y="4034136"/>
            <a:chExt cx="1710094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t="71149" b="8852"/>
            <a:stretch/>
          </p:blipFill>
          <p:spPr>
            <a:xfrm>
              <a:off x="233652" y="4886585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91771" y="4903230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80181E-42D9-9D81-8EAC-1E04B9CC69E5}"/>
                </a:ext>
              </a:extLst>
            </p:cNvPr>
            <p:cNvSpPr txBox="1"/>
            <p:nvPr/>
          </p:nvSpPr>
          <p:spPr>
            <a:xfrm>
              <a:off x="240146" y="4103901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b="30220"/>
            <a:stretch/>
          </p:blipFill>
          <p:spPr>
            <a:xfrm>
              <a:off x="233818" y="4034136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54" y="4612395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736766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8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Helvetica Light" panose="020B0403020202020204" pitchFamily="34" charset="0"/>
                    </a:rPr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  <p:pic>
        <p:nvPicPr>
          <p:cNvPr id="471" name="Graphic 470">
            <a:extLst>
              <a:ext uri="{FF2B5EF4-FFF2-40B4-BE49-F238E27FC236}">
                <a16:creationId xmlns:a16="http://schemas.microsoft.com/office/drawing/2014/main" id="{604E8D9D-3179-13DF-573C-0BFCF59BF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53423"/>
          <a:stretch/>
        </p:blipFill>
        <p:spPr>
          <a:xfrm>
            <a:off x="5733883" y="-286389"/>
            <a:ext cx="1333571" cy="1789465"/>
          </a:xfrm>
          <a:prstGeom prst="rect">
            <a:avLst/>
          </a:prstGeom>
        </p:spPr>
      </p:pic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CD0644A-A289-D356-AF63-26E6F2AA8640}"/>
              </a:ext>
            </a:extLst>
          </p:cNvPr>
          <p:cNvCxnSpPr>
            <a:cxnSpLocks/>
          </p:cNvCxnSpPr>
          <p:nvPr/>
        </p:nvCxnSpPr>
        <p:spPr>
          <a:xfrm flipH="1" flipV="1">
            <a:off x="5470610" y="6694562"/>
            <a:ext cx="525901" cy="4352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5B3DD361-1B5C-E551-6470-BC80E9FD74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7585" t="19398" r="47132" b="66547"/>
          <a:stretch/>
        </p:blipFill>
        <p:spPr>
          <a:xfrm>
            <a:off x="246537" y="5984072"/>
            <a:ext cx="1005840" cy="43813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244ADF-3B73-FB7D-42A2-C72487036126}"/>
              </a:ext>
            </a:extLst>
          </p:cNvPr>
          <p:cNvSpPr>
            <a:spLocks noChangeAspect="1"/>
          </p:cNvSpPr>
          <p:nvPr/>
        </p:nvSpPr>
        <p:spPr>
          <a:xfrm>
            <a:off x="462031" y="1569258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80A9C8-F67F-D556-AF01-8F214D2B2EE9}"/>
              </a:ext>
            </a:extLst>
          </p:cNvPr>
          <p:cNvSpPr>
            <a:spLocks noChangeAspect="1"/>
          </p:cNvSpPr>
          <p:nvPr/>
        </p:nvSpPr>
        <p:spPr>
          <a:xfrm>
            <a:off x="227170" y="3110046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2B3A2-04F8-7634-21BA-D7B82D312105}"/>
              </a:ext>
            </a:extLst>
          </p:cNvPr>
          <p:cNvSpPr>
            <a:spLocks noChangeAspect="1"/>
          </p:cNvSpPr>
          <p:nvPr/>
        </p:nvSpPr>
        <p:spPr>
          <a:xfrm>
            <a:off x="4422525" y="1569746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32BCF4-FFB2-91F8-ADF8-65544C134ABA}"/>
              </a:ext>
            </a:extLst>
          </p:cNvPr>
          <p:cNvSpPr>
            <a:spLocks noChangeAspect="1"/>
          </p:cNvSpPr>
          <p:nvPr/>
        </p:nvSpPr>
        <p:spPr>
          <a:xfrm>
            <a:off x="2190604" y="3107774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BA89A1-3C6E-4D30-75BD-950E467A2041}"/>
              </a:ext>
            </a:extLst>
          </p:cNvPr>
          <p:cNvSpPr>
            <a:spLocks noChangeAspect="1"/>
          </p:cNvSpPr>
          <p:nvPr/>
        </p:nvSpPr>
        <p:spPr>
          <a:xfrm>
            <a:off x="2205330" y="4219386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94969C-9F84-BE9F-5D6D-4D3DA2E99A93}"/>
              </a:ext>
            </a:extLst>
          </p:cNvPr>
          <p:cNvSpPr>
            <a:spLocks noChangeAspect="1"/>
          </p:cNvSpPr>
          <p:nvPr/>
        </p:nvSpPr>
        <p:spPr>
          <a:xfrm>
            <a:off x="2412160" y="1570596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90FDEC-7DC5-D574-59F5-55DFBBA53E0B}"/>
              </a:ext>
            </a:extLst>
          </p:cNvPr>
          <p:cNvSpPr>
            <a:spLocks noChangeAspect="1"/>
          </p:cNvSpPr>
          <p:nvPr/>
        </p:nvSpPr>
        <p:spPr>
          <a:xfrm>
            <a:off x="4189744" y="3107850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6D39F8-98E5-551E-E678-5782722A2E0E}"/>
              </a:ext>
            </a:extLst>
          </p:cNvPr>
          <p:cNvSpPr>
            <a:spLocks noChangeAspect="1"/>
          </p:cNvSpPr>
          <p:nvPr/>
        </p:nvSpPr>
        <p:spPr>
          <a:xfrm>
            <a:off x="4180219" y="4215678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B509C9-A4FF-00FC-DA26-E62C93B56D35}"/>
              </a:ext>
            </a:extLst>
          </p:cNvPr>
          <p:cNvSpPr>
            <a:spLocks noChangeAspect="1"/>
          </p:cNvSpPr>
          <p:nvPr/>
        </p:nvSpPr>
        <p:spPr>
          <a:xfrm>
            <a:off x="221761" y="4217410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A63E8-8231-A882-4979-767CE7845808}"/>
              </a:ext>
            </a:extLst>
          </p:cNvPr>
          <p:cNvSpPr/>
          <p:nvPr/>
        </p:nvSpPr>
        <p:spPr>
          <a:xfrm>
            <a:off x="2263584" y="5965859"/>
            <a:ext cx="871107" cy="421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F0A4F-4A27-ABBE-F521-744C103B1173}"/>
              </a:ext>
            </a:extLst>
          </p:cNvPr>
          <p:cNvCxnSpPr>
            <a:cxnSpLocks/>
          </p:cNvCxnSpPr>
          <p:nvPr/>
        </p:nvCxnSpPr>
        <p:spPr>
          <a:xfrm flipH="1" flipV="1">
            <a:off x="2307301" y="5887743"/>
            <a:ext cx="3175" cy="49993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11ED2-DD1E-4D98-28F8-C8DD7D869B68}"/>
              </a:ext>
            </a:extLst>
          </p:cNvPr>
          <p:cNvGrpSpPr/>
          <p:nvPr/>
        </p:nvGrpSpPr>
        <p:grpSpPr>
          <a:xfrm>
            <a:off x="5970602" y="5937810"/>
            <a:ext cx="875561" cy="285030"/>
            <a:chOff x="5970602" y="5879195"/>
            <a:chExt cx="875561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6005771" y="5879195"/>
              <a:ext cx="825034" cy="285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F96727-BA80-6E01-CADB-A3141DC4C103}"/>
                </a:ext>
              </a:extLst>
            </p:cNvPr>
            <p:cNvSpPr txBox="1"/>
            <p:nvPr/>
          </p:nvSpPr>
          <p:spPr>
            <a:xfrm>
              <a:off x="5970602" y="5883210"/>
              <a:ext cx="875561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e) Table 1</a:t>
              </a:r>
            </a:p>
          </p:txBody>
        </p:sp>
      </p:grpSp>
      <p:pic>
        <p:nvPicPr>
          <p:cNvPr id="449" name="Picture 2" descr="BOLD: Barcode of Life Data Systems | Centre for Biodiversity Genomics">
            <a:extLst>
              <a:ext uri="{FF2B5EF4-FFF2-40B4-BE49-F238E27FC236}">
                <a16:creationId xmlns:a16="http://schemas.microsoft.com/office/drawing/2014/main" id="{DDC43484-E9FC-C085-72D2-23E6397F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30" y="281382"/>
            <a:ext cx="457200" cy="28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" name="TextBox 449">
            <a:extLst>
              <a:ext uri="{FF2B5EF4-FFF2-40B4-BE49-F238E27FC236}">
                <a16:creationId xmlns:a16="http://schemas.microsoft.com/office/drawing/2014/main" id="{1ABF48BB-3B4B-C7EB-EBF0-ED241B406C38}"/>
              </a:ext>
            </a:extLst>
          </p:cNvPr>
          <p:cNvSpPr txBox="1"/>
          <p:nvPr/>
        </p:nvSpPr>
        <p:spPr>
          <a:xfrm>
            <a:off x="7147717" y="500424"/>
            <a:ext cx="877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  <a:latin typeface="Helvetica Light" panose="020B0403020202020204" pitchFamily="34" charset="0"/>
              </a:rPr>
              <a:t>A tree from </a:t>
            </a:r>
          </a:p>
          <a:p>
            <a:pPr algn="ctr"/>
            <a:r>
              <a:rPr lang="en-US" sz="800" dirty="0">
                <a:solidFill>
                  <a:srgbClr val="7030A0"/>
                </a:solidFill>
                <a:latin typeface="Helvetica Light" panose="020B0403020202020204" pitchFamily="34" charset="0"/>
              </a:rPr>
              <a:t>the literature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7592415-47A6-56FB-7803-960858158A1C}"/>
              </a:ext>
            </a:extLst>
          </p:cNvPr>
          <p:cNvSpPr txBox="1"/>
          <p:nvPr/>
        </p:nvSpPr>
        <p:spPr>
          <a:xfrm>
            <a:off x="7294457" y="100804"/>
            <a:ext cx="643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Helvetica Light" panose="020B0403020202020204" pitchFamily="34" charset="0"/>
              </a:rPr>
              <a:t>Your own 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Helvetica Light" panose="020B0403020202020204" pitchFamily="34" charset="0"/>
              </a:rPr>
              <a:t>tree</a:t>
            </a:r>
          </a:p>
        </p:txBody>
      </p: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86C0C3AE-2E79-F100-1182-39BCB76FBD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1489" y="967792"/>
            <a:ext cx="426276" cy="325844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47" t="10425" r="66239" b="52444"/>
          <a:stretch/>
        </p:blipFill>
        <p:spPr>
          <a:xfrm>
            <a:off x="280196" y="6422930"/>
            <a:ext cx="1965188" cy="1191287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214058" y="5649433"/>
            <a:ext cx="5268275" cy="209025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pic>
        <p:nvPicPr>
          <p:cNvPr id="1032" name="Picture 8" descr="Peer Reviewed Icons - Free SVG &amp; PNG Peer Reviewed Images - Noun Project">
            <a:extLst>
              <a:ext uri="{FF2B5EF4-FFF2-40B4-BE49-F238E27FC236}">
                <a16:creationId xmlns:a16="http://schemas.microsoft.com/office/drawing/2014/main" id="{524BF8BC-40AD-69AD-FB76-A3CB7D51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58" y="716678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32073A-A34F-3582-D835-3B070C1A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51" y="875397"/>
            <a:ext cx="274320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 Request: fa-laptopscreen · Issue #12981 · FortAwesome/Font-Awesome ·  GitHub">
            <a:extLst>
              <a:ext uri="{FF2B5EF4-FFF2-40B4-BE49-F238E27FC236}">
                <a16:creationId xmlns:a16="http://schemas.microsoft.com/office/drawing/2014/main" id="{E34B559A-FBA1-2F12-82B4-CC3C0F5D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00" y="726591"/>
            <a:ext cx="365760" cy="3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46825</TotalTime>
  <Words>115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Light</vt:lpstr>
      <vt:lpstr>Helvetica Light</vt:lpstr>
      <vt:lpstr>HELVETICA LIGHT OBLIQUE</vt:lpstr>
      <vt:lpstr>HELVETICA LIGHT OBLIQUE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59</cp:revision>
  <dcterms:created xsi:type="dcterms:W3CDTF">2023-07-14T00:05:28Z</dcterms:created>
  <dcterms:modified xsi:type="dcterms:W3CDTF">2023-08-16T00:19:07Z</dcterms:modified>
</cp:coreProperties>
</file>