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972800" cy="5486400"/>
  <p:notesSz cx="6858000" cy="9144000"/>
  <p:defaultTextStyle>
    <a:defPPr>
      <a:defRPr lang="en-US"/>
    </a:defPPr>
    <a:lvl1pPr marL="0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1pPr>
    <a:lvl2pPr marL="373075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2pPr>
    <a:lvl3pPr marL="746150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3pPr>
    <a:lvl4pPr marL="1119226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4pPr>
    <a:lvl5pPr marL="1492301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5pPr>
    <a:lvl6pPr marL="1865376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6pPr>
    <a:lvl7pPr marL="2238451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7pPr>
    <a:lvl8pPr marL="2611526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8pPr>
    <a:lvl9pPr marL="2984602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5"/>
    <p:restoredTop sz="94637"/>
  </p:normalViewPr>
  <p:slideViewPr>
    <p:cSldViewPr snapToGrid="0" snapToObjects="1" showGuides="1">
      <p:cViewPr varScale="1">
        <p:scale>
          <a:sx n="105" d="100"/>
          <a:sy n="105" d="100"/>
        </p:scale>
        <p:origin x="176" y="608"/>
      </p:cViewPr>
      <p:guideLst>
        <p:guide orient="horz" pos="1728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897890"/>
            <a:ext cx="82296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81630"/>
            <a:ext cx="82296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6369-614B-0B45-85DC-92B11319A204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0A8-01E4-5246-9E35-BC98B54C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1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6369-614B-0B45-85DC-92B11319A204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0A8-01E4-5246-9E35-BC98B54C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0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292100"/>
            <a:ext cx="236601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292100"/>
            <a:ext cx="6960870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6369-614B-0B45-85DC-92B11319A204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0A8-01E4-5246-9E35-BC98B54C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2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6369-614B-0B45-85DC-92B11319A204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0A8-01E4-5246-9E35-BC98B54C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5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367791"/>
            <a:ext cx="946404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3671571"/>
            <a:ext cx="946404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6369-614B-0B45-85DC-92B11319A204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0A8-01E4-5246-9E35-BC98B54C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5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460500"/>
            <a:ext cx="466344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460500"/>
            <a:ext cx="466344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6369-614B-0B45-85DC-92B11319A204}" type="datetimeFigureOut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0A8-01E4-5246-9E35-BC98B54C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3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292101"/>
            <a:ext cx="946404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344930"/>
            <a:ext cx="4642008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004060"/>
            <a:ext cx="4642008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344930"/>
            <a:ext cx="4664869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004060"/>
            <a:ext cx="4664869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6369-614B-0B45-85DC-92B11319A204}" type="datetimeFigureOut">
              <a:rPr lang="en-US" smtClean="0"/>
              <a:t>6/8/19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0A8-01E4-5246-9E35-BC98B54C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6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6369-614B-0B45-85DC-92B11319A204}" type="datetimeFigureOut">
              <a:rPr lang="en-US" smtClean="0"/>
              <a:t>6/8/19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0A8-01E4-5246-9E35-BC98B54C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0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6369-614B-0B45-85DC-92B11319A204}" type="datetimeFigureOut">
              <a:rPr lang="en-US" smtClean="0"/>
              <a:t>6/8/19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0A8-01E4-5246-9E35-BC98B54C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7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65760"/>
            <a:ext cx="3539013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789940"/>
            <a:ext cx="555498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645920"/>
            <a:ext cx="3539013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6369-614B-0B45-85DC-92B11319A204}" type="datetimeFigureOut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0A8-01E4-5246-9E35-BC98B54C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6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65760"/>
            <a:ext cx="3539013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789940"/>
            <a:ext cx="555498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645920"/>
            <a:ext cx="3539013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6369-614B-0B45-85DC-92B11319A204}" type="datetimeFigureOut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0A8-01E4-5246-9E35-BC98B54C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292101"/>
            <a:ext cx="946404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460500"/>
            <a:ext cx="946404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5085080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26369-614B-0B45-85DC-92B11319A204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5085080"/>
            <a:ext cx="37033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5085080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DF0A8-01E4-5246-9E35-BC98B54C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5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EDF329E-C9AF-8041-B7FB-700AEF589F1A}"/>
              </a:ext>
            </a:extLst>
          </p:cNvPr>
          <p:cNvSpPr txBox="1"/>
          <p:nvPr/>
        </p:nvSpPr>
        <p:spPr>
          <a:xfrm>
            <a:off x="4397352" y="22666"/>
            <a:ext cx="66704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Source data (peer reviewed and curated)</a:t>
            </a:r>
          </a:p>
          <a:p>
            <a:pPr marL="688975" indent="-109538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All source chronograms</a:t>
            </a:r>
          </a:p>
          <a:p>
            <a:pPr marL="1149350" lvl="1" indent="-109538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All original study citations</a:t>
            </a:r>
          </a:p>
          <a:p>
            <a:pPr marL="1422400" lvl="1" indent="-11430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Mrca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ages of each source chronogram</a:t>
            </a:r>
          </a:p>
          <a:p>
            <a:pPr marL="1600200" lvl="2" indent="-8890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 single summary tree of source chronograms</a:t>
            </a:r>
          </a:p>
          <a:p>
            <a:pPr marL="1828800" lvl="3" indent="-13970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summary of successful hits per input name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0A86EBF-DBD2-884E-8F49-A280FA94B4E2}"/>
              </a:ext>
            </a:extLst>
          </p:cNvPr>
          <p:cNvSpPr>
            <a:spLocks noChangeAspect="1"/>
          </p:cNvSpPr>
          <p:nvPr/>
        </p:nvSpPr>
        <p:spPr>
          <a:xfrm>
            <a:off x="2203098" y="1276159"/>
            <a:ext cx="2971800" cy="2971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6A5FFC-C14F-5847-8EBF-C32F59B4340B}"/>
              </a:ext>
            </a:extLst>
          </p:cNvPr>
          <p:cNvSpPr/>
          <p:nvPr/>
        </p:nvSpPr>
        <p:spPr>
          <a:xfrm>
            <a:off x="1654467" y="383190"/>
            <a:ext cx="4757738" cy="47577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818279-323E-094C-8CDB-78AF8EC7F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452" y="2181317"/>
            <a:ext cx="2404336" cy="11237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6C6C57-DF2C-694D-BFA8-802F413C9E04}"/>
              </a:ext>
            </a:extLst>
          </p:cNvPr>
          <p:cNvSpPr txBox="1"/>
          <p:nvPr/>
        </p:nvSpPr>
        <p:spPr>
          <a:xfrm>
            <a:off x="277711" y="1667333"/>
            <a:ext cx="1747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</a:t>
            </a:r>
            <a:r>
              <a:rPr lang="en-U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list of taxon </a:t>
            </a:r>
          </a:p>
          <a:p>
            <a:pPr algn="ctr"/>
            <a:r>
              <a:rPr lang="en-U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names</a:t>
            </a:r>
            <a:endParaRPr lang="en-US"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4E8CF-ABEA-794D-BDDD-23E6E7D02505}"/>
              </a:ext>
            </a:extLst>
          </p:cNvPr>
          <p:cNvSpPr txBox="1"/>
          <p:nvPr/>
        </p:nvSpPr>
        <p:spPr>
          <a:xfrm>
            <a:off x="1995" y="3034881"/>
            <a:ext cx="2299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</a:t>
            </a:r>
            <a:r>
              <a:rPr lang="en-U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tree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with </a:t>
            </a:r>
            <a:r>
              <a:rPr lang="en-U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taxon </a:t>
            </a:r>
          </a:p>
          <a:p>
            <a:pPr algn="ctr"/>
            <a:r>
              <a:rPr lang="en-U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names as tip labels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FBD784-A17F-474F-8D46-AF9231A07432}"/>
              </a:ext>
            </a:extLst>
          </p:cNvPr>
          <p:cNvSpPr txBox="1"/>
          <p:nvPr/>
        </p:nvSpPr>
        <p:spPr>
          <a:xfrm>
            <a:off x="6131789" y="2004925"/>
            <a:ext cx="4631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Original data</a:t>
            </a:r>
          </a:p>
          <a:p>
            <a:pPr marL="295275" indent="-112713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 single chronogram calibrated with all source chronogram data</a:t>
            </a:r>
          </a:p>
          <a:p>
            <a:pPr marL="295275" indent="-112713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 chronogram calibrated with data from a subset of source chronogram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7AF42C-0DCA-914A-88D4-FE1D9576F59F}"/>
              </a:ext>
            </a:extLst>
          </p:cNvPr>
          <p:cNvCxnSpPr>
            <a:cxnSpLocks/>
          </p:cNvCxnSpPr>
          <p:nvPr/>
        </p:nvCxnSpPr>
        <p:spPr>
          <a:xfrm flipH="1">
            <a:off x="2226850" y="2974474"/>
            <a:ext cx="527331" cy="37555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4E75C3-7979-6547-BDE6-60D202C32777}"/>
              </a:ext>
            </a:extLst>
          </p:cNvPr>
          <p:cNvCxnSpPr>
            <a:cxnSpLocks/>
          </p:cNvCxnSpPr>
          <p:nvPr/>
        </p:nvCxnSpPr>
        <p:spPr>
          <a:xfrm flipH="1" flipV="1">
            <a:off x="2181704" y="2073949"/>
            <a:ext cx="514575" cy="38292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456482-9E8B-7E4E-80B9-5DB8323F4ACE}"/>
              </a:ext>
            </a:extLst>
          </p:cNvPr>
          <p:cNvCxnSpPr>
            <a:cxnSpLocks/>
          </p:cNvCxnSpPr>
          <p:nvPr/>
        </p:nvCxnSpPr>
        <p:spPr>
          <a:xfrm flipH="1">
            <a:off x="5083605" y="2734163"/>
            <a:ext cx="104818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8CE400-C595-DE45-AC65-FEC8047BC5B7}"/>
              </a:ext>
            </a:extLst>
          </p:cNvPr>
          <p:cNvCxnSpPr>
            <a:cxnSpLocks/>
          </p:cNvCxnSpPr>
          <p:nvPr/>
        </p:nvCxnSpPr>
        <p:spPr>
          <a:xfrm flipH="1" flipV="1">
            <a:off x="4748684" y="3464471"/>
            <a:ext cx="737716" cy="6371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  <a:scene3d>
            <a:camera prst="orthographicFront">
              <a:rot lat="6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E4207A-3572-C947-9E9B-BBB3F68AFFAC}"/>
              </a:ext>
            </a:extLst>
          </p:cNvPr>
          <p:cNvCxnSpPr>
            <a:cxnSpLocks/>
          </p:cNvCxnSpPr>
          <p:nvPr/>
        </p:nvCxnSpPr>
        <p:spPr>
          <a:xfrm flipH="1">
            <a:off x="4768190" y="1407622"/>
            <a:ext cx="718212" cy="75048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  <a:scene3d>
            <a:camera prst="orthographicFront">
              <a:rot lat="6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5928C77-C142-4D49-BD86-7BE80BE7A3D2}"/>
              </a:ext>
            </a:extLst>
          </p:cNvPr>
          <p:cNvSpPr txBox="1"/>
          <p:nvPr/>
        </p:nvSpPr>
        <p:spPr>
          <a:xfrm>
            <a:off x="5358484" y="3848644"/>
            <a:ext cx="57092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     Simulated data</a:t>
            </a:r>
          </a:p>
          <a:p>
            <a:pPr marL="514350" indent="-119063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All source chronograms with simulated tips and</a:t>
            </a:r>
          </a:p>
          <a:p>
            <a:pPr marL="293688"/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ages of divergence of missing-from-source taxa 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 summary tree of source chronograms with simulated tips and ages of missing-from-source taxa</a:t>
            </a:r>
          </a:p>
        </p:txBody>
      </p:sp>
    </p:spTree>
    <p:extLst>
      <p:ext uri="{BB962C8B-B14F-4D97-AF65-F5344CB8AC3E}">
        <p14:creationId xmlns:p14="http://schemas.microsoft.com/office/powerpoint/2010/main" val="372255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22194</TotalTime>
  <Words>112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</cp:lastModifiedBy>
  <cp:revision>14</cp:revision>
  <cp:lastPrinted>2019-01-20T18:04:10Z</cp:lastPrinted>
  <dcterms:created xsi:type="dcterms:W3CDTF">2019-01-20T03:39:42Z</dcterms:created>
  <dcterms:modified xsi:type="dcterms:W3CDTF">2019-06-09T15:41:04Z</dcterms:modified>
</cp:coreProperties>
</file>